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Lst>
  <p:sldSz cy="6858000" cx="9902825"/>
  <p:notesSz cx="7104050" cy="10234600"/>
  <p:embeddedFontLst>
    <p:embeddedFont>
      <p:font typeface="Open Sans"/>
      <p:regular r:id="rId261"/>
      <p:bold r:id="rId262"/>
      <p:italic r:id="rId263"/>
      <p:boldItalic r:id="rId2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12">
          <p15:clr>
            <a:srgbClr val="A4A3A4"/>
          </p15:clr>
        </p15:guide>
        <p15:guide id="2" orient="horz" pos="958">
          <p15:clr>
            <a:srgbClr val="A4A3A4"/>
          </p15:clr>
        </p15:guide>
        <p15:guide id="3" pos="443">
          <p15:clr>
            <a:srgbClr val="A4A3A4"/>
          </p15:clr>
        </p15:guide>
        <p15:guide id="4" pos="4062">
          <p15:clr>
            <a:srgbClr val="F26B43"/>
          </p15:clr>
        </p15:guide>
        <p15:guide id="5" pos="2901">
          <p15:clr>
            <a:srgbClr val="A4A3A4"/>
          </p15:clr>
        </p15:guide>
        <p15:guide id="6" orient="horz" pos="1638">
          <p15:clr>
            <a:srgbClr val="A4A3A4"/>
          </p15:clr>
        </p15:guide>
      </p15:sldGuideLst>
    </p:ext>
    <p:ext uri="GoogleSlidesCustomDataVersion2">
      <go:slidesCustomData xmlns:go="http://customooxmlschemas.google.com/" r:id="rId265" roundtripDataSignature="AMtx7miX7WjC67Y6ibHxbgRKm+0Zp3OH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95443A-0FA5-43C8-9287-9C9D9076A346}">
  <a:tblStyle styleId="{2C95443A-0FA5-43C8-9287-9C9D9076A346}"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12" orient="horz"/>
        <p:guide pos="958" orient="horz"/>
        <p:guide pos="443"/>
        <p:guide pos="4062"/>
        <p:guide pos="2901"/>
        <p:guide pos="1638" orient="horz"/>
      </p:guideLst>
    </p:cSldViewPr>
  </p:slideViewPr>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107" Type="http://schemas.openxmlformats.org/officeDocument/2006/relationships/slide" Target="slides/slide101.xml"/><Relationship Id="rId32" Type="http://schemas.openxmlformats.org/officeDocument/2006/relationships/slide" Target="slides/slide26.xml"/><Relationship Id="rId11" Type="http://schemas.openxmlformats.org/officeDocument/2006/relationships/slide" Target="slides/slide5.xml"/><Relationship Id="rId149" Type="http://schemas.openxmlformats.org/officeDocument/2006/relationships/slide" Target="slides/slide143.xml"/><Relationship Id="rId74" Type="http://schemas.openxmlformats.org/officeDocument/2006/relationships/slide" Target="slides/slide68.xml"/><Relationship Id="rId53" Type="http://schemas.openxmlformats.org/officeDocument/2006/relationships/slide" Target="slides/slide47.xml"/><Relationship Id="rId128" Type="http://schemas.openxmlformats.org/officeDocument/2006/relationships/slide" Target="slides/slide122.xml"/><Relationship Id="rId181" Type="http://schemas.openxmlformats.org/officeDocument/2006/relationships/slide" Target="slides/slide175.xml"/><Relationship Id="rId5" Type="http://schemas.openxmlformats.org/officeDocument/2006/relationships/slideMaster" Target="slideMasters/slideMaster1.xml"/><Relationship Id="rId160" Type="http://schemas.openxmlformats.org/officeDocument/2006/relationships/slide" Target="slides/slide154.xml"/><Relationship Id="rId216" Type="http://schemas.openxmlformats.org/officeDocument/2006/relationships/slide" Target="slides/slide210.xml"/><Relationship Id="rId95" Type="http://schemas.openxmlformats.org/officeDocument/2006/relationships/slide" Target="slides/slide89.xml"/><Relationship Id="rId237" Type="http://schemas.openxmlformats.org/officeDocument/2006/relationships/slide" Target="slides/slide231.xml"/><Relationship Id="rId258" Type="http://schemas.openxmlformats.org/officeDocument/2006/relationships/slide" Target="slides/slide252.xml"/><Relationship Id="rId43" Type="http://schemas.openxmlformats.org/officeDocument/2006/relationships/slide" Target="slides/slide37.xml"/><Relationship Id="rId22" Type="http://schemas.openxmlformats.org/officeDocument/2006/relationships/slide" Target="slides/slide16.xml"/><Relationship Id="rId139" Type="http://schemas.openxmlformats.org/officeDocument/2006/relationships/slide" Target="slides/slide133.xml"/><Relationship Id="rId64" Type="http://schemas.openxmlformats.org/officeDocument/2006/relationships/slide" Target="slides/slide58.xml"/><Relationship Id="rId118" Type="http://schemas.openxmlformats.org/officeDocument/2006/relationships/slide" Target="slides/slide112.xml"/><Relationship Id="rId192" Type="http://schemas.openxmlformats.org/officeDocument/2006/relationships/slide" Target="slides/slide186.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227" Type="http://schemas.openxmlformats.org/officeDocument/2006/relationships/slide" Target="slides/slide221.xml"/><Relationship Id="rId206" Type="http://schemas.openxmlformats.org/officeDocument/2006/relationships/slide" Target="slides/slide200.xml"/><Relationship Id="rId248" Type="http://schemas.openxmlformats.org/officeDocument/2006/relationships/slide" Target="slides/slide242.xml"/><Relationship Id="rId33" Type="http://schemas.openxmlformats.org/officeDocument/2006/relationships/slide" Target="slides/slide27.xml"/><Relationship Id="rId12" Type="http://schemas.openxmlformats.org/officeDocument/2006/relationships/slide" Target="slides/slide6.xml"/><Relationship Id="rId108" Type="http://schemas.openxmlformats.org/officeDocument/2006/relationships/slide" Target="slides/slide102.xml"/><Relationship Id="rId129" Type="http://schemas.openxmlformats.org/officeDocument/2006/relationships/slide" Target="slides/slide123.xml"/><Relationship Id="rId182" Type="http://schemas.openxmlformats.org/officeDocument/2006/relationships/slide" Target="slides/slide176.xml"/><Relationship Id="rId140" Type="http://schemas.openxmlformats.org/officeDocument/2006/relationships/slide" Target="slides/slide134.xml"/><Relationship Id="rId75" Type="http://schemas.openxmlformats.org/officeDocument/2006/relationships/slide" Target="slides/slide69.xml"/><Relationship Id="rId161" Type="http://schemas.openxmlformats.org/officeDocument/2006/relationships/slide" Target="slides/slide155.xml"/><Relationship Id="rId54" Type="http://schemas.openxmlformats.org/officeDocument/2006/relationships/slide" Target="slides/slide48.xml"/><Relationship Id="rId217" Type="http://schemas.openxmlformats.org/officeDocument/2006/relationships/slide" Target="slides/slide211.xml"/><Relationship Id="rId96" Type="http://schemas.openxmlformats.org/officeDocument/2006/relationships/slide" Target="slides/slide90.xml"/><Relationship Id="rId6" Type="http://schemas.openxmlformats.org/officeDocument/2006/relationships/notesMaster" Target="notesMasters/notesMaster1.xml"/><Relationship Id="rId259" Type="http://schemas.openxmlformats.org/officeDocument/2006/relationships/slide" Target="slides/slide253.xml"/><Relationship Id="rId238" Type="http://schemas.openxmlformats.org/officeDocument/2006/relationships/slide" Target="slides/slide232.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86" Type="http://schemas.openxmlformats.org/officeDocument/2006/relationships/slide" Target="slides/slide80.xml"/><Relationship Id="rId130" Type="http://schemas.openxmlformats.org/officeDocument/2006/relationships/slide" Target="slides/slide124.xml"/><Relationship Id="rId65" Type="http://schemas.openxmlformats.org/officeDocument/2006/relationships/slide" Target="slides/slide59.xml"/><Relationship Id="rId151" Type="http://schemas.openxmlformats.org/officeDocument/2006/relationships/slide" Target="slides/slide145.xml"/><Relationship Id="rId193" Type="http://schemas.openxmlformats.org/officeDocument/2006/relationships/slide" Target="slides/slide187.xml"/><Relationship Id="rId172" Type="http://schemas.openxmlformats.org/officeDocument/2006/relationships/slide" Target="slides/slide166.xml"/><Relationship Id="rId228" Type="http://schemas.openxmlformats.org/officeDocument/2006/relationships/slide" Target="slides/slide222.xml"/><Relationship Id="rId249" Type="http://schemas.openxmlformats.org/officeDocument/2006/relationships/slide" Target="slides/slide243.xml"/><Relationship Id="rId207" Type="http://schemas.openxmlformats.org/officeDocument/2006/relationships/slide" Target="slides/slide201.xml"/><Relationship Id="rId13" Type="http://schemas.openxmlformats.org/officeDocument/2006/relationships/slide" Target="slides/slide7.xml"/><Relationship Id="rId260" Type="http://schemas.openxmlformats.org/officeDocument/2006/relationships/slide" Target="slides/slide254.xml"/><Relationship Id="rId109" Type="http://schemas.openxmlformats.org/officeDocument/2006/relationships/slide" Target="slides/slide103.xml"/><Relationship Id="rId34" Type="http://schemas.openxmlformats.org/officeDocument/2006/relationships/slide" Target="slides/slide28.xml"/><Relationship Id="rId141" Type="http://schemas.openxmlformats.org/officeDocument/2006/relationships/slide" Target="slides/slide135.xml"/><Relationship Id="rId76" Type="http://schemas.openxmlformats.org/officeDocument/2006/relationships/slide" Target="slides/slide70.xml"/><Relationship Id="rId55" Type="http://schemas.openxmlformats.org/officeDocument/2006/relationships/slide" Target="slides/slide49.xml"/><Relationship Id="rId120" Type="http://schemas.openxmlformats.org/officeDocument/2006/relationships/slide" Target="slides/slide114.xml"/><Relationship Id="rId97" Type="http://schemas.openxmlformats.org/officeDocument/2006/relationships/slide" Target="slides/slide91.xml"/><Relationship Id="rId183" Type="http://schemas.openxmlformats.org/officeDocument/2006/relationships/slide" Target="slides/slide177.xml"/><Relationship Id="rId7" Type="http://schemas.openxmlformats.org/officeDocument/2006/relationships/slide" Target="slides/slide1.xml"/><Relationship Id="rId162" Type="http://schemas.openxmlformats.org/officeDocument/2006/relationships/slide" Target="slides/slide156.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45" Type="http://schemas.openxmlformats.org/officeDocument/2006/relationships/slide" Target="slides/slide39.xml"/><Relationship Id="rId24" Type="http://schemas.openxmlformats.org/officeDocument/2006/relationships/slide" Target="slides/slide18.xml"/><Relationship Id="rId87" Type="http://schemas.openxmlformats.org/officeDocument/2006/relationships/slide" Target="slides/slide81.xml"/><Relationship Id="rId131" Type="http://schemas.openxmlformats.org/officeDocument/2006/relationships/slide" Target="slides/slide125.xml"/><Relationship Id="rId66" Type="http://schemas.openxmlformats.org/officeDocument/2006/relationships/slide" Target="slides/slide60.xml"/><Relationship Id="rId110" Type="http://schemas.openxmlformats.org/officeDocument/2006/relationships/slide" Target="slides/slide104.xml"/><Relationship Id="rId194" Type="http://schemas.openxmlformats.org/officeDocument/2006/relationships/slide" Target="slides/slide188.xml"/><Relationship Id="rId173" Type="http://schemas.openxmlformats.org/officeDocument/2006/relationships/slide" Target="slides/slide167.xml"/><Relationship Id="rId152" Type="http://schemas.openxmlformats.org/officeDocument/2006/relationships/slide" Target="slides/slide146.xml"/><Relationship Id="rId229" Type="http://schemas.openxmlformats.org/officeDocument/2006/relationships/slide" Target="slides/slide223.xml"/><Relationship Id="rId208" Type="http://schemas.openxmlformats.org/officeDocument/2006/relationships/slide" Target="slides/slide202.xml"/><Relationship Id="rId261" Type="http://schemas.openxmlformats.org/officeDocument/2006/relationships/font" Target="fonts/OpenSans-regular.fntdata"/><Relationship Id="rId240" Type="http://schemas.openxmlformats.org/officeDocument/2006/relationships/slide" Target="slides/slide234.xml"/><Relationship Id="rId35" Type="http://schemas.openxmlformats.org/officeDocument/2006/relationships/slide" Target="slides/slide29.xml"/><Relationship Id="rId14" Type="http://schemas.openxmlformats.org/officeDocument/2006/relationships/slide" Target="slides/slide8.xml"/><Relationship Id="rId77" Type="http://schemas.openxmlformats.org/officeDocument/2006/relationships/slide" Target="slides/slide71.xml"/><Relationship Id="rId56" Type="http://schemas.openxmlformats.org/officeDocument/2006/relationships/slide" Target="slides/slide50.xml"/><Relationship Id="rId100" Type="http://schemas.openxmlformats.org/officeDocument/2006/relationships/slide" Target="slides/slide94.xml"/><Relationship Id="rId184" Type="http://schemas.openxmlformats.org/officeDocument/2006/relationships/slide" Target="slides/slide178.xml"/><Relationship Id="rId142" Type="http://schemas.openxmlformats.org/officeDocument/2006/relationships/slide" Target="slides/slide136.xml"/><Relationship Id="rId8" Type="http://schemas.openxmlformats.org/officeDocument/2006/relationships/slide" Target="slides/slide2.xml"/><Relationship Id="rId163" Type="http://schemas.openxmlformats.org/officeDocument/2006/relationships/slide" Target="slides/slide157.xml"/><Relationship Id="rId219" Type="http://schemas.openxmlformats.org/officeDocument/2006/relationships/slide" Target="slides/slide213.xml"/><Relationship Id="rId121" Type="http://schemas.openxmlformats.org/officeDocument/2006/relationships/slide" Target="slides/slide115.xml"/><Relationship Id="rId98" Type="http://schemas.openxmlformats.org/officeDocument/2006/relationships/slide" Target="slides/slide92.xml"/><Relationship Id="rId251" Type="http://schemas.openxmlformats.org/officeDocument/2006/relationships/slide" Target="slides/slide245.xml"/><Relationship Id="rId230" Type="http://schemas.openxmlformats.org/officeDocument/2006/relationships/slide" Target="slides/slide224.xml"/><Relationship Id="rId46" Type="http://schemas.openxmlformats.org/officeDocument/2006/relationships/slide" Target="slides/slide40.xml"/><Relationship Id="rId25" Type="http://schemas.openxmlformats.org/officeDocument/2006/relationships/slide" Target="slides/slide19.xml"/><Relationship Id="rId67" Type="http://schemas.openxmlformats.org/officeDocument/2006/relationships/slide" Target="slides/slide61.xml"/><Relationship Id="rId174" Type="http://schemas.openxmlformats.org/officeDocument/2006/relationships/slide" Target="slides/slide168.xml"/><Relationship Id="rId195" Type="http://schemas.openxmlformats.org/officeDocument/2006/relationships/slide" Target="slides/slide189.xml"/><Relationship Id="rId88" Type="http://schemas.openxmlformats.org/officeDocument/2006/relationships/slide" Target="slides/slide82.xml"/><Relationship Id="rId132" Type="http://schemas.openxmlformats.org/officeDocument/2006/relationships/slide" Target="slides/slide126.xml"/><Relationship Id="rId153" Type="http://schemas.openxmlformats.org/officeDocument/2006/relationships/slide" Target="slides/slide147.xml"/><Relationship Id="rId111" Type="http://schemas.openxmlformats.org/officeDocument/2006/relationships/slide" Target="slides/slide105.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36" Type="http://schemas.openxmlformats.org/officeDocument/2006/relationships/slide" Target="slides/slide30.xml"/><Relationship Id="rId15" Type="http://schemas.openxmlformats.org/officeDocument/2006/relationships/slide" Target="slides/slide9.xml"/><Relationship Id="rId262" Type="http://schemas.openxmlformats.org/officeDocument/2006/relationships/font" Target="fonts/OpenSans-bold.fntdata"/><Relationship Id="rId57" Type="http://schemas.openxmlformats.org/officeDocument/2006/relationships/slide" Target="slides/slide51.xml"/><Relationship Id="rId185" Type="http://schemas.openxmlformats.org/officeDocument/2006/relationships/slide" Target="slides/slide179.xml"/><Relationship Id="rId143" Type="http://schemas.openxmlformats.org/officeDocument/2006/relationships/slide" Target="slides/slide137.xml"/><Relationship Id="rId78" Type="http://schemas.openxmlformats.org/officeDocument/2006/relationships/slide" Target="slides/slide72.xml"/><Relationship Id="rId164" Type="http://schemas.openxmlformats.org/officeDocument/2006/relationships/slide" Target="slides/slide158.xml"/><Relationship Id="rId101" Type="http://schemas.openxmlformats.org/officeDocument/2006/relationships/slide" Target="slides/slide95.xml"/><Relationship Id="rId122" Type="http://schemas.openxmlformats.org/officeDocument/2006/relationships/slide" Target="slides/slide116.xml"/><Relationship Id="rId99" Type="http://schemas.openxmlformats.org/officeDocument/2006/relationships/slide" Target="slides/slide93.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52" Type="http://schemas.openxmlformats.org/officeDocument/2006/relationships/slide" Target="slides/slide246.xml"/><Relationship Id="rId231" Type="http://schemas.openxmlformats.org/officeDocument/2006/relationships/slide" Target="slides/slide225.xml"/><Relationship Id="rId47" Type="http://schemas.openxmlformats.org/officeDocument/2006/relationships/slide" Target="slides/slide41.xml"/><Relationship Id="rId175" Type="http://schemas.openxmlformats.org/officeDocument/2006/relationships/slide" Target="slides/slide169.xml"/><Relationship Id="rId89" Type="http://schemas.openxmlformats.org/officeDocument/2006/relationships/slide" Target="slides/slide83.xml"/><Relationship Id="rId133" Type="http://schemas.openxmlformats.org/officeDocument/2006/relationships/slide" Target="slides/slide127.xml"/><Relationship Id="rId68" Type="http://schemas.openxmlformats.org/officeDocument/2006/relationships/slide" Target="slides/slide62.xml"/><Relationship Id="rId154" Type="http://schemas.openxmlformats.org/officeDocument/2006/relationships/slide" Target="slides/slide148.xml"/><Relationship Id="rId112" Type="http://schemas.openxmlformats.org/officeDocument/2006/relationships/slide" Target="slides/slide106.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63" Type="http://schemas.openxmlformats.org/officeDocument/2006/relationships/font" Target="fonts/OpenSans-italic.fntdata"/><Relationship Id="rId221" Type="http://schemas.openxmlformats.org/officeDocument/2006/relationships/slide" Target="slides/slide215.xml"/><Relationship Id="rId242" Type="http://schemas.openxmlformats.org/officeDocument/2006/relationships/slide" Target="slides/slide236.xml"/><Relationship Id="rId37" Type="http://schemas.openxmlformats.org/officeDocument/2006/relationships/slide" Target="slides/slide31.xml"/><Relationship Id="rId144" Type="http://schemas.openxmlformats.org/officeDocument/2006/relationships/slide" Target="slides/slide138.xml"/><Relationship Id="rId79" Type="http://schemas.openxmlformats.org/officeDocument/2006/relationships/slide" Target="slides/slide73.xml"/><Relationship Id="rId58" Type="http://schemas.openxmlformats.org/officeDocument/2006/relationships/slide" Target="slides/slide52.xml"/><Relationship Id="rId102" Type="http://schemas.openxmlformats.org/officeDocument/2006/relationships/slide" Target="slides/slide96.xml"/><Relationship Id="rId123" Type="http://schemas.openxmlformats.org/officeDocument/2006/relationships/slide" Target="slides/slide117.xml"/><Relationship Id="rId186" Type="http://schemas.openxmlformats.org/officeDocument/2006/relationships/slide" Target="slides/slide180.xml"/><Relationship Id="rId165" Type="http://schemas.openxmlformats.org/officeDocument/2006/relationships/slide" Target="slides/slide159.xml"/><Relationship Id="rId90" Type="http://schemas.openxmlformats.org/officeDocument/2006/relationships/slide" Target="slides/slide84.xml"/><Relationship Id="rId253" Type="http://schemas.openxmlformats.org/officeDocument/2006/relationships/slide" Target="slides/slide247.xml"/><Relationship Id="rId211" Type="http://schemas.openxmlformats.org/officeDocument/2006/relationships/slide" Target="slides/slide205.xml"/><Relationship Id="rId232" Type="http://schemas.openxmlformats.org/officeDocument/2006/relationships/slide" Target="slides/slide226.xml"/><Relationship Id="rId48" Type="http://schemas.openxmlformats.org/officeDocument/2006/relationships/slide" Target="slides/slide42.xml"/><Relationship Id="rId27" Type="http://schemas.openxmlformats.org/officeDocument/2006/relationships/slide" Target="slides/slide21.xml"/><Relationship Id="rId134" Type="http://schemas.openxmlformats.org/officeDocument/2006/relationships/slide" Target="slides/slide128.xml"/><Relationship Id="rId69" Type="http://schemas.openxmlformats.org/officeDocument/2006/relationships/slide" Target="slides/slide63.xml"/><Relationship Id="rId113" Type="http://schemas.openxmlformats.org/officeDocument/2006/relationships/slide" Target="slides/slide107.xml"/><Relationship Id="rId176" Type="http://schemas.openxmlformats.org/officeDocument/2006/relationships/slide" Target="slides/slide170.xml"/><Relationship Id="rId197" Type="http://schemas.openxmlformats.org/officeDocument/2006/relationships/slide" Target="slides/slide191.xml"/><Relationship Id="rId80" Type="http://schemas.openxmlformats.org/officeDocument/2006/relationships/slide" Target="slides/slide74.xml"/><Relationship Id="rId155" Type="http://schemas.openxmlformats.org/officeDocument/2006/relationships/slide" Target="slides/slide149.xml"/><Relationship Id="rId264" Type="http://schemas.openxmlformats.org/officeDocument/2006/relationships/font" Target="fonts/OpenSans-boldItalic.fntdata"/><Relationship Id="rId222" Type="http://schemas.openxmlformats.org/officeDocument/2006/relationships/slide" Target="slides/slide216.xml"/><Relationship Id="rId243" Type="http://schemas.openxmlformats.org/officeDocument/2006/relationships/slide" Target="slides/slide237.xml"/><Relationship Id="rId201" Type="http://schemas.openxmlformats.org/officeDocument/2006/relationships/slide" Target="slides/slide195.xml"/><Relationship Id="rId38" Type="http://schemas.openxmlformats.org/officeDocument/2006/relationships/slide" Target="slides/slide32.xml"/><Relationship Id="rId17" Type="http://schemas.openxmlformats.org/officeDocument/2006/relationships/slide" Target="slides/slide11.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187" Type="http://schemas.openxmlformats.org/officeDocument/2006/relationships/slide" Target="slides/slide181.xml"/><Relationship Id="rId145" Type="http://schemas.openxmlformats.org/officeDocument/2006/relationships/slide" Target="slides/slide139.xml"/><Relationship Id="rId70" Type="http://schemas.openxmlformats.org/officeDocument/2006/relationships/slide" Target="slides/slide64.xml"/><Relationship Id="rId166" Type="http://schemas.openxmlformats.org/officeDocument/2006/relationships/slide" Target="slides/slide160.xml"/><Relationship Id="rId91" Type="http://schemas.openxmlformats.org/officeDocument/2006/relationships/slide" Target="slides/slide85.xml"/><Relationship Id="rId1" Type="http://schemas.openxmlformats.org/officeDocument/2006/relationships/theme" Target="theme/theme1.xml"/><Relationship Id="rId254" Type="http://schemas.openxmlformats.org/officeDocument/2006/relationships/slide" Target="slides/slide248.xml"/><Relationship Id="rId212" Type="http://schemas.openxmlformats.org/officeDocument/2006/relationships/slide" Target="slides/slide206.xml"/><Relationship Id="rId233" Type="http://schemas.openxmlformats.org/officeDocument/2006/relationships/slide" Target="slides/slide227.xml"/><Relationship Id="rId49" Type="http://schemas.openxmlformats.org/officeDocument/2006/relationships/slide" Target="slides/slide43.xml"/><Relationship Id="rId28" Type="http://schemas.openxmlformats.org/officeDocument/2006/relationships/slide" Target="slides/slide22.xml"/><Relationship Id="rId114" Type="http://schemas.openxmlformats.org/officeDocument/2006/relationships/slide" Target="slides/slide108.xml"/><Relationship Id="rId177" Type="http://schemas.openxmlformats.org/officeDocument/2006/relationships/slide" Target="slides/slide171.xml"/><Relationship Id="rId198" Type="http://schemas.openxmlformats.org/officeDocument/2006/relationships/slide" Target="slides/slide192.xml"/><Relationship Id="rId81" Type="http://schemas.openxmlformats.org/officeDocument/2006/relationships/slide" Target="slides/slide75.xml"/><Relationship Id="rId135" Type="http://schemas.openxmlformats.org/officeDocument/2006/relationships/slide" Target="slides/slide129.xml"/><Relationship Id="rId60" Type="http://schemas.openxmlformats.org/officeDocument/2006/relationships/slide" Target="slides/slide54.xml"/><Relationship Id="rId156" Type="http://schemas.openxmlformats.org/officeDocument/2006/relationships/slide" Target="slides/slide150.xml"/><Relationship Id="rId223" Type="http://schemas.openxmlformats.org/officeDocument/2006/relationships/slide" Target="slides/slide217.xml"/><Relationship Id="rId244" Type="http://schemas.openxmlformats.org/officeDocument/2006/relationships/slide" Target="slides/slide238.xml"/><Relationship Id="rId202" Type="http://schemas.openxmlformats.org/officeDocument/2006/relationships/slide" Target="slides/slide196.xml"/><Relationship Id="rId39" Type="http://schemas.openxmlformats.org/officeDocument/2006/relationships/slide" Target="slides/slide33.xml"/><Relationship Id="rId18" Type="http://schemas.openxmlformats.org/officeDocument/2006/relationships/slide" Target="slides/slide12.xml"/><Relationship Id="rId265" Type="http://customschemas.google.com/relationships/presentationmetadata" Target="metadata"/><Relationship Id="rId188" Type="http://schemas.openxmlformats.org/officeDocument/2006/relationships/slide" Target="slides/slide182.xml"/><Relationship Id="rId146" Type="http://schemas.openxmlformats.org/officeDocument/2006/relationships/slide" Target="slides/slide140.xml"/><Relationship Id="rId167" Type="http://schemas.openxmlformats.org/officeDocument/2006/relationships/slide" Target="slides/slide161.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71" Type="http://schemas.openxmlformats.org/officeDocument/2006/relationships/slide" Target="slides/slide65.xml"/><Relationship Id="rId213" Type="http://schemas.openxmlformats.org/officeDocument/2006/relationships/slide" Target="slides/slide207.xml"/><Relationship Id="rId92" Type="http://schemas.openxmlformats.org/officeDocument/2006/relationships/slide" Target="slides/slide86.xml"/><Relationship Id="rId234" Type="http://schemas.openxmlformats.org/officeDocument/2006/relationships/slide" Target="slides/slide228.xml"/><Relationship Id="rId29" Type="http://schemas.openxmlformats.org/officeDocument/2006/relationships/slide" Target="slides/slide23.xml"/><Relationship Id="rId2" Type="http://schemas.openxmlformats.org/officeDocument/2006/relationships/viewProps" Target="viewProps.xml"/><Relationship Id="rId255" Type="http://schemas.openxmlformats.org/officeDocument/2006/relationships/slide" Target="slides/slide249.xml"/><Relationship Id="rId40" Type="http://schemas.openxmlformats.org/officeDocument/2006/relationships/slide" Target="slides/slide34.xml"/><Relationship Id="rId178" Type="http://schemas.openxmlformats.org/officeDocument/2006/relationships/slide" Target="slides/slide172.xml"/><Relationship Id="rId136" Type="http://schemas.openxmlformats.org/officeDocument/2006/relationships/slide" Target="slides/slide130.xml"/><Relationship Id="rId157" Type="http://schemas.openxmlformats.org/officeDocument/2006/relationships/slide" Target="slides/slide151.xml"/><Relationship Id="rId115" Type="http://schemas.openxmlformats.org/officeDocument/2006/relationships/slide" Target="slides/slide109.xml"/><Relationship Id="rId199" Type="http://schemas.openxmlformats.org/officeDocument/2006/relationships/slide" Target="slides/slide193.xml"/><Relationship Id="rId82" Type="http://schemas.openxmlformats.org/officeDocument/2006/relationships/slide" Target="slides/slide76.xml"/><Relationship Id="rId61" Type="http://schemas.openxmlformats.org/officeDocument/2006/relationships/slide" Target="slides/slide55.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customXml" Target="../customXml/item1.xml"/><Relationship Id="rId30" Type="http://schemas.openxmlformats.org/officeDocument/2006/relationships/slide" Target="slides/slide24.xml"/><Relationship Id="rId147" Type="http://schemas.openxmlformats.org/officeDocument/2006/relationships/slide" Target="slides/slide141.xml"/><Relationship Id="rId168" Type="http://schemas.openxmlformats.org/officeDocument/2006/relationships/slide" Target="slides/slide162.xml"/><Relationship Id="rId105" Type="http://schemas.openxmlformats.org/officeDocument/2006/relationships/slide" Target="slides/slide99.xml"/><Relationship Id="rId126" Type="http://schemas.openxmlformats.org/officeDocument/2006/relationships/slide" Target="slides/slide120.xml"/><Relationship Id="rId189" Type="http://schemas.openxmlformats.org/officeDocument/2006/relationships/slide" Target="slides/slide183.xml"/><Relationship Id="rId72" Type="http://schemas.openxmlformats.org/officeDocument/2006/relationships/slide" Target="slides/slide66.xml"/><Relationship Id="rId51" Type="http://schemas.openxmlformats.org/officeDocument/2006/relationships/slide" Target="slides/slide45.xml"/><Relationship Id="rId93" Type="http://schemas.openxmlformats.org/officeDocument/2006/relationships/slide" Target="slides/slide87.xml"/><Relationship Id="rId3" Type="http://schemas.openxmlformats.org/officeDocument/2006/relationships/presProps" Target="presProps.xml"/><Relationship Id="rId256" Type="http://schemas.openxmlformats.org/officeDocument/2006/relationships/slide" Target="slides/slide250.xml"/><Relationship Id="rId214" Type="http://schemas.openxmlformats.org/officeDocument/2006/relationships/slide" Target="slides/slide208.xml"/><Relationship Id="rId235" Type="http://schemas.openxmlformats.org/officeDocument/2006/relationships/slide" Target="slides/slide229.xml"/><Relationship Id="rId137" Type="http://schemas.openxmlformats.org/officeDocument/2006/relationships/slide" Target="slides/slide131.xml"/><Relationship Id="rId158" Type="http://schemas.openxmlformats.org/officeDocument/2006/relationships/slide" Target="slides/slide152.xml"/><Relationship Id="rId116" Type="http://schemas.openxmlformats.org/officeDocument/2006/relationships/slide" Target="slides/slide110.xml"/><Relationship Id="rId41" Type="http://schemas.openxmlformats.org/officeDocument/2006/relationships/slide" Target="slides/slide35.xml"/><Relationship Id="rId179" Type="http://schemas.openxmlformats.org/officeDocument/2006/relationships/slide" Target="slides/slide173.xml"/><Relationship Id="rId20" Type="http://schemas.openxmlformats.org/officeDocument/2006/relationships/slide" Target="slides/slide14.xml"/><Relationship Id="rId83" Type="http://schemas.openxmlformats.org/officeDocument/2006/relationships/slide" Target="slides/slide77.xml"/><Relationship Id="rId62" Type="http://schemas.openxmlformats.org/officeDocument/2006/relationships/slide" Target="slides/slide56.xml"/><Relationship Id="rId190" Type="http://schemas.openxmlformats.org/officeDocument/2006/relationships/slide" Target="slides/slide184.xml"/><Relationship Id="rId225" Type="http://schemas.openxmlformats.org/officeDocument/2006/relationships/slide" Target="slides/slide219.xml"/><Relationship Id="rId246" Type="http://schemas.openxmlformats.org/officeDocument/2006/relationships/slide" Target="slides/slide240.xml"/><Relationship Id="rId204" Type="http://schemas.openxmlformats.org/officeDocument/2006/relationships/slide" Target="slides/slide198.xml"/><Relationship Id="rId267" Type="http://schemas.openxmlformats.org/officeDocument/2006/relationships/customXml" Target="../customXml/item2.xml"/><Relationship Id="rId106" Type="http://schemas.openxmlformats.org/officeDocument/2006/relationships/slide" Target="slides/slide100.xml"/><Relationship Id="rId127" Type="http://schemas.openxmlformats.org/officeDocument/2006/relationships/slide" Target="slides/slide121.xml"/><Relationship Id="rId31" Type="http://schemas.openxmlformats.org/officeDocument/2006/relationships/slide" Target="slides/slide25.xml"/><Relationship Id="rId10" Type="http://schemas.openxmlformats.org/officeDocument/2006/relationships/slide" Target="slides/slide4.xml"/><Relationship Id="rId148" Type="http://schemas.openxmlformats.org/officeDocument/2006/relationships/slide" Target="slides/slide142.xml"/><Relationship Id="rId73" Type="http://schemas.openxmlformats.org/officeDocument/2006/relationships/slide" Target="slides/slide67.xml"/><Relationship Id="rId169" Type="http://schemas.openxmlformats.org/officeDocument/2006/relationships/slide" Target="slides/slide163.xml"/><Relationship Id="rId52" Type="http://schemas.openxmlformats.org/officeDocument/2006/relationships/slide" Target="slides/slide46.xml"/><Relationship Id="rId94" Type="http://schemas.openxmlformats.org/officeDocument/2006/relationships/slide" Target="slides/slide88.xml"/><Relationship Id="rId180" Type="http://schemas.openxmlformats.org/officeDocument/2006/relationships/slide" Target="slides/slide174.xml"/><Relationship Id="rId4" Type="http://schemas.openxmlformats.org/officeDocument/2006/relationships/tableStyles" Target="tableStyles.xml"/><Relationship Id="rId257" Type="http://schemas.openxmlformats.org/officeDocument/2006/relationships/slide" Target="slides/slide251.xml"/><Relationship Id="rId215" Type="http://schemas.openxmlformats.org/officeDocument/2006/relationships/slide" Target="slides/slide209.xml"/><Relationship Id="rId236" Type="http://schemas.openxmlformats.org/officeDocument/2006/relationships/slide" Target="slides/slide230.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47" Type="http://schemas.openxmlformats.org/officeDocument/2006/relationships/slide" Target="slides/slide241.xml"/><Relationship Id="rId205"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5" name="Google Shape;5;n"/>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Malgun Gothic"/>
                <a:ea typeface="Malgun Gothic"/>
                <a:cs typeface="Malgun Gothic"/>
                <a:sym typeface="Malgun Gothic"/>
              </a:rPr>
              <a:t>‹#›</a:t>
            </a:fld>
            <a:endParaRPr b="0" i="0" sz="13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21" name="Google Shape;321;p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p10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7" name="Google Shape;2277;p10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278" name="Google Shape;2278;p10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10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8" name="Google Shape;2288;p10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289" name="Google Shape;2289;p10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p10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4" name="Google Shape;2304;p10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305" name="Google Shape;2305;p10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p10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3" name="Google Shape;2323;p10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324" name="Google Shape;2324;p10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p10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2" name="Google Shape;2342;p10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343" name="Google Shape;2343;p10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p10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1" name="Google Shape;2361;p10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362" name="Google Shape;2362;p10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p10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8" name="Google Shape;2378;p10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379" name="Google Shape;2379;p10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p10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7" name="Google Shape;2397;p10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Malgun Gothic"/>
                <a:ea typeface="Malgun Gothic"/>
                <a:cs typeface="Malgun Gothic"/>
                <a:sym typeface="Malgun Gothic"/>
              </a:rPr>
              <a:t>inode là gì?</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Định địa chỉ tệp</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Một tệp hoặc thư mục có một inode tương ứng, chứa tất cả thông tin về tệp và inode là 64 byte. Bảng chứa inode này còn được gọi là bảng inode hệ thống (i-list). Khi một tệp hoặc thư mục được tạo, một inode được tạo, inode được đăng ký trong danh sách i và số mục nhập đã đăng ký được gọi là inumber cho inode đó.</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inode : Một bảng 64 byte chứa tất cả thông tin của tệp hoặc thư mục.</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i-list : Một bảng chứa các nút của tệp hoặc thư mục trong một hệ thống tệp.</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inumber : mục nhập số nơi inode được đăng ký trong i-list.</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Nội dung của inode</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inode là một cấu trúc dữ liệu chứa tất cả thông tin của tệp hoặc thư mục. Nó là một chỉ mục 64 byte. Unix phân bổ một inode cho mỗi tệp..</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Thông tin về quyền sở hữu và tính khả dụng của tệp</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Địa chỉ vật lý trên đĩa chứa nội dung tệp</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Số liên kết trong tệp</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Loại tệp</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Kích thước tập tin</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Thời gian tạo tệp, thời gian sử dụng lần cuối, lần sửa đổi lần cuối</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Lần sửa đổi cuối cùng của inode</a:t>
            </a:r>
            <a:endParaRPr b="0" i="0" sz="1200">
              <a:solidFill>
                <a:schemeClr val="dk1"/>
              </a:solidFill>
              <a:latin typeface="Malgun Gothic"/>
              <a:ea typeface="Malgun Gothic"/>
              <a:cs typeface="Malgun Gothic"/>
              <a:sym typeface="Malgun Gothic"/>
            </a:endParaRPr>
          </a:p>
        </p:txBody>
      </p:sp>
      <p:sp>
        <p:nvSpPr>
          <p:cNvPr id="2398" name="Google Shape;2398;p10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p10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6" name="Google Shape;2426;p10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427" name="Google Shape;2427;p10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p10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8" name="Google Shape;2438;p10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439" name="Google Shape;2439;p10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Linux là một hệ điều hành máy tính được phát triển bởi Linux Benedict Torvalds với tư cách là một chủ đề chung hay có nghĩa là hạt nhân.</a:t>
            </a:r>
            <a:endParaRPr b="0" i="0" sz="1200">
              <a:solidFill>
                <a:schemeClr val="dk1"/>
              </a:solidFill>
              <a:latin typeface="Malgun Gothic"/>
              <a:ea typeface="Malgun Gothic"/>
              <a:cs typeface="Malgun Gothic"/>
              <a:sym typeface="Malgun Gothic"/>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Linux là một hệ điều hành mạng (NOS) hỗ trợ nhiều người dùng, nhiều tác vụ (đa nhiệm) và nhiều luồng. Nói một cách chính xác, thuật ngữ 'Linux' này chỉ đề cập đến nhân Linux, nhưng thường được dùng để chỉ toàn bộ hệ điều hành (còn được gọi là GNU).</a:t>
            </a:r>
            <a:endParaRPr>
              <a:latin typeface="Arial"/>
              <a:ea typeface="Arial"/>
              <a:cs typeface="Arial"/>
              <a:sym typeface="Arial"/>
            </a:endParaRPr>
          </a:p>
        </p:txBody>
      </p:sp>
      <p:sp>
        <p:nvSpPr>
          <p:cNvPr id="348" name="Google Shape;348;p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p1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7" name="Google Shape;2467;p1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468" name="Google Shape;2468;p1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p1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1" name="Google Shape;2491;p1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492" name="Google Shape;2492;p1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p1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3" name="Google Shape;2503;p1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504" name="Google Shape;2504;p1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p1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8" name="Google Shape;2518;p11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217170" lvl="0" marL="217170" rtl="0" algn="l">
              <a:spcBef>
                <a:spcPts val="0"/>
              </a:spcBef>
              <a:spcAft>
                <a:spcPts val="0"/>
              </a:spcAft>
              <a:buClr>
                <a:schemeClr val="dk2"/>
              </a:buClr>
              <a:buSzPts val="1200"/>
              <a:buFont typeface="Noto Sans Symbols"/>
              <a:buChar char="▪"/>
            </a:pPr>
            <a:r>
              <a:rPr lang="en-US" sz="1200">
                <a:solidFill>
                  <a:schemeClr val="dk2"/>
                </a:solidFill>
                <a:latin typeface="Arial"/>
                <a:ea typeface="Arial"/>
                <a:cs typeface="Arial"/>
                <a:sym typeface="Arial"/>
              </a:rPr>
              <a:t>Loại quy trình</a:t>
            </a:r>
            <a:endParaRPr/>
          </a:p>
          <a:p>
            <a:pPr indent="-217169" lvl="1" marL="674370" rtl="0" algn="l">
              <a:spcBef>
                <a:spcPts val="0"/>
              </a:spcBef>
              <a:spcAft>
                <a:spcPts val="0"/>
              </a:spcAft>
              <a:buClr>
                <a:schemeClr val="dk2"/>
              </a:buClr>
              <a:buSzPts val="1200"/>
              <a:buFont typeface="Noto Sans Symbols"/>
              <a:buChar char="▪"/>
            </a:pPr>
            <a:r>
              <a:rPr b="1" lang="en-US" sz="1200">
                <a:solidFill>
                  <a:schemeClr val="dk2"/>
                </a:solidFill>
                <a:latin typeface="Arial"/>
                <a:ea typeface="Arial"/>
                <a:cs typeface="Arial"/>
                <a:sym typeface="Arial"/>
              </a:rPr>
              <a:t>Quy trình Daemon</a:t>
            </a:r>
            <a:r>
              <a:rPr lang="en-US" sz="1200">
                <a:solidFill>
                  <a:schemeClr val="dk2"/>
                </a:solidFill>
                <a:latin typeface="Arial"/>
                <a:ea typeface="Arial"/>
                <a:cs typeface="Arial"/>
                <a:sym typeface="Arial"/>
              </a:rPr>
              <a:t>: Nó ở chế độ chờ và cung cấp dịch vụ khi có yêu cầu dịch vụ.</a:t>
            </a:r>
            <a:endParaRPr/>
          </a:p>
          <a:p>
            <a:pPr indent="-217169" lvl="1" marL="674370" rtl="0" algn="l">
              <a:spcBef>
                <a:spcPts val="0"/>
              </a:spcBef>
              <a:spcAft>
                <a:spcPts val="0"/>
              </a:spcAft>
              <a:buClr>
                <a:schemeClr val="dk2"/>
              </a:buClr>
              <a:buSzPts val="1200"/>
              <a:buFont typeface="Noto Sans Symbols"/>
              <a:buChar char="▪"/>
            </a:pPr>
            <a:r>
              <a:rPr b="1" lang="en-US" sz="1200">
                <a:solidFill>
                  <a:schemeClr val="dk2"/>
                </a:solidFill>
                <a:latin typeface="Arial"/>
                <a:ea typeface="Arial"/>
                <a:cs typeface="Arial"/>
                <a:sym typeface="Arial"/>
              </a:rPr>
              <a:t>Quy trình mồ côi</a:t>
            </a:r>
            <a:r>
              <a:rPr lang="en-US" sz="1200">
                <a:solidFill>
                  <a:schemeClr val="dk2"/>
                </a:solidFill>
                <a:latin typeface="Arial"/>
                <a:ea typeface="Arial"/>
                <a:cs typeface="Arial"/>
                <a:sym typeface="Arial"/>
              </a:rPr>
              <a:t>: Đề cập đến thời điểm tiến trình cha kết thúc trước trong khi tiến trình vẫn đang chạy</a:t>
            </a:r>
            <a:endParaRPr/>
          </a:p>
          <a:p>
            <a:pPr indent="-217169" lvl="1" marL="674370" rtl="0" algn="l">
              <a:spcBef>
                <a:spcPts val="0"/>
              </a:spcBef>
              <a:spcAft>
                <a:spcPts val="0"/>
              </a:spcAft>
              <a:buClr>
                <a:schemeClr val="dk2"/>
              </a:buClr>
              <a:buSzPts val="1200"/>
              <a:buFont typeface="Noto Sans Symbols"/>
              <a:buChar char="▪"/>
            </a:pPr>
            <a:r>
              <a:rPr b="1" lang="en-US" sz="1200">
                <a:solidFill>
                  <a:schemeClr val="dk2"/>
                </a:solidFill>
                <a:latin typeface="Arial"/>
                <a:ea typeface="Arial"/>
                <a:cs typeface="Arial"/>
                <a:sym typeface="Arial"/>
              </a:rPr>
              <a:t>Quy trình zombie</a:t>
            </a:r>
            <a:r>
              <a:rPr lang="en-US" sz="1200">
                <a:solidFill>
                  <a:schemeClr val="dk2"/>
                </a:solidFill>
                <a:latin typeface="Arial"/>
                <a:ea typeface="Arial"/>
                <a:cs typeface="Arial"/>
                <a:sym typeface="Arial"/>
              </a:rPr>
              <a:t>: Khi một tiến trình con vẫn còn trong danh sách bảng tiến trình mặc dù nó đã kết thúc hoạt động của mình.</a:t>
            </a:r>
            <a:endParaRPr/>
          </a:p>
          <a:p>
            <a:pPr indent="-217169" lvl="1" marL="674370" rtl="0" algn="l">
              <a:spcBef>
                <a:spcPts val="0"/>
              </a:spcBef>
              <a:spcAft>
                <a:spcPts val="0"/>
              </a:spcAft>
              <a:buClr>
                <a:schemeClr val="dk2"/>
              </a:buClr>
              <a:buSzPts val="1200"/>
              <a:buFont typeface="Noto Sans Symbols"/>
              <a:buChar char="▪"/>
            </a:pPr>
            <a:r>
              <a:rPr b="1" lang="en-US" sz="1200">
                <a:solidFill>
                  <a:schemeClr val="dk2"/>
                </a:solidFill>
                <a:latin typeface="Arial"/>
                <a:ea typeface="Arial"/>
                <a:cs typeface="Arial"/>
                <a:sym typeface="Arial"/>
              </a:rPr>
              <a:t>Quy trình Zombie </a:t>
            </a:r>
            <a:r>
              <a:rPr lang="en-US" sz="1200">
                <a:solidFill>
                  <a:schemeClr val="dk2"/>
                </a:solidFill>
                <a:latin typeface="Arial"/>
                <a:ea typeface="Arial"/>
                <a:cs typeface="Arial"/>
                <a:sym typeface="Arial"/>
              </a:rPr>
              <a:t>có thể xuất hiện dưới dạng 'Quy trình không còn tồn tại' trong danh sách quy trình.</a:t>
            </a:r>
            <a:endParaRPr/>
          </a:p>
          <a:p>
            <a:pPr indent="-217169" lvl="1" marL="674370" rtl="0" algn="l">
              <a:spcBef>
                <a:spcPts val="0"/>
              </a:spcBef>
              <a:spcAft>
                <a:spcPts val="0"/>
              </a:spcAft>
              <a:buClr>
                <a:schemeClr val="dk2"/>
              </a:buClr>
              <a:buSzPts val="1200"/>
              <a:buFont typeface="Noto Sans Symbols"/>
              <a:buChar char="▪"/>
            </a:pPr>
            <a:r>
              <a:rPr lang="en-US" sz="1200">
                <a:solidFill>
                  <a:schemeClr val="dk2"/>
                </a:solidFill>
                <a:latin typeface="Arial"/>
                <a:ea typeface="Arial"/>
                <a:cs typeface="Arial"/>
                <a:sym typeface="Arial"/>
              </a:rPr>
              <a:t>Nếu Quy trình Zombie tăng lên, các quy trình thông thường có thể không chạy do không đủ dung lượng của bảng Quy trình</a:t>
            </a:r>
            <a:endParaRPr b="1" i="0" sz="1200" u="none" cap="none" strike="noStrike">
              <a:solidFill>
                <a:srgbClr val="000000"/>
              </a:solidFill>
              <a:latin typeface="Arial"/>
              <a:ea typeface="Arial"/>
              <a:cs typeface="Arial"/>
              <a:sym typeface="Arial"/>
            </a:endParaRPr>
          </a:p>
        </p:txBody>
      </p:sp>
      <p:sp>
        <p:nvSpPr>
          <p:cNvPr id="2519" name="Google Shape;2519;p1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p1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1" name="Google Shape;2541;p1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542" name="Google Shape;2542;p1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p1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4" name="Google Shape;2554;p1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555" name="Google Shape;2555;p1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p1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7" name="Google Shape;2577;p1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578" name="Google Shape;2578;p1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p1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6" name="Google Shape;2606;p1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217170" lvl="0" marL="217170" rtl="0" algn="l">
              <a:spcBef>
                <a:spcPts val="0"/>
              </a:spcBef>
              <a:spcAft>
                <a:spcPts val="0"/>
              </a:spcAft>
              <a:buClr>
                <a:schemeClr val="dk2"/>
              </a:buClr>
              <a:buSzPts val="1200"/>
              <a:buFont typeface="Noto Sans Symbols"/>
              <a:buChar char="▪"/>
            </a:pPr>
            <a:r>
              <a:rPr lang="en-US" sz="1200">
                <a:solidFill>
                  <a:schemeClr val="dk2"/>
                </a:solidFill>
                <a:latin typeface="Arial"/>
                <a:ea typeface="Arial"/>
                <a:cs typeface="Arial"/>
                <a:sym typeface="Arial"/>
              </a:rPr>
              <a:t>Liên kết lệnh ps và grep</a:t>
            </a:r>
            <a:endParaRPr sz="1200">
              <a:solidFill>
                <a:schemeClr val="dk2"/>
              </a:solidFill>
              <a:latin typeface="Arial"/>
              <a:ea typeface="Arial"/>
              <a:cs typeface="Arial"/>
              <a:sym typeface="Arial"/>
            </a:endParaRPr>
          </a:p>
          <a:p>
            <a:pPr indent="-217169" lvl="1" marL="674370" rtl="0" algn="l">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Đặt lệnh ps và lệnh grep bằng | để lấy thông tin về một quá trình cụ thể.</a:t>
            </a:r>
            <a:endParaRPr/>
          </a:p>
        </p:txBody>
      </p:sp>
      <p:sp>
        <p:nvSpPr>
          <p:cNvPr id="2607" name="Google Shape;2607;p1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p1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2" name="Google Shape;2622;p1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623" name="Google Shape;2623;p1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p1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5" name="Google Shape;2655;p1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rgbClr val="0C0C0C"/>
              </a:buClr>
              <a:buSzPts val="1200"/>
              <a:buFont typeface="Noto Sans Symbols"/>
              <a:buChar char="▪"/>
            </a:pPr>
            <a:r>
              <a:rPr lang="en-US" sz="1200">
                <a:solidFill>
                  <a:srgbClr val="0C0C0C"/>
                </a:solidFill>
                <a:latin typeface="Arial"/>
                <a:ea typeface="Arial"/>
                <a:cs typeface="Arial"/>
                <a:sym typeface="Arial"/>
              </a:rPr>
              <a:t>Nhiệm vụ nền và chuyển hướng đầu ra</a:t>
            </a:r>
            <a:endParaRPr sz="1200">
              <a:solidFill>
                <a:srgbClr val="0C0C0C"/>
              </a:solidFill>
              <a:latin typeface="Arial"/>
              <a:ea typeface="Arial"/>
              <a:cs typeface="Arial"/>
              <a:sym typeface="Arial"/>
            </a:endParaRPr>
          </a:p>
          <a:p>
            <a:pPr indent="0" lvl="0" marL="0" marR="0" rtl="0" algn="l">
              <a:lnSpc>
                <a:spcPct val="100000"/>
              </a:lnSpc>
              <a:spcBef>
                <a:spcPts val="0"/>
              </a:spcBef>
              <a:spcAft>
                <a:spcPts val="0"/>
              </a:spcAft>
              <a:buClr>
                <a:srgbClr val="0C0C0C"/>
              </a:buClr>
              <a:buSzPts val="1200"/>
              <a:buFont typeface="Noto Sans Symbols"/>
              <a:buNone/>
            </a:pPr>
            <a:r>
              <a:rPr lang="en-US" sz="1200">
                <a:solidFill>
                  <a:srgbClr val="0C0C0C"/>
                </a:solidFill>
                <a:latin typeface="Arial"/>
                <a:ea typeface="Arial"/>
                <a:cs typeface="Arial"/>
                <a:sym typeface="Arial"/>
              </a:rPr>
              <a:t>            </a:t>
            </a:r>
            <a:r>
              <a:rPr lang="en-US" sz="1300">
                <a:latin typeface="Arial"/>
                <a:ea typeface="Arial"/>
                <a:cs typeface="Arial"/>
                <a:sym typeface="Arial"/>
              </a:rPr>
              <a:t>user1@myubuntu:~$ find / -name passwd &gt; pw.dat 2&gt;&amp;1 &amp;    	</a:t>
            </a:r>
            <a:r>
              <a:rPr lang="en-US" sz="1300">
                <a:solidFill>
                  <a:srgbClr val="193EB0"/>
                </a:solidFill>
                <a:latin typeface="Arial"/>
                <a:ea typeface="Arial"/>
                <a:cs typeface="Arial"/>
                <a:sym typeface="Arial"/>
              </a:rPr>
              <a:t>Lưu kết quả và lỗi trong pw.dat. </a:t>
            </a:r>
            <a:endParaRPr sz="1300">
              <a:solidFill>
                <a:srgbClr val="193EB0"/>
              </a:solidFill>
              <a:latin typeface="Arial"/>
              <a:ea typeface="Arial"/>
              <a:cs typeface="Arial"/>
              <a:sym typeface="Arial"/>
            </a:endParaRPr>
          </a:p>
          <a:p>
            <a:pPr indent="0" lvl="0" marL="0" marR="0" rtl="0" algn="l">
              <a:lnSpc>
                <a:spcPct val="100000"/>
              </a:lnSpc>
              <a:spcBef>
                <a:spcPts val="0"/>
              </a:spcBef>
              <a:spcAft>
                <a:spcPts val="0"/>
              </a:spcAft>
              <a:buClr>
                <a:srgbClr val="193EB0"/>
              </a:buClr>
              <a:buSzPts val="1300"/>
              <a:buFont typeface="Noto Sans Symbols"/>
              <a:buNone/>
            </a:pPr>
            <a:r>
              <a:rPr lang="en-US" sz="1300">
                <a:solidFill>
                  <a:srgbClr val="193EB0"/>
                </a:solidFill>
                <a:latin typeface="Arial"/>
                <a:ea typeface="Arial"/>
                <a:cs typeface="Arial"/>
                <a:sym typeface="Arial"/>
              </a:rPr>
              <a:t>            </a:t>
            </a:r>
            <a:r>
              <a:rPr lang="en-US" sz="1300">
                <a:latin typeface="Arial"/>
                <a:ea typeface="Arial"/>
                <a:cs typeface="Arial"/>
                <a:sym typeface="Arial"/>
              </a:rPr>
              <a:t>[2] 6853</a:t>
            </a:r>
            <a:endParaRPr/>
          </a:p>
          <a:p>
            <a:pPr indent="0" lvl="1" marL="457200" rtl="0" algn="just">
              <a:spcBef>
                <a:spcPts val="0"/>
              </a:spcBef>
              <a:spcAft>
                <a:spcPts val="0"/>
              </a:spcAft>
              <a:buNone/>
            </a:pPr>
            <a:r>
              <a:rPr lang="en-US" sz="1300">
                <a:latin typeface="Arial"/>
                <a:ea typeface="Arial"/>
                <a:cs typeface="Arial"/>
                <a:sym typeface="Arial"/>
              </a:rPr>
              <a:t>user1@myubuntu:~$</a:t>
            </a:r>
            <a:endParaRPr/>
          </a:p>
          <a:p>
            <a:pPr indent="-95250" lvl="0" marL="17145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2656" name="Google Shape;2656;p1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70" name="Google Shape;370;p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1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2" name="Google Shape;2682;p1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217170" lvl="0" marL="217170" rtl="0" algn="l">
              <a:spcBef>
                <a:spcPts val="0"/>
              </a:spcBef>
              <a:spcAft>
                <a:spcPts val="0"/>
              </a:spcAft>
              <a:buClr>
                <a:schemeClr val="dk2"/>
              </a:buClr>
              <a:buSzPts val="1200"/>
              <a:buFont typeface="Noto Sans Symbols"/>
              <a:buChar char="▪"/>
            </a:pPr>
            <a:r>
              <a:rPr lang="en-US" sz="1200">
                <a:solidFill>
                  <a:schemeClr val="dk2"/>
                </a:solidFill>
                <a:latin typeface="Arial"/>
                <a:ea typeface="Arial"/>
                <a:cs typeface="Arial"/>
                <a:sym typeface="Arial"/>
              </a:rPr>
              <a:t>nohup : Tiếp tục chạy các công việc nền sau khi đăng xuất.</a:t>
            </a:r>
            <a:endParaRPr sz="1200">
              <a:solidFill>
                <a:schemeClr val="dk2"/>
              </a:solidFill>
              <a:latin typeface="Arial"/>
              <a:ea typeface="Arial"/>
              <a:cs typeface="Arial"/>
              <a:sym typeface="Arial"/>
            </a:endParaRPr>
          </a:p>
          <a:p>
            <a:pPr indent="-171450" lvl="1" marL="6286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Sử dụng lệnh nohup nếu bạn cần chạy một công việc nền cho đến khihoàn thành ngay cả sau khi thoát khỏi thiết bị đầu cuối hoặc đăng xuất,</a:t>
            </a:r>
            <a:endParaRPr/>
          </a:p>
          <a:p>
            <a:pPr indent="-95250" lvl="0" marL="17145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2683" name="Google Shape;2683;p1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p1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6" name="Google Shape;2706;p1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2707" name="Google Shape;2707;p1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6" name="Shape 2726"/>
        <p:cNvGrpSpPr/>
        <p:nvPr/>
      </p:nvGrpSpPr>
      <p:grpSpPr>
        <a:xfrm>
          <a:off x="0" y="0"/>
          <a:ext cx="0" cy="0"/>
          <a:chOff x="0" y="0"/>
          <a:chExt cx="0" cy="0"/>
        </a:xfrm>
      </p:grpSpPr>
      <p:sp>
        <p:nvSpPr>
          <p:cNvPr id="2727" name="Google Shape;2727;p1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8" name="Google Shape;2728;p1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729" name="Google Shape;2729;p1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p1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0" name="Google Shape;2750;p1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751" name="Google Shape;2751;p1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p1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4" name="Google Shape;2764;p1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765" name="Google Shape;2765;p1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p1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8" name="Google Shape;2778;p1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779" name="Google Shape;2779;p1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p1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2" name="Google Shape;2792;p1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793" name="Google Shape;2793;p1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p1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3" name="Google Shape;2813;p1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814" name="Google Shape;2814;p1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p1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7" name="Google Shape;2837;p1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838" name="Google Shape;2838;p1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p1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0" name="Google Shape;2850;p1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851" name="Google Shape;2851;p1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13:notes"/>
          <p:cNvSpPr txBox="1"/>
          <p:nvPr>
            <p:ph idx="1" type="body"/>
          </p:nvPr>
        </p:nvSpPr>
        <p:spPr>
          <a:xfrm>
            <a:off x="710407" y="5287169"/>
            <a:ext cx="5683250" cy="4794283"/>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b="0" i="0" sz="1000">
              <a:solidFill>
                <a:schemeClr val="dk1"/>
              </a:solidFill>
              <a:latin typeface="Arial"/>
              <a:ea typeface="Arial"/>
              <a:cs typeface="Arial"/>
              <a:sym typeface="Arial"/>
            </a:endParaRPr>
          </a:p>
        </p:txBody>
      </p:sp>
      <p:sp>
        <p:nvSpPr>
          <p:cNvPr id="393" name="Google Shape;393;p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p1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4" name="Google Shape;2864;p1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865" name="Google Shape;2865;p1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p1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9" name="Google Shape;2879;p1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880" name="Google Shape;2880;p1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p1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8" name="Google Shape;2888;p1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889" name="Google Shape;2889;p1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p1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3" name="Google Shape;2903;p1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904" name="Google Shape;2904;p1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p1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9" name="Google Shape;2919;p1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920" name="Google Shape;2920;p1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p1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7" name="Google Shape;2937;p1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938" name="Google Shape;2938;p1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p1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0" name="Google Shape;2950;p1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951" name="Google Shape;2951;p1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p1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7" name="Google Shape;2967;p1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968" name="Google Shape;2968;p1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p1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1" name="Google Shape;2991;p1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992" name="Google Shape;2992;p1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p1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4" name="Google Shape;3004;p1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05" name="Google Shape;3005;p1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03" name="Google Shape;403;p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6" name="Shape 3026"/>
        <p:cNvGrpSpPr/>
        <p:nvPr/>
      </p:nvGrpSpPr>
      <p:grpSpPr>
        <a:xfrm>
          <a:off x="0" y="0"/>
          <a:ext cx="0" cy="0"/>
          <a:chOff x="0" y="0"/>
          <a:chExt cx="0" cy="0"/>
        </a:xfrm>
      </p:grpSpPr>
      <p:sp>
        <p:nvSpPr>
          <p:cNvPr id="3027" name="Google Shape;3027;p1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8" name="Google Shape;3028;p1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29" name="Google Shape;3029;p1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p1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9" name="Google Shape;3049;p1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50" name="Google Shape;3050;p1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p1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8" name="Google Shape;3068;p1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69" name="Google Shape;3069;p1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p1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6" name="Google Shape;3086;p1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87" name="Google Shape;3087;p1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p1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8" name="Google Shape;3098;p1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099" name="Google Shape;3099;p1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4" name="Shape 3114"/>
        <p:cNvGrpSpPr/>
        <p:nvPr/>
      </p:nvGrpSpPr>
      <p:grpSpPr>
        <a:xfrm>
          <a:off x="0" y="0"/>
          <a:ext cx="0" cy="0"/>
          <a:chOff x="0" y="0"/>
          <a:chExt cx="0" cy="0"/>
        </a:xfrm>
      </p:grpSpPr>
      <p:sp>
        <p:nvSpPr>
          <p:cNvPr id="3115" name="Google Shape;3115;p1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6" name="Google Shape;3116;p1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117" name="Google Shape;3117;p1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p1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6" name="Google Shape;3136;p1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137" name="Google Shape;3137;p1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p1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5" name="Google Shape;3155;p1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156" name="Google Shape;3156;p1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1" name="Shape 3171"/>
        <p:cNvGrpSpPr/>
        <p:nvPr/>
      </p:nvGrpSpPr>
      <p:grpSpPr>
        <a:xfrm>
          <a:off x="0" y="0"/>
          <a:ext cx="0" cy="0"/>
          <a:chOff x="0" y="0"/>
          <a:chExt cx="0" cy="0"/>
        </a:xfrm>
      </p:grpSpPr>
      <p:sp>
        <p:nvSpPr>
          <p:cNvPr id="3172" name="Google Shape;3172;p1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3" name="Google Shape;3173;p14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174" name="Google Shape;3174;p14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p1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3" name="Google Shape;3193;p1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194" name="Google Shape;3194;p1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18" name="Google Shape;418;p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p1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3" name="Google Shape;3213;p1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214" name="Google Shape;3214;p1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0" name="Shape 3220"/>
        <p:cNvGrpSpPr/>
        <p:nvPr/>
      </p:nvGrpSpPr>
      <p:grpSpPr>
        <a:xfrm>
          <a:off x="0" y="0"/>
          <a:ext cx="0" cy="0"/>
          <a:chOff x="0" y="0"/>
          <a:chExt cx="0" cy="0"/>
        </a:xfrm>
      </p:grpSpPr>
      <p:sp>
        <p:nvSpPr>
          <p:cNvPr id="3221" name="Google Shape;3221;p1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2" name="Google Shape;3222;p1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223" name="Google Shape;3223;p1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p1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1" name="Google Shape;3231;p15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232" name="Google Shape;3232;p1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p1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8" name="Google Shape;3248;p1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249" name="Google Shape;3249;p1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5" name="Shape 3265"/>
        <p:cNvGrpSpPr/>
        <p:nvPr/>
      </p:nvGrpSpPr>
      <p:grpSpPr>
        <a:xfrm>
          <a:off x="0" y="0"/>
          <a:ext cx="0" cy="0"/>
          <a:chOff x="0" y="0"/>
          <a:chExt cx="0" cy="0"/>
        </a:xfrm>
      </p:grpSpPr>
      <p:sp>
        <p:nvSpPr>
          <p:cNvPr id="3266" name="Google Shape;3266;p1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7" name="Google Shape;3267;p1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268" name="Google Shape;3268;p1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4" name="Shape 3294"/>
        <p:cNvGrpSpPr/>
        <p:nvPr/>
      </p:nvGrpSpPr>
      <p:grpSpPr>
        <a:xfrm>
          <a:off x="0" y="0"/>
          <a:ext cx="0" cy="0"/>
          <a:chOff x="0" y="0"/>
          <a:chExt cx="0" cy="0"/>
        </a:xfrm>
      </p:grpSpPr>
      <p:sp>
        <p:nvSpPr>
          <p:cNvPr id="3295" name="Google Shape;3295;p1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6" name="Google Shape;3296;p15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297" name="Google Shape;3297;p15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4" name="Shape 3314"/>
        <p:cNvGrpSpPr/>
        <p:nvPr/>
      </p:nvGrpSpPr>
      <p:grpSpPr>
        <a:xfrm>
          <a:off x="0" y="0"/>
          <a:ext cx="0" cy="0"/>
          <a:chOff x="0" y="0"/>
          <a:chExt cx="0" cy="0"/>
        </a:xfrm>
      </p:grpSpPr>
      <p:sp>
        <p:nvSpPr>
          <p:cNvPr id="3315" name="Google Shape;3315;p1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6" name="Google Shape;3316;p15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317" name="Google Shape;3317;p15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p1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5" name="Google Shape;3325;p15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326" name="Google Shape;3326;p15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2" name="Shape 3342"/>
        <p:cNvGrpSpPr/>
        <p:nvPr/>
      </p:nvGrpSpPr>
      <p:grpSpPr>
        <a:xfrm>
          <a:off x="0" y="0"/>
          <a:ext cx="0" cy="0"/>
          <a:chOff x="0" y="0"/>
          <a:chExt cx="0" cy="0"/>
        </a:xfrm>
      </p:grpSpPr>
      <p:sp>
        <p:nvSpPr>
          <p:cNvPr id="3343" name="Google Shape;3343;p1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4" name="Google Shape;3344;p15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45" name="Google Shape;3345;p15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6" name="Shape 3376"/>
        <p:cNvGrpSpPr/>
        <p:nvPr/>
      </p:nvGrpSpPr>
      <p:grpSpPr>
        <a:xfrm>
          <a:off x="0" y="0"/>
          <a:ext cx="0" cy="0"/>
          <a:chOff x="0" y="0"/>
          <a:chExt cx="0" cy="0"/>
        </a:xfrm>
      </p:grpSpPr>
      <p:sp>
        <p:nvSpPr>
          <p:cNvPr id="3377" name="Google Shape;3377;p1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8" name="Google Shape;3378;p15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79" name="Google Shape;3379;p15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41" name="Google Shape;441;p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0" name="Shape 3430"/>
        <p:cNvGrpSpPr/>
        <p:nvPr/>
      </p:nvGrpSpPr>
      <p:grpSpPr>
        <a:xfrm>
          <a:off x="0" y="0"/>
          <a:ext cx="0" cy="0"/>
          <a:chOff x="0" y="0"/>
          <a:chExt cx="0" cy="0"/>
        </a:xfrm>
      </p:grpSpPr>
      <p:sp>
        <p:nvSpPr>
          <p:cNvPr id="3431" name="Google Shape;3431;p1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2" name="Google Shape;3432;p16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433" name="Google Shape;3433;p16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2" name="Shape 3442"/>
        <p:cNvGrpSpPr/>
        <p:nvPr/>
      </p:nvGrpSpPr>
      <p:grpSpPr>
        <a:xfrm>
          <a:off x="0" y="0"/>
          <a:ext cx="0" cy="0"/>
          <a:chOff x="0" y="0"/>
          <a:chExt cx="0" cy="0"/>
        </a:xfrm>
      </p:grpSpPr>
      <p:sp>
        <p:nvSpPr>
          <p:cNvPr id="3443" name="Google Shape;3443;p1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4" name="Google Shape;3444;p16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445" name="Google Shape;3445;p16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7" name="Shape 3487"/>
        <p:cNvGrpSpPr/>
        <p:nvPr/>
      </p:nvGrpSpPr>
      <p:grpSpPr>
        <a:xfrm>
          <a:off x="0" y="0"/>
          <a:ext cx="0" cy="0"/>
          <a:chOff x="0" y="0"/>
          <a:chExt cx="0" cy="0"/>
        </a:xfrm>
      </p:grpSpPr>
      <p:sp>
        <p:nvSpPr>
          <p:cNvPr id="3488" name="Google Shape;3488;p1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9" name="Google Shape;3489;p16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490" name="Google Shape;3490;p16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6" name="Shape 3516"/>
        <p:cNvGrpSpPr/>
        <p:nvPr/>
      </p:nvGrpSpPr>
      <p:grpSpPr>
        <a:xfrm>
          <a:off x="0" y="0"/>
          <a:ext cx="0" cy="0"/>
          <a:chOff x="0" y="0"/>
          <a:chExt cx="0" cy="0"/>
        </a:xfrm>
      </p:grpSpPr>
      <p:sp>
        <p:nvSpPr>
          <p:cNvPr id="3517" name="Google Shape;3517;p1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8" name="Google Shape;3518;p16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519" name="Google Shape;3519;p16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2" name="Shape 3532"/>
        <p:cNvGrpSpPr/>
        <p:nvPr/>
      </p:nvGrpSpPr>
      <p:grpSpPr>
        <a:xfrm>
          <a:off x="0" y="0"/>
          <a:ext cx="0" cy="0"/>
          <a:chOff x="0" y="0"/>
          <a:chExt cx="0" cy="0"/>
        </a:xfrm>
      </p:grpSpPr>
      <p:sp>
        <p:nvSpPr>
          <p:cNvPr id="3533" name="Google Shape;3533;p1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4" name="Google Shape;3534;p16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535" name="Google Shape;3535;p16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p1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1" name="Google Shape;3551;p16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552" name="Google Shape;3552;p16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4" name="Shape 3574"/>
        <p:cNvGrpSpPr/>
        <p:nvPr/>
      </p:nvGrpSpPr>
      <p:grpSpPr>
        <a:xfrm>
          <a:off x="0" y="0"/>
          <a:ext cx="0" cy="0"/>
          <a:chOff x="0" y="0"/>
          <a:chExt cx="0" cy="0"/>
        </a:xfrm>
      </p:grpSpPr>
      <p:sp>
        <p:nvSpPr>
          <p:cNvPr id="3575" name="Google Shape;3575;p1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6" name="Google Shape;3576;p16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577" name="Google Shape;3577;p16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p1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9" name="Google Shape;3599;p16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600" name="Google Shape;3600;p16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8" name="Shape 3618"/>
        <p:cNvGrpSpPr/>
        <p:nvPr/>
      </p:nvGrpSpPr>
      <p:grpSpPr>
        <a:xfrm>
          <a:off x="0" y="0"/>
          <a:ext cx="0" cy="0"/>
          <a:chOff x="0" y="0"/>
          <a:chExt cx="0" cy="0"/>
        </a:xfrm>
      </p:grpSpPr>
      <p:sp>
        <p:nvSpPr>
          <p:cNvPr id="3619" name="Google Shape;3619;p1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0" name="Google Shape;3620;p16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621" name="Google Shape;3621;p16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9" name="Shape 3679"/>
        <p:cNvGrpSpPr/>
        <p:nvPr/>
      </p:nvGrpSpPr>
      <p:grpSpPr>
        <a:xfrm>
          <a:off x="0" y="0"/>
          <a:ext cx="0" cy="0"/>
          <a:chOff x="0" y="0"/>
          <a:chExt cx="0" cy="0"/>
        </a:xfrm>
      </p:grpSpPr>
      <p:sp>
        <p:nvSpPr>
          <p:cNvPr id="3680" name="Google Shape;3680;p1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1" name="Google Shape;3681;p16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682" name="Google Shape;3682;p16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64" name="Google Shape;464;p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3" name="Shape 3703"/>
        <p:cNvGrpSpPr/>
        <p:nvPr/>
      </p:nvGrpSpPr>
      <p:grpSpPr>
        <a:xfrm>
          <a:off x="0" y="0"/>
          <a:ext cx="0" cy="0"/>
          <a:chOff x="0" y="0"/>
          <a:chExt cx="0" cy="0"/>
        </a:xfrm>
      </p:grpSpPr>
      <p:sp>
        <p:nvSpPr>
          <p:cNvPr id="3704" name="Google Shape;3704;p1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5" name="Google Shape;3705;p17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706" name="Google Shape;3706;p17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p1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7" name="Google Shape;3717;p17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718" name="Google Shape;3718;p17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8" name="Shape 3728"/>
        <p:cNvGrpSpPr/>
        <p:nvPr/>
      </p:nvGrpSpPr>
      <p:grpSpPr>
        <a:xfrm>
          <a:off x="0" y="0"/>
          <a:ext cx="0" cy="0"/>
          <a:chOff x="0" y="0"/>
          <a:chExt cx="0" cy="0"/>
        </a:xfrm>
      </p:grpSpPr>
      <p:sp>
        <p:nvSpPr>
          <p:cNvPr id="3729" name="Google Shape;3729;p1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0" name="Google Shape;3730;p17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731" name="Google Shape;3731;p17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2" name="Shape 3742"/>
        <p:cNvGrpSpPr/>
        <p:nvPr/>
      </p:nvGrpSpPr>
      <p:grpSpPr>
        <a:xfrm>
          <a:off x="0" y="0"/>
          <a:ext cx="0" cy="0"/>
          <a:chOff x="0" y="0"/>
          <a:chExt cx="0" cy="0"/>
        </a:xfrm>
      </p:grpSpPr>
      <p:sp>
        <p:nvSpPr>
          <p:cNvPr id="3743" name="Google Shape;3743;p17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4" name="Google Shape;3744;p17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745" name="Google Shape;3745;p17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9" name="Shape 3759"/>
        <p:cNvGrpSpPr/>
        <p:nvPr/>
      </p:nvGrpSpPr>
      <p:grpSpPr>
        <a:xfrm>
          <a:off x="0" y="0"/>
          <a:ext cx="0" cy="0"/>
          <a:chOff x="0" y="0"/>
          <a:chExt cx="0" cy="0"/>
        </a:xfrm>
      </p:grpSpPr>
      <p:sp>
        <p:nvSpPr>
          <p:cNvPr id="3760" name="Google Shape;3760;p17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1" name="Google Shape;3761;p17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762" name="Google Shape;3762;p17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8" name="Shape 3778"/>
        <p:cNvGrpSpPr/>
        <p:nvPr/>
      </p:nvGrpSpPr>
      <p:grpSpPr>
        <a:xfrm>
          <a:off x="0" y="0"/>
          <a:ext cx="0" cy="0"/>
          <a:chOff x="0" y="0"/>
          <a:chExt cx="0" cy="0"/>
        </a:xfrm>
      </p:grpSpPr>
      <p:sp>
        <p:nvSpPr>
          <p:cNvPr id="3779" name="Google Shape;3779;p17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0" name="Google Shape;3780;p17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781" name="Google Shape;3781;p17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4" name="Shape 3794"/>
        <p:cNvGrpSpPr/>
        <p:nvPr/>
      </p:nvGrpSpPr>
      <p:grpSpPr>
        <a:xfrm>
          <a:off x="0" y="0"/>
          <a:ext cx="0" cy="0"/>
          <a:chOff x="0" y="0"/>
          <a:chExt cx="0" cy="0"/>
        </a:xfrm>
      </p:grpSpPr>
      <p:sp>
        <p:nvSpPr>
          <p:cNvPr id="3795" name="Google Shape;3795;p17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6" name="Google Shape;3796;p17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797" name="Google Shape;3797;p17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8" name="Shape 3808"/>
        <p:cNvGrpSpPr/>
        <p:nvPr/>
      </p:nvGrpSpPr>
      <p:grpSpPr>
        <a:xfrm>
          <a:off x="0" y="0"/>
          <a:ext cx="0" cy="0"/>
          <a:chOff x="0" y="0"/>
          <a:chExt cx="0" cy="0"/>
        </a:xfrm>
      </p:grpSpPr>
      <p:sp>
        <p:nvSpPr>
          <p:cNvPr id="3809" name="Google Shape;3809;p17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0" name="Google Shape;3810;p17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811" name="Google Shape;3811;p17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p17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6" name="Google Shape;3826;p17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827" name="Google Shape;3827;p17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0" name="Shape 3840"/>
        <p:cNvGrpSpPr/>
        <p:nvPr/>
      </p:nvGrpSpPr>
      <p:grpSpPr>
        <a:xfrm>
          <a:off x="0" y="0"/>
          <a:ext cx="0" cy="0"/>
          <a:chOff x="0" y="0"/>
          <a:chExt cx="0" cy="0"/>
        </a:xfrm>
      </p:grpSpPr>
      <p:sp>
        <p:nvSpPr>
          <p:cNvPr id="3841" name="Google Shape;3841;p17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2" name="Google Shape;3842;p17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843" name="Google Shape;3843;p17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487" name="Google Shape;487;p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3" name="Shape 3853"/>
        <p:cNvGrpSpPr/>
        <p:nvPr/>
      </p:nvGrpSpPr>
      <p:grpSpPr>
        <a:xfrm>
          <a:off x="0" y="0"/>
          <a:ext cx="0" cy="0"/>
          <a:chOff x="0" y="0"/>
          <a:chExt cx="0" cy="0"/>
        </a:xfrm>
      </p:grpSpPr>
      <p:sp>
        <p:nvSpPr>
          <p:cNvPr id="3854" name="Google Shape;3854;p18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5" name="Google Shape;3855;p18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856" name="Google Shape;3856;p18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5" name="Shape 3865"/>
        <p:cNvGrpSpPr/>
        <p:nvPr/>
      </p:nvGrpSpPr>
      <p:grpSpPr>
        <a:xfrm>
          <a:off x="0" y="0"/>
          <a:ext cx="0" cy="0"/>
          <a:chOff x="0" y="0"/>
          <a:chExt cx="0" cy="0"/>
        </a:xfrm>
      </p:grpSpPr>
      <p:sp>
        <p:nvSpPr>
          <p:cNvPr id="3866" name="Google Shape;3866;p18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7" name="Google Shape;3867;p18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868" name="Google Shape;3868;p18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9" name="Shape 3879"/>
        <p:cNvGrpSpPr/>
        <p:nvPr/>
      </p:nvGrpSpPr>
      <p:grpSpPr>
        <a:xfrm>
          <a:off x="0" y="0"/>
          <a:ext cx="0" cy="0"/>
          <a:chOff x="0" y="0"/>
          <a:chExt cx="0" cy="0"/>
        </a:xfrm>
      </p:grpSpPr>
      <p:sp>
        <p:nvSpPr>
          <p:cNvPr id="3880" name="Google Shape;3880;p18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1" name="Google Shape;3881;p18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882" name="Google Shape;3882;p18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1" name="Shape 3891"/>
        <p:cNvGrpSpPr/>
        <p:nvPr/>
      </p:nvGrpSpPr>
      <p:grpSpPr>
        <a:xfrm>
          <a:off x="0" y="0"/>
          <a:ext cx="0" cy="0"/>
          <a:chOff x="0" y="0"/>
          <a:chExt cx="0" cy="0"/>
        </a:xfrm>
      </p:grpSpPr>
      <p:sp>
        <p:nvSpPr>
          <p:cNvPr id="3892" name="Google Shape;3892;p18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3" name="Google Shape;3893;p18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894" name="Google Shape;3894;p18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3" name="Shape 3903"/>
        <p:cNvGrpSpPr/>
        <p:nvPr/>
      </p:nvGrpSpPr>
      <p:grpSpPr>
        <a:xfrm>
          <a:off x="0" y="0"/>
          <a:ext cx="0" cy="0"/>
          <a:chOff x="0" y="0"/>
          <a:chExt cx="0" cy="0"/>
        </a:xfrm>
      </p:grpSpPr>
      <p:sp>
        <p:nvSpPr>
          <p:cNvPr id="3904" name="Google Shape;3904;p18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5" name="Google Shape;3905;p18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906" name="Google Shape;3906;p18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5" name="Shape 3915"/>
        <p:cNvGrpSpPr/>
        <p:nvPr/>
      </p:nvGrpSpPr>
      <p:grpSpPr>
        <a:xfrm>
          <a:off x="0" y="0"/>
          <a:ext cx="0" cy="0"/>
          <a:chOff x="0" y="0"/>
          <a:chExt cx="0" cy="0"/>
        </a:xfrm>
      </p:grpSpPr>
      <p:sp>
        <p:nvSpPr>
          <p:cNvPr id="3916" name="Google Shape;3916;p18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7" name="Google Shape;3917;p18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918" name="Google Shape;3918;p18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7" name="Shape 3927"/>
        <p:cNvGrpSpPr/>
        <p:nvPr/>
      </p:nvGrpSpPr>
      <p:grpSpPr>
        <a:xfrm>
          <a:off x="0" y="0"/>
          <a:ext cx="0" cy="0"/>
          <a:chOff x="0" y="0"/>
          <a:chExt cx="0" cy="0"/>
        </a:xfrm>
      </p:grpSpPr>
      <p:sp>
        <p:nvSpPr>
          <p:cNvPr id="3928" name="Google Shape;3928;p18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9" name="Google Shape;3929;p18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930" name="Google Shape;3930;p18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1" name="Shape 3941"/>
        <p:cNvGrpSpPr/>
        <p:nvPr/>
      </p:nvGrpSpPr>
      <p:grpSpPr>
        <a:xfrm>
          <a:off x="0" y="0"/>
          <a:ext cx="0" cy="0"/>
          <a:chOff x="0" y="0"/>
          <a:chExt cx="0" cy="0"/>
        </a:xfrm>
      </p:grpSpPr>
      <p:sp>
        <p:nvSpPr>
          <p:cNvPr id="3942" name="Google Shape;3942;p18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3" name="Google Shape;3943;p18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944" name="Google Shape;3944;p18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6" name="Shape 3956"/>
        <p:cNvGrpSpPr/>
        <p:nvPr/>
      </p:nvGrpSpPr>
      <p:grpSpPr>
        <a:xfrm>
          <a:off x="0" y="0"/>
          <a:ext cx="0" cy="0"/>
          <a:chOff x="0" y="0"/>
          <a:chExt cx="0" cy="0"/>
        </a:xfrm>
      </p:grpSpPr>
      <p:sp>
        <p:nvSpPr>
          <p:cNvPr id="3957" name="Google Shape;3957;p18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8" name="Google Shape;3958;p18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959" name="Google Shape;3959;p18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p18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6" name="Google Shape;3976;p18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000000"/>
              </a:solidFill>
              <a:latin typeface="Arial"/>
              <a:ea typeface="Arial"/>
              <a:cs typeface="Arial"/>
              <a:sym typeface="Arial"/>
            </a:endParaRPr>
          </a:p>
        </p:txBody>
      </p:sp>
      <p:sp>
        <p:nvSpPr>
          <p:cNvPr id="3977" name="Google Shape;3977;p18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Chúng ta có thể trực tiếp nhìn thấy phần cứng ở dưới cùng và kernel ở trên cùng. Shell cũng ở trên cùng và người dùng có thể vận hành phần cứng thông qua các lệnh trên shell</a:t>
            </a:r>
            <a:endParaRPr/>
          </a:p>
        </p:txBody>
      </p:sp>
      <p:sp>
        <p:nvSpPr>
          <p:cNvPr id="497" name="Google Shape;497;p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2" name="Shape 3992"/>
        <p:cNvGrpSpPr/>
        <p:nvPr/>
      </p:nvGrpSpPr>
      <p:grpSpPr>
        <a:xfrm>
          <a:off x="0" y="0"/>
          <a:ext cx="0" cy="0"/>
          <a:chOff x="0" y="0"/>
          <a:chExt cx="0" cy="0"/>
        </a:xfrm>
      </p:grpSpPr>
      <p:sp>
        <p:nvSpPr>
          <p:cNvPr id="3993" name="Google Shape;3993;p19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4" name="Google Shape;3994;p19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995" name="Google Shape;3995;p19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1" name="Shape 4001"/>
        <p:cNvGrpSpPr/>
        <p:nvPr/>
      </p:nvGrpSpPr>
      <p:grpSpPr>
        <a:xfrm>
          <a:off x="0" y="0"/>
          <a:ext cx="0" cy="0"/>
          <a:chOff x="0" y="0"/>
          <a:chExt cx="0" cy="0"/>
        </a:xfrm>
      </p:grpSpPr>
      <p:sp>
        <p:nvSpPr>
          <p:cNvPr id="4002" name="Google Shape;4002;p19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3" name="Google Shape;4003;p19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04" name="Google Shape;4004;p19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8" name="Shape 4028"/>
        <p:cNvGrpSpPr/>
        <p:nvPr/>
      </p:nvGrpSpPr>
      <p:grpSpPr>
        <a:xfrm>
          <a:off x="0" y="0"/>
          <a:ext cx="0" cy="0"/>
          <a:chOff x="0" y="0"/>
          <a:chExt cx="0" cy="0"/>
        </a:xfrm>
      </p:grpSpPr>
      <p:sp>
        <p:nvSpPr>
          <p:cNvPr id="4029" name="Google Shape;4029;p19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0" name="Google Shape;4030;p19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31" name="Google Shape;4031;p19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9" name="Shape 4049"/>
        <p:cNvGrpSpPr/>
        <p:nvPr/>
      </p:nvGrpSpPr>
      <p:grpSpPr>
        <a:xfrm>
          <a:off x="0" y="0"/>
          <a:ext cx="0" cy="0"/>
          <a:chOff x="0" y="0"/>
          <a:chExt cx="0" cy="0"/>
        </a:xfrm>
      </p:grpSpPr>
      <p:sp>
        <p:nvSpPr>
          <p:cNvPr id="4050" name="Google Shape;4050;p19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1" name="Google Shape;4051;p19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52" name="Google Shape;4052;p19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1" name="Shape 4071"/>
        <p:cNvGrpSpPr/>
        <p:nvPr/>
      </p:nvGrpSpPr>
      <p:grpSpPr>
        <a:xfrm>
          <a:off x="0" y="0"/>
          <a:ext cx="0" cy="0"/>
          <a:chOff x="0" y="0"/>
          <a:chExt cx="0" cy="0"/>
        </a:xfrm>
      </p:grpSpPr>
      <p:sp>
        <p:nvSpPr>
          <p:cNvPr id="4072" name="Google Shape;4072;p19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3" name="Google Shape;4073;p19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74" name="Google Shape;4074;p19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3" name="Shape 4083"/>
        <p:cNvGrpSpPr/>
        <p:nvPr/>
      </p:nvGrpSpPr>
      <p:grpSpPr>
        <a:xfrm>
          <a:off x="0" y="0"/>
          <a:ext cx="0" cy="0"/>
          <a:chOff x="0" y="0"/>
          <a:chExt cx="0" cy="0"/>
        </a:xfrm>
      </p:grpSpPr>
      <p:sp>
        <p:nvSpPr>
          <p:cNvPr id="4084" name="Google Shape;4084;p19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5" name="Google Shape;4085;p19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86" name="Google Shape;4086;p19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4" name="Shape 4114"/>
        <p:cNvGrpSpPr/>
        <p:nvPr/>
      </p:nvGrpSpPr>
      <p:grpSpPr>
        <a:xfrm>
          <a:off x="0" y="0"/>
          <a:ext cx="0" cy="0"/>
          <a:chOff x="0" y="0"/>
          <a:chExt cx="0" cy="0"/>
        </a:xfrm>
      </p:grpSpPr>
      <p:sp>
        <p:nvSpPr>
          <p:cNvPr id="4115" name="Google Shape;4115;p19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6" name="Google Shape;4116;p19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17" name="Google Shape;4117;p19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3" name="Shape 4133"/>
        <p:cNvGrpSpPr/>
        <p:nvPr/>
      </p:nvGrpSpPr>
      <p:grpSpPr>
        <a:xfrm>
          <a:off x="0" y="0"/>
          <a:ext cx="0" cy="0"/>
          <a:chOff x="0" y="0"/>
          <a:chExt cx="0" cy="0"/>
        </a:xfrm>
      </p:grpSpPr>
      <p:sp>
        <p:nvSpPr>
          <p:cNvPr id="4134" name="Google Shape;4134;p19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5" name="Google Shape;4135;p19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36" name="Google Shape;4136;p19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2" name="Shape 4162"/>
        <p:cNvGrpSpPr/>
        <p:nvPr/>
      </p:nvGrpSpPr>
      <p:grpSpPr>
        <a:xfrm>
          <a:off x="0" y="0"/>
          <a:ext cx="0" cy="0"/>
          <a:chOff x="0" y="0"/>
          <a:chExt cx="0" cy="0"/>
        </a:xfrm>
      </p:grpSpPr>
      <p:sp>
        <p:nvSpPr>
          <p:cNvPr id="4163" name="Google Shape;4163;p19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4" name="Google Shape;4164;p19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65" name="Google Shape;4165;p19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1" name="Shape 4191"/>
        <p:cNvGrpSpPr/>
        <p:nvPr/>
      </p:nvGrpSpPr>
      <p:grpSpPr>
        <a:xfrm>
          <a:off x="0" y="0"/>
          <a:ext cx="0" cy="0"/>
          <a:chOff x="0" y="0"/>
          <a:chExt cx="0" cy="0"/>
        </a:xfrm>
      </p:grpSpPr>
      <p:sp>
        <p:nvSpPr>
          <p:cNvPr id="4192" name="Google Shape;4192;p19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3" name="Google Shape;4193;p19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94" name="Google Shape;4194;p19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7" name="Google Shape;147;p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[Kernel]</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Theo định nghĩa từ điển, kernel là lõi quan trọng nhất của hệ điều hành máy tính.</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Bản thân Windows là một dịch vụ cơ bản vì cung cấp nhiều dịch vụ cơ bản cho tất cả các phần khác của hệ điều hành.</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Kernel tải vào bộ nhớ khi Linux khởi động lần đầu tiên.</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Tóm lại, màn hình tải xuất hiện khi bạn khởi động window là đang tải kernel.</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Quản lý tài nguyên hệ thống của máy tính.</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Vì kernel luôn nằm trong bộ nhớ chính, khi bạn mở Task Manager (Trình quản lý tác vụ) ngay sau khi khởi động window để xem tình trạng sử dụng bộ nhớ, hệ thống sẽ không hiển thị 0%.</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Kernel của Linux bao gồm hơn 10.000 dòng ngôn ngữ C và 1000 dòng ngôn ngữ assembly, nên có tính khả chuyển cao, nghĩa là có khả năng thích ứng tốt</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Tóm lại, kernel đơn thuần là một thành tố cần thiết để quản lý hiệu quả các tài nguyên phần cứng (đĩa cứng, bộ nhớ, v.v.). Tuy nói kernel quản lý tài nguyên hệ thống, nhưng chương trình vẫn phải các lệnh bất kỳ được thực thi để quản lý. Thông thường, việc thực thi các lệnh đó phần lớn là do người dùng nhập vào. Shell quyết định và giúp chúng ta xử lý dữ liệu người dùng nhập vào.</a:t>
            </a:r>
            <a:br>
              <a:rPr b="0" i="0" lang="en-US" sz="1200">
                <a:solidFill>
                  <a:schemeClr val="dk1"/>
                </a:solidFill>
                <a:latin typeface="Arial"/>
                <a:ea typeface="Arial"/>
                <a:cs typeface="Arial"/>
                <a:sym typeface="Arial"/>
              </a:rPr>
            </a:br>
            <a:endParaRPr b="0" i="0" sz="12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[Shell]</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Một chương trình cung cấp giao diện để thực hiện nhiều chức năng và dịch vụ của hệ điều hành trên hệ điều hành.</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Thông dịch giao diện giữa người dùng và HĐH Linux và ngôn ngữ lập trình Shell bằng một trình thông dịch lệnh Linux.</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Nhận dữ liệu người dùng nhập vào thông qua thiết bị đầu cuối như bàn phím và thực thi nhiều chương trình hoặc lệnh.</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Có nhiều shell khác nhau như sh (bon shell), assh, bash và csh (C shell).</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Cửa sổ Cmd được window hỗ trợ cũng là một kiểu shell (CLI).</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Nếu tôi muốn tạo ngẫu nhiên một JHShell để lập lệnh ls JHls, shell phải được lập trình để thực hiện lệnh ls hiện có. Có thể nói rằng shell hiện có cũng được lập theo cách nàyn.</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Điều này khiến JHls trở thành một giao diện.</a:t>
            </a:r>
            <a:endParaRPr/>
          </a:p>
        </p:txBody>
      </p:sp>
      <p:sp>
        <p:nvSpPr>
          <p:cNvPr id="528" name="Google Shape;528;p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1" name="Shape 4221"/>
        <p:cNvGrpSpPr/>
        <p:nvPr/>
      </p:nvGrpSpPr>
      <p:grpSpPr>
        <a:xfrm>
          <a:off x="0" y="0"/>
          <a:ext cx="0" cy="0"/>
          <a:chOff x="0" y="0"/>
          <a:chExt cx="0" cy="0"/>
        </a:xfrm>
      </p:grpSpPr>
      <p:sp>
        <p:nvSpPr>
          <p:cNvPr id="4222" name="Google Shape;4222;p20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3" name="Google Shape;4223;p20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24" name="Google Shape;4224;p20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5" name="Shape 4245"/>
        <p:cNvGrpSpPr/>
        <p:nvPr/>
      </p:nvGrpSpPr>
      <p:grpSpPr>
        <a:xfrm>
          <a:off x="0" y="0"/>
          <a:ext cx="0" cy="0"/>
          <a:chOff x="0" y="0"/>
          <a:chExt cx="0" cy="0"/>
        </a:xfrm>
      </p:grpSpPr>
      <p:sp>
        <p:nvSpPr>
          <p:cNvPr id="4246" name="Google Shape;4246;p20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7" name="Google Shape;4247;p20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48" name="Google Shape;4248;p20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0" name="Shape 4260"/>
        <p:cNvGrpSpPr/>
        <p:nvPr/>
      </p:nvGrpSpPr>
      <p:grpSpPr>
        <a:xfrm>
          <a:off x="0" y="0"/>
          <a:ext cx="0" cy="0"/>
          <a:chOff x="0" y="0"/>
          <a:chExt cx="0" cy="0"/>
        </a:xfrm>
      </p:grpSpPr>
      <p:sp>
        <p:nvSpPr>
          <p:cNvPr id="4261" name="Google Shape;4261;p20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2" name="Google Shape;4262;p20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63" name="Google Shape;4263;p20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9" name="Shape 4279"/>
        <p:cNvGrpSpPr/>
        <p:nvPr/>
      </p:nvGrpSpPr>
      <p:grpSpPr>
        <a:xfrm>
          <a:off x="0" y="0"/>
          <a:ext cx="0" cy="0"/>
          <a:chOff x="0" y="0"/>
          <a:chExt cx="0" cy="0"/>
        </a:xfrm>
      </p:grpSpPr>
      <p:sp>
        <p:nvSpPr>
          <p:cNvPr id="4280" name="Google Shape;4280;p20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1" name="Google Shape;4281;p20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82" name="Google Shape;4282;p20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4" name="Shape 4294"/>
        <p:cNvGrpSpPr/>
        <p:nvPr/>
      </p:nvGrpSpPr>
      <p:grpSpPr>
        <a:xfrm>
          <a:off x="0" y="0"/>
          <a:ext cx="0" cy="0"/>
          <a:chOff x="0" y="0"/>
          <a:chExt cx="0" cy="0"/>
        </a:xfrm>
      </p:grpSpPr>
      <p:sp>
        <p:nvSpPr>
          <p:cNvPr id="4295" name="Google Shape;4295;p20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6" name="Google Shape;4296;p20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97" name="Google Shape;4297;p20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0" name="Shape 4310"/>
        <p:cNvGrpSpPr/>
        <p:nvPr/>
      </p:nvGrpSpPr>
      <p:grpSpPr>
        <a:xfrm>
          <a:off x="0" y="0"/>
          <a:ext cx="0" cy="0"/>
          <a:chOff x="0" y="0"/>
          <a:chExt cx="0" cy="0"/>
        </a:xfrm>
      </p:grpSpPr>
      <p:sp>
        <p:nvSpPr>
          <p:cNvPr id="4311" name="Google Shape;4311;p20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2" name="Google Shape;4312;p20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13" name="Google Shape;4313;p20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2" name="Shape 4322"/>
        <p:cNvGrpSpPr/>
        <p:nvPr/>
      </p:nvGrpSpPr>
      <p:grpSpPr>
        <a:xfrm>
          <a:off x="0" y="0"/>
          <a:ext cx="0" cy="0"/>
          <a:chOff x="0" y="0"/>
          <a:chExt cx="0" cy="0"/>
        </a:xfrm>
      </p:grpSpPr>
      <p:sp>
        <p:nvSpPr>
          <p:cNvPr id="4323" name="Google Shape;4323;p20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4" name="Google Shape;4324;p20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25" name="Google Shape;4325;p20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9" name="Shape 4339"/>
        <p:cNvGrpSpPr/>
        <p:nvPr/>
      </p:nvGrpSpPr>
      <p:grpSpPr>
        <a:xfrm>
          <a:off x="0" y="0"/>
          <a:ext cx="0" cy="0"/>
          <a:chOff x="0" y="0"/>
          <a:chExt cx="0" cy="0"/>
        </a:xfrm>
      </p:grpSpPr>
      <p:sp>
        <p:nvSpPr>
          <p:cNvPr id="4340" name="Google Shape;4340;p20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1" name="Google Shape;4341;p20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42" name="Google Shape;4342;p20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6" name="Shape 4356"/>
        <p:cNvGrpSpPr/>
        <p:nvPr/>
      </p:nvGrpSpPr>
      <p:grpSpPr>
        <a:xfrm>
          <a:off x="0" y="0"/>
          <a:ext cx="0" cy="0"/>
          <a:chOff x="0" y="0"/>
          <a:chExt cx="0" cy="0"/>
        </a:xfrm>
      </p:grpSpPr>
      <p:sp>
        <p:nvSpPr>
          <p:cNvPr id="4357" name="Google Shape;4357;p20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8" name="Google Shape;4358;p20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59" name="Google Shape;4359;p20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4" name="Shape 4374"/>
        <p:cNvGrpSpPr/>
        <p:nvPr/>
      </p:nvGrpSpPr>
      <p:grpSpPr>
        <a:xfrm>
          <a:off x="0" y="0"/>
          <a:ext cx="0" cy="0"/>
          <a:chOff x="0" y="0"/>
          <a:chExt cx="0" cy="0"/>
        </a:xfrm>
      </p:grpSpPr>
      <p:sp>
        <p:nvSpPr>
          <p:cNvPr id="4375" name="Google Shape;4375;p20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6" name="Google Shape;4376;p20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77" name="Google Shape;4377;p20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61" name="Google Shape;561;p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7" name="Shape 4407"/>
        <p:cNvGrpSpPr/>
        <p:nvPr/>
      </p:nvGrpSpPr>
      <p:grpSpPr>
        <a:xfrm>
          <a:off x="0" y="0"/>
          <a:ext cx="0" cy="0"/>
          <a:chOff x="0" y="0"/>
          <a:chExt cx="0" cy="0"/>
        </a:xfrm>
      </p:grpSpPr>
      <p:sp>
        <p:nvSpPr>
          <p:cNvPr id="4408" name="Google Shape;4408;p2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9" name="Google Shape;4409;p2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10" name="Google Shape;4410;p2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3" name="Shape 4423"/>
        <p:cNvGrpSpPr/>
        <p:nvPr/>
      </p:nvGrpSpPr>
      <p:grpSpPr>
        <a:xfrm>
          <a:off x="0" y="0"/>
          <a:ext cx="0" cy="0"/>
          <a:chOff x="0" y="0"/>
          <a:chExt cx="0" cy="0"/>
        </a:xfrm>
      </p:grpSpPr>
      <p:sp>
        <p:nvSpPr>
          <p:cNvPr id="4424" name="Google Shape;4424;p2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5" name="Google Shape;4425;p2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26" name="Google Shape;4426;p2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9" name="Shape 4449"/>
        <p:cNvGrpSpPr/>
        <p:nvPr/>
      </p:nvGrpSpPr>
      <p:grpSpPr>
        <a:xfrm>
          <a:off x="0" y="0"/>
          <a:ext cx="0" cy="0"/>
          <a:chOff x="0" y="0"/>
          <a:chExt cx="0" cy="0"/>
        </a:xfrm>
      </p:grpSpPr>
      <p:sp>
        <p:nvSpPr>
          <p:cNvPr id="4450" name="Google Shape;4450;p2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1" name="Google Shape;4451;p2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52" name="Google Shape;4452;p2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5" name="Shape 4475"/>
        <p:cNvGrpSpPr/>
        <p:nvPr/>
      </p:nvGrpSpPr>
      <p:grpSpPr>
        <a:xfrm>
          <a:off x="0" y="0"/>
          <a:ext cx="0" cy="0"/>
          <a:chOff x="0" y="0"/>
          <a:chExt cx="0" cy="0"/>
        </a:xfrm>
      </p:grpSpPr>
      <p:sp>
        <p:nvSpPr>
          <p:cNvPr id="4476" name="Google Shape;4476;p2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7" name="Google Shape;4477;p21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78" name="Google Shape;4478;p2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9" name="Shape 4499"/>
        <p:cNvGrpSpPr/>
        <p:nvPr/>
      </p:nvGrpSpPr>
      <p:grpSpPr>
        <a:xfrm>
          <a:off x="0" y="0"/>
          <a:ext cx="0" cy="0"/>
          <a:chOff x="0" y="0"/>
          <a:chExt cx="0" cy="0"/>
        </a:xfrm>
      </p:grpSpPr>
      <p:sp>
        <p:nvSpPr>
          <p:cNvPr id="4500" name="Google Shape;4500;p2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1" name="Google Shape;4501;p2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02" name="Google Shape;4502;p2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4" name="Shape 4514"/>
        <p:cNvGrpSpPr/>
        <p:nvPr/>
      </p:nvGrpSpPr>
      <p:grpSpPr>
        <a:xfrm>
          <a:off x="0" y="0"/>
          <a:ext cx="0" cy="0"/>
          <a:chOff x="0" y="0"/>
          <a:chExt cx="0" cy="0"/>
        </a:xfrm>
      </p:grpSpPr>
      <p:sp>
        <p:nvSpPr>
          <p:cNvPr id="4515" name="Google Shape;4515;p2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6" name="Google Shape;4516;p2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17" name="Google Shape;4517;p2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8" name="Shape 4538"/>
        <p:cNvGrpSpPr/>
        <p:nvPr/>
      </p:nvGrpSpPr>
      <p:grpSpPr>
        <a:xfrm>
          <a:off x="0" y="0"/>
          <a:ext cx="0" cy="0"/>
          <a:chOff x="0" y="0"/>
          <a:chExt cx="0" cy="0"/>
        </a:xfrm>
      </p:grpSpPr>
      <p:sp>
        <p:nvSpPr>
          <p:cNvPr id="4539" name="Google Shape;4539;p2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0" name="Google Shape;4540;p2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41" name="Google Shape;4541;p2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2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7" name="Google Shape;4557;p2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58" name="Google Shape;4558;p2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7" name="Shape 4567"/>
        <p:cNvGrpSpPr/>
        <p:nvPr/>
      </p:nvGrpSpPr>
      <p:grpSpPr>
        <a:xfrm>
          <a:off x="0" y="0"/>
          <a:ext cx="0" cy="0"/>
          <a:chOff x="0" y="0"/>
          <a:chExt cx="0" cy="0"/>
        </a:xfrm>
      </p:grpSpPr>
      <p:sp>
        <p:nvSpPr>
          <p:cNvPr id="4568" name="Google Shape;4568;p2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9" name="Google Shape;4569;p2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70" name="Google Shape;4570;p2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2" name="Shape 4582"/>
        <p:cNvGrpSpPr/>
        <p:nvPr/>
      </p:nvGrpSpPr>
      <p:grpSpPr>
        <a:xfrm>
          <a:off x="0" y="0"/>
          <a:ext cx="0" cy="0"/>
          <a:chOff x="0" y="0"/>
          <a:chExt cx="0" cy="0"/>
        </a:xfrm>
      </p:grpSpPr>
      <p:sp>
        <p:nvSpPr>
          <p:cNvPr id="4583" name="Google Shape;4583;p2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4" name="Google Shape;4584;p2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85" name="Google Shape;4585;p2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Raspbian</a:t>
            </a:r>
            <a:r>
              <a:rPr b="0" i="0" lang="en-US" sz="1200">
                <a:solidFill>
                  <a:schemeClr val="dk1"/>
                </a:solidFill>
                <a:latin typeface="Arial"/>
                <a:ea typeface="Arial"/>
                <a:cs typeface="Arial"/>
                <a:sym typeface="Arial"/>
              </a:rPr>
              <a:t> là một bo mạch phân phối được tích hợp trên Devian Linux từ Raspberry Pi Foundation do Raspberry Pi phát triển cho hệ điều hành Raspberry Pi chính thức. HĐH này là tùy chọn mặc định cho phần mềm cài đặt HĐH của Raspberry Pi, NOOBS và bao gồm cả tệp img. Nó thường được người dùng raspberry pi cài đặt.</a:t>
            </a:r>
            <a:endParaRPr/>
          </a:p>
        </p:txBody>
      </p:sp>
      <p:sp>
        <p:nvSpPr>
          <p:cNvPr id="576" name="Google Shape;576;p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6" name="Shape 4596"/>
        <p:cNvGrpSpPr/>
        <p:nvPr/>
      </p:nvGrpSpPr>
      <p:grpSpPr>
        <a:xfrm>
          <a:off x="0" y="0"/>
          <a:ext cx="0" cy="0"/>
          <a:chOff x="0" y="0"/>
          <a:chExt cx="0" cy="0"/>
        </a:xfrm>
      </p:grpSpPr>
      <p:sp>
        <p:nvSpPr>
          <p:cNvPr id="4597" name="Google Shape;4597;p2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8" name="Google Shape;4598;p2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599" name="Google Shape;4599;p2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2" name="Shape 4612"/>
        <p:cNvGrpSpPr/>
        <p:nvPr/>
      </p:nvGrpSpPr>
      <p:grpSpPr>
        <a:xfrm>
          <a:off x="0" y="0"/>
          <a:ext cx="0" cy="0"/>
          <a:chOff x="0" y="0"/>
          <a:chExt cx="0" cy="0"/>
        </a:xfrm>
      </p:grpSpPr>
      <p:sp>
        <p:nvSpPr>
          <p:cNvPr id="4613" name="Google Shape;4613;p2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4" name="Google Shape;4614;p2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615" name="Google Shape;4615;p2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5" name="Shape 4625"/>
        <p:cNvGrpSpPr/>
        <p:nvPr/>
      </p:nvGrpSpPr>
      <p:grpSpPr>
        <a:xfrm>
          <a:off x="0" y="0"/>
          <a:ext cx="0" cy="0"/>
          <a:chOff x="0" y="0"/>
          <a:chExt cx="0" cy="0"/>
        </a:xfrm>
      </p:grpSpPr>
      <p:sp>
        <p:nvSpPr>
          <p:cNvPr id="4626" name="Google Shape;4626;p2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7" name="Google Shape;4627;p2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628" name="Google Shape;4628;p2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7" name="Shape 4647"/>
        <p:cNvGrpSpPr/>
        <p:nvPr/>
      </p:nvGrpSpPr>
      <p:grpSpPr>
        <a:xfrm>
          <a:off x="0" y="0"/>
          <a:ext cx="0" cy="0"/>
          <a:chOff x="0" y="0"/>
          <a:chExt cx="0" cy="0"/>
        </a:xfrm>
      </p:grpSpPr>
      <p:sp>
        <p:nvSpPr>
          <p:cNvPr id="4648" name="Google Shape;4648;p2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9" name="Google Shape;4649;p2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650" name="Google Shape;4650;p2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1" name="Shape 4661"/>
        <p:cNvGrpSpPr/>
        <p:nvPr/>
      </p:nvGrpSpPr>
      <p:grpSpPr>
        <a:xfrm>
          <a:off x="0" y="0"/>
          <a:ext cx="0" cy="0"/>
          <a:chOff x="0" y="0"/>
          <a:chExt cx="0" cy="0"/>
        </a:xfrm>
      </p:grpSpPr>
      <p:sp>
        <p:nvSpPr>
          <p:cNvPr id="4662" name="Google Shape;4662;p2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3" name="Google Shape;4663;p2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664" name="Google Shape;4664;p2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5" name="Shape 4675"/>
        <p:cNvGrpSpPr/>
        <p:nvPr/>
      </p:nvGrpSpPr>
      <p:grpSpPr>
        <a:xfrm>
          <a:off x="0" y="0"/>
          <a:ext cx="0" cy="0"/>
          <a:chOff x="0" y="0"/>
          <a:chExt cx="0" cy="0"/>
        </a:xfrm>
      </p:grpSpPr>
      <p:sp>
        <p:nvSpPr>
          <p:cNvPr id="4676" name="Google Shape;4676;p2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7" name="Google Shape;4677;p2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678" name="Google Shape;4678;p2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p2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1" name="Google Shape;4691;p2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692" name="Google Shape;4692;p2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1" name="Shape 4701"/>
        <p:cNvGrpSpPr/>
        <p:nvPr/>
      </p:nvGrpSpPr>
      <p:grpSpPr>
        <a:xfrm>
          <a:off x="0" y="0"/>
          <a:ext cx="0" cy="0"/>
          <a:chOff x="0" y="0"/>
          <a:chExt cx="0" cy="0"/>
        </a:xfrm>
      </p:grpSpPr>
      <p:sp>
        <p:nvSpPr>
          <p:cNvPr id="4702" name="Google Shape;4702;p2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3" name="Google Shape;4703;p2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704" name="Google Shape;4704;p2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9" name="Shape 4719"/>
        <p:cNvGrpSpPr/>
        <p:nvPr/>
      </p:nvGrpSpPr>
      <p:grpSpPr>
        <a:xfrm>
          <a:off x="0" y="0"/>
          <a:ext cx="0" cy="0"/>
          <a:chOff x="0" y="0"/>
          <a:chExt cx="0" cy="0"/>
        </a:xfrm>
      </p:grpSpPr>
      <p:sp>
        <p:nvSpPr>
          <p:cNvPr id="4720" name="Google Shape;4720;p2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1" name="Google Shape;4721;p2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722" name="Google Shape;4722;p2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7" name="Shape 4737"/>
        <p:cNvGrpSpPr/>
        <p:nvPr/>
      </p:nvGrpSpPr>
      <p:grpSpPr>
        <a:xfrm>
          <a:off x="0" y="0"/>
          <a:ext cx="0" cy="0"/>
          <a:chOff x="0" y="0"/>
          <a:chExt cx="0" cy="0"/>
        </a:xfrm>
      </p:grpSpPr>
      <p:sp>
        <p:nvSpPr>
          <p:cNvPr id="4738" name="Google Shape;4738;p2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9" name="Google Shape;4739;p2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740" name="Google Shape;4740;p2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98" name="Google Shape;598;p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3" name="Shape 4763"/>
        <p:cNvGrpSpPr/>
        <p:nvPr/>
      </p:nvGrpSpPr>
      <p:grpSpPr>
        <a:xfrm>
          <a:off x="0" y="0"/>
          <a:ext cx="0" cy="0"/>
          <a:chOff x="0" y="0"/>
          <a:chExt cx="0" cy="0"/>
        </a:xfrm>
      </p:grpSpPr>
      <p:sp>
        <p:nvSpPr>
          <p:cNvPr id="4764" name="Google Shape;4764;p2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5" name="Google Shape;4765;p2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766" name="Google Shape;4766;p2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2" name="Shape 4782"/>
        <p:cNvGrpSpPr/>
        <p:nvPr/>
      </p:nvGrpSpPr>
      <p:grpSpPr>
        <a:xfrm>
          <a:off x="0" y="0"/>
          <a:ext cx="0" cy="0"/>
          <a:chOff x="0" y="0"/>
          <a:chExt cx="0" cy="0"/>
        </a:xfrm>
      </p:grpSpPr>
      <p:sp>
        <p:nvSpPr>
          <p:cNvPr id="4783" name="Google Shape;4783;p2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4" name="Google Shape;4784;p2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785" name="Google Shape;4785;p2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2" name="Shape 4802"/>
        <p:cNvGrpSpPr/>
        <p:nvPr/>
      </p:nvGrpSpPr>
      <p:grpSpPr>
        <a:xfrm>
          <a:off x="0" y="0"/>
          <a:ext cx="0" cy="0"/>
          <a:chOff x="0" y="0"/>
          <a:chExt cx="0" cy="0"/>
        </a:xfrm>
      </p:grpSpPr>
      <p:sp>
        <p:nvSpPr>
          <p:cNvPr id="4803" name="Google Shape;4803;p2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4" name="Google Shape;4804;p2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805" name="Google Shape;4805;p2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0" name="Shape 4820"/>
        <p:cNvGrpSpPr/>
        <p:nvPr/>
      </p:nvGrpSpPr>
      <p:grpSpPr>
        <a:xfrm>
          <a:off x="0" y="0"/>
          <a:ext cx="0" cy="0"/>
          <a:chOff x="0" y="0"/>
          <a:chExt cx="0" cy="0"/>
        </a:xfrm>
      </p:grpSpPr>
      <p:sp>
        <p:nvSpPr>
          <p:cNvPr id="4821" name="Google Shape;4821;p2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2" name="Google Shape;4822;p2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823" name="Google Shape;4823;p2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1" name="Shape 4831"/>
        <p:cNvGrpSpPr/>
        <p:nvPr/>
      </p:nvGrpSpPr>
      <p:grpSpPr>
        <a:xfrm>
          <a:off x="0" y="0"/>
          <a:ext cx="0" cy="0"/>
          <a:chOff x="0" y="0"/>
          <a:chExt cx="0" cy="0"/>
        </a:xfrm>
      </p:grpSpPr>
      <p:sp>
        <p:nvSpPr>
          <p:cNvPr id="4832" name="Google Shape;4832;p2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3" name="Google Shape;4833;p2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834" name="Google Shape;4834;p2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2" name="Shape 4842"/>
        <p:cNvGrpSpPr/>
        <p:nvPr/>
      </p:nvGrpSpPr>
      <p:grpSpPr>
        <a:xfrm>
          <a:off x="0" y="0"/>
          <a:ext cx="0" cy="0"/>
          <a:chOff x="0" y="0"/>
          <a:chExt cx="0" cy="0"/>
        </a:xfrm>
      </p:grpSpPr>
      <p:sp>
        <p:nvSpPr>
          <p:cNvPr id="4843" name="Google Shape;4843;p2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4" name="Google Shape;4844;p2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845" name="Google Shape;4845;p2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0" name="Shape 4860"/>
        <p:cNvGrpSpPr/>
        <p:nvPr/>
      </p:nvGrpSpPr>
      <p:grpSpPr>
        <a:xfrm>
          <a:off x="0" y="0"/>
          <a:ext cx="0" cy="0"/>
          <a:chOff x="0" y="0"/>
          <a:chExt cx="0" cy="0"/>
        </a:xfrm>
      </p:grpSpPr>
      <p:sp>
        <p:nvSpPr>
          <p:cNvPr id="4861" name="Google Shape;4861;p2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2" name="Google Shape;4862;p2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863" name="Google Shape;4863;p2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9" name="Shape 4879"/>
        <p:cNvGrpSpPr/>
        <p:nvPr/>
      </p:nvGrpSpPr>
      <p:grpSpPr>
        <a:xfrm>
          <a:off x="0" y="0"/>
          <a:ext cx="0" cy="0"/>
          <a:chOff x="0" y="0"/>
          <a:chExt cx="0" cy="0"/>
        </a:xfrm>
      </p:grpSpPr>
      <p:sp>
        <p:nvSpPr>
          <p:cNvPr id="4880" name="Google Shape;4880;p2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1" name="Google Shape;4881;p2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882" name="Google Shape;4882;p2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p2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3" name="Google Shape;4893;p2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894" name="Google Shape;4894;p2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3" name="Shape 4903"/>
        <p:cNvGrpSpPr/>
        <p:nvPr/>
      </p:nvGrpSpPr>
      <p:grpSpPr>
        <a:xfrm>
          <a:off x="0" y="0"/>
          <a:ext cx="0" cy="0"/>
          <a:chOff x="0" y="0"/>
          <a:chExt cx="0" cy="0"/>
        </a:xfrm>
      </p:grpSpPr>
      <p:sp>
        <p:nvSpPr>
          <p:cNvPr id="4904" name="Google Shape;4904;p2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5" name="Google Shape;4905;p2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906" name="Google Shape;4906;p2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13" name="Google Shape;613;p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9" name="Shape 4919"/>
        <p:cNvGrpSpPr/>
        <p:nvPr/>
      </p:nvGrpSpPr>
      <p:grpSpPr>
        <a:xfrm>
          <a:off x="0" y="0"/>
          <a:ext cx="0" cy="0"/>
          <a:chOff x="0" y="0"/>
          <a:chExt cx="0" cy="0"/>
        </a:xfrm>
      </p:grpSpPr>
      <p:sp>
        <p:nvSpPr>
          <p:cNvPr id="4920" name="Google Shape;4920;p2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1" name="Google Shape;4921;p2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922" name="Google Shape;4922;p2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1" name="Shape 4931"/>
        <p:cNvGrpSpPr/>
        <p:nvPr/>
      </p:nvGrpSpPr>
      <p:grpSpPr>
        <a:xfrm>
          <a:off x="0" y="0"/>
          <a:ext cx="0" cy="0"/>
          <a:chOff x="0" y="0"/>
          <a:chExt cx="0" cy="0"/>
        </a:xfrm>
      </p:grpSpPr>
      <p:sp>
        <p:nvSpPr>
          <p:cNvPr id="4932" name="Google Shape;4932;p2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3" name="Google Shape;4933;p2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934" name="Google Shape;4934;p2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7" name="Shape 4947"/>
        <p:cNvGrpSpPr/>
        <p:nvPr/>
      </p:nvGrpSpPr>
      <p:grpSpPr>
        <a:xfrm>
          <a:off x="0" y="0"/>
          <a:ext cx="0" cy="0"/>
          <a:chOff x="0" y="0"/>
          <a:chExt cx="0" cy="0"/>
        </a:xfrm>
      </p:grpSpPr>
      <p:sp>
        <p:nvSpPr>
          <p:cNvPr id="4948" name="Google Shape;4948;p2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9" name="Google Shape;4949;p2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950" name="Google Shape;4950;p2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6" name="Shape 4966"/>
        <p:cNvGrpSpPr/>
        <p:nvPr/>
      </p:nvGrpSpPr>
      <p:grpSpPr>
        <a:xfrm>
          <a:off x="0" y="0"/>
          <a:ext cx="0" cy="0"/>
          <a:chOff x="0" y="0"/>
          <a:chExt cx="0" cy="0"/>
        </a:xfrm>
      </p:grpSpPr>
      <p:sp>
        <p:nvSpPr>
          <p:cNvPr id="4967" name="Google Shape;4967;p2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8" name="Google Shape;4968;p2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969" name="Google Shape;4969;p2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9" name="Shape 4979"/>
        <p:cNvGrpSpPr/>
        <p:nvPr/>
      </p:nvGrpSpPr>
      <p:grpSpPr>
        <a:xfrm>
          <a:off x="0" y="0"/>
          <a:ext cx="0" cy="0"/>
          <a:chOff x="0" y="0"/>
          <a:chExt cx="0" cy="0"/>
        </a:xfrm>
      </p:grpSpPr>
      <p:sp>
        <p:nvSpPr>
          <p:cNvPr id="4980" name="Google Shape;4980;p2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1" name="Google Shape;4981;p2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982" name="Google Shape;4982;p2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5" name="Shape 4995"/>
        <p:cNvGrpSpPr/>
        <p:nvPr/>
      </p:nvGrpSpPr>
      <p:grpSpPr>
        <a:xfrm>
          <a:off x="0" y="0"/>
          <a:ext cx="0" cy="0"/>
          <a:chOff x="0" y="0"/>
          <a:chExt cx="0" cy="0"/>
        </a:xfrm>
      </p:grpSpPr>
      <p:sp>
        <p:nvSpPr>
          <p:cNvPr id="4996" name="Google Shape;4996;p2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7" name="Google Shape;4997;p2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998" name="Google Shape;4998;p2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1" name="Shape 5011"/>
        <p:cNvGrpSpPr/>
        <p:nvPr/>
      </p:nvGrpSpPr>
      <p:grpSpPr>
        <a:xfrm>
          <a:off x="0" y="0"/>
          <a:ext cx="0" cy="0"/>
          <a:chOff x="0" y="0"/>
          <a:chExt cx="0" cy="0"/>
        </a:xfrm>
      </p:grpSpPr>
      <p:sp>
        <p:nvSpPr>
          <p:cNvPr id="5012" name="Google Shape;5012;p2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3" name="Google Shape;5013;p2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014" name="Google Shape;5014;p2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8" name="Shape 5028"/>
        <p:cNvGrpSpPr/>
        <p:nvPr/>
      </p:nvGrpSpPr>
      <p:grpSpPr>
        <a:xfrm>
          <a:off x="0" y="0"/>
          <a:ext cx="0" cy="0"/>
          <a:chOff x="0" y="0"/>
          <a:chExt cx="0" cy="0"/>
        </a:xfrm>
      </p:grpSpPr>
      <p:sp>
        <p:nvSpPr>
          <p:cNvPr id="5029" name="Google Shape;5029;p2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0" name="Google Shape;5030;p2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031" name="Google Shape;5031;p2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3" name="Shape 5043"/>
        <p:cNvGrpSpPr/>
        <p:nvPr/>
      </p:nvGrpSpPr>
      <p:grpSpPr>
        <a:xfrm>
          <a:off x="0" y="0"/>
          <a:ext cx="0" cy="0"/>
          <a:chOff x="0" y="0"/>
          <a:chExt cx="0" cy="0"/>
        </a:xfrm>
      </p:grpSpPr>
      <p:sp>
        <p:nvSpPr>
          <p:cNvPr id="5044" name="Google Shape;5044;p2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5" name="Google Shape;5045;p24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046" name="Google Shape;5046;p24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8" name="Shape 5058"/>
        <p:cNvGrpSpPr/>
        <p:nvPr/>
      </p:nvGrpSpPr>
      <p:grpSpPr>
        <a:xfrm>
          <a:off x="0" y="0"/>
          <a:ext cx="0" cy="0"/>
          <a:chOff x="0" y="0"/>
          <a:chExt cx="0" cy="0"/>
        </a:xfrm>
      </p:grpSpPr>
      <p:sp>
        <p:nvSpPr>
          <p:cNvPr id="5059" name="Google Shape;5059;p2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0" name="Google Shape;5060;p2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061" name="Google Shape;5061;p2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37" name="Google Shape;637;p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4" name="Shape 5074"/>
        <p:cNvGrpSpPr/>
        <p:nvPr/>
      </p:nvGrpSpPr>
      <p:grpSpPr>
        <a:xfrm>
          <a:off x="0" y="0"/>
          <a:ext cx="0" cy="0"/>
          <a:chOff x="0" y="0"/>
          <a:chExt cx="0" cy="0"/>
        </a:xfrm>
      </p:grpSpPr>
      <p:sp>
        <p:nvSpPr>
          <p:cNvPr id="5075" name="Google Shape;5075;p2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6" name="Google Shape;5076;p2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077" name="Google Shape;5077;p2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2" name="Shape 5092"/>
        <p:cNvGrpSpPr/>
        <p:nvPr/>
      </p:nvGrpSpPr>
      <p:grpSpPr>
        <a:xfrm>
          <a:off x="0" y="0"/>
          <a:ext cx="0" cy="0"/>
          <a:chOff x="0" y="0"/>
          <a:chExt cx="0" cy="0"/>
        </a:xfrm>
      </p:grpSpPr>
      <p:sp>
        <p:nvSpPr>
          <p:cNvPr id="5093" name="Google Shape;5093;p2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4" name="Google Shape;5094;p2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095" name="Google Shape;5095;p2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9" name="Shape 5109"/>
        <p:cNvGrpSpPr/>
        <p:nvPr/>
      </p:nvGrpSpPr>
      <p:grpSpPr>
        <a:xfrm>
          <a:off x="0" y="0"/>
          <a:ext cx="0" cy="0"/>
          <a:chOff x="0" y="0"/>
          <a:chExt cx="0" cy="0"/>
        </a:xfrm>
      </p:grpSpPr>
      <p:sp>
        <p:nvSpPr>
          <p:cNvPr id="5110" name="Google Shape;5110;p2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1" name="Google Shape;5111;p25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5112" name="Google Shape;5112;p2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5" name="Shape 5125"/>
        <p:cNvGrpSpPr/>
        <p:nvPr/>
      </p:nvGrpSpPr>
      <p:grpSpPr>
        <a:xfrm>
          <a:off x="0" y="0"/>
          <a:ext cx="0" cy="0"/>
          <a:chOff x="0" y="0"/>
          <a:chExt cx="0" cy="0"/>
        </a:xfrm>
      </p:grpSpPr>
      <p:sp>
        <p:nvSpPr>
          <p:cNvPr id="5126" name="Google Shape;5126;p2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7" name="Google Shape;5127;p2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128" name="Google Shape;5128;p2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6" name="Shape 5136"/>
        <p:cNvGrpSpPr/>
        <p:nvPr/>
      </p:nvGrpSpPr>
      <p:grpSpPr>
        <a:xfrm>
          <a:off x="0" y="0"/>
          <a:ext cx="0" cy="0"/>
          <a:chOff x="0" y="0"/>
          <a:chExt cx="0" cy="0"/>
        </a:xfrm>
      </p:grpSpPr>
      <p:sp>
        <p:nvSpPr>
          <p:cNvPr id="5137" name="Google Shape;5137;p2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8" name="Google Shape;5138;p2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139" name="Google Shape;5139;p2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49" name="Google Shape;649;p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80" name="Google Shape;680;p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709" name="Google Shape;709;p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726" name="Google Shape;726;p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3:notes"/>
          <p:cNvSpPr txBox="1"/>
          <p:nvPr>
            <p:ph idx="1" type="body"/>
          </p:nvPr>
        </p:nvSpPr>
        <p:spPr>
          <a:xfrm>
            <a:off x="679768" y="5542373"/>
            <a:ext cx="5438140" cy="363976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Chương này khám phá IoT và xu hướng thị trường, đồng thời hiểu các thành phần và nền tảng chính của nó.</a:t>
            </a:r>
            <a:endParaRPr/>
          </a:p>
        </p:txBody>
      </p:sp>
      <p:sp>
        <p:nvSpPr>
          <p:cNvPr id="158" name="Google Shape;158;p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751" name="Google Shape;751;p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p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778" name="Google Shape;778;p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p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802" name="Google Shape;802;p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827" name="Google Shape;827;p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p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849" name="Google Shape;849;p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869" name="Google Shape;869;p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888" name="Google Shape;888;p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6" name="Google Shape;906;p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907" name="Google Shape;907;p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p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931" name="Google Shape;931;p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p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952" name="Google Shape;952;p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4" name="Google Shape;174;p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p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972" name="Google Shape;972;p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p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1002" name="Google Shape;1002;p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1025" name="Google Shape;1025;p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p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1043" name="Google Shape;1043;p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p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1072" name="Google Shape;1072;p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p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1107" name="Google Shape;1107;p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p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1132" name="Google Shape;1132;p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p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b="0" i="0">
              <a:solidFill>
                <a:srgbClr val="2B2B2B"/>
              </a:solidFill>
              <a:latin typeface="Open Sans"/>
              <a:ea typeface="Open Sans"/>
              <a:cs typeface="Open Sans"/>
              <a:sym typeface="Open Sans"/>
            </a:endParaRPr>
          </a:p>
        </p:txBody>
      </p:sp>
      <p:sp>
        <p:nvSpPr>
          <p:cNvPr id="1159" name="Google Shape;1159;p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4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185" name="Google Shape;1185;p4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8" name="Google Shape;1208;p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209" name="Google Shape;1209;p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Hệ điều hành (HĐH) là phần mềm hệ thống không chỉ quản lý phần cứng hệ thống mà còn cung cấp nền tảng trừu tượng phần cứng và các dịch vụ hệ thống chung để thực thi ứng dụng phần mềm. </a:t>
            </a:r>
            <a:endParaRPr/>
          </a:p>
          <a:p>
            <a:pPr indent="-95250" lvl="0" marL="1714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Arial"/>
              <a:buChar char="•"/>
            </a:pPr>
            <a:r>
              <a:rPr lang="en-US"/>
              <a:t>Những năm gần đây, với sự phát triển của công nghệ ảo hóa, có thể thực thi hệ điều hành trên phần mềm giám sát máy ảo thay vì phần cứng thực tế.</a:t>
            </a:r>
            <a:endParaRPr/>
          </a:p>
          <a:p>
            <a:pPr indent="-95250" lvl="0" marL="1714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Arial"/>
              <a:buChar char="•"/>
            </a:pPr>
            <a:r>
              <a:rPr lang="en-US"/>
              <a:t>Đối với các chức năng của phần cứng như I/O và phân phối bộ nhớ, hệ điều hành đóng vai trò trung gian giữa chương trình ứng dụng và phần cứng máy tính.</a:t>
            </a:r>
            <a:endParaRPr/>
          </a:p>
          <a:p>
            <a:pPr indent="-95250" lvl="0" marL="1714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Arial"/>
              <a:buChar char="•"/>
            </a:pPr>
            <a:r>
              <a:rPr lang="en-US"/>
              <a:t>Tuy nhiên, mã của ứng dụng thường chạy trực tiếp trên phần cứng. Hệ điều hành xuất hiện trên hầu hết các thiết bị, bao gồm máy tính, từ điện thoại di động và máy chơi game đến siêu máy tính và máy chủ trang web.</a:t>
            </a:r>
            <a:endParaRPr/>
          </a:p>
          <a:p>
            <a:pPr indent="-95250" lvl="0" marL="1714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Arial"/>
              <a:buChar char="•"/>
            </a:pPr>
            <a:r>
              <a:rPr lang="en-US"/>
              <a:t>Hệ điều hành là một nền tảng hai mặt có thể đưa người dùng và các nhà phát triển chương trình lại gần nhau.</a:t>
            </a:r>
            <a:endParaRPr/>
          </a:p>
        </p:txBody>
      </p:sp>
      <p:sp>
        <p:nvSpPr>
          <p:cNvPr id="189" name="Google Shape;189;p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0" name="Google Shape;1220;p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221" name="Google Shape;1221;p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p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233" name="Google Shape;1233;p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3" name="Google Shape;1253;p5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254" name="Google Shape;1254;p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9" name="Google Shape;1269;p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270" name="Google Shape;1270;p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6" name="Google Shape;1296;p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297" name="Google Shape;1297;p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p5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31" name="Google Shape;1331;p5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9" name="Google Shape;1369;p5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70" name="Google Shape;1370;p5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9" name="Google Shape;1399;p5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00" name="Google Shape;1400;p5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1" name="Google Shape;1411;p5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12" name="Google Shape;1412;p5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8" name="Google Shape;1428;p5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29" name="Google Shape;1429;p5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Các hệ điều hành hiện đại nổi tiếng cho máy tính gồm có Microsoft Windows, Mac OS X và Linux. Ngoài ra còn có các hệ điều hành khác như BSD và Unix.</a:t>
            </a:r>
            <a:endParaRPr/>
          </a:p>
        </p:txBody>
      </p:sp>
      <p:sp>
        <p:nvSpPr>
          <p:cNvPr id="207" name="Google Shape;207;p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4" name="Google Shape;1444;p6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45" name="Google Shape;1445;p6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1" name="Google Shape;1461;p6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62" name="Google Shape;1462;p6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3" name="Google Shape;1473;p6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74" name="Google Shape;1474;p6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0" name="Google Shape;1490;p6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91" name="Google Shape;1491;p6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0" name="Google Shape;1510;p6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511" name="Google Shape;1511;p6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6" name="Google Shape;1526;p6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527" name="Google Shape;1527;p6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7" name="Google Shape;1547;p6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548" name="Google Shape;1548;p6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3" name="Google Shape;1563;p6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564" name="Google Shape;1564;p6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1" name="Google Shape;1591;p6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592" name="Google Shape;1592;p6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1" name="Google Shape;1611;p6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612" name="Google Shape;1612;p6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Hệ điều hành là một bộ phận lớn. Một trong những thành phần quan trọng nhất là kernel (nhân hệ điều hành), quản lý các quy trình cấp thấp mà người dùng thường không nhìn thấy. Kernel quản lý khối lượng bộ nhớ được đọc và ghi, thực thi các quá trình, trao đổi thông tin qua các thiết bị như màn hình, bàn phím và chuột, cũng như cách thức diễn giải thông tin nhận được qua mạng.</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Giao diện người dùng là một tính năng của hệ điều hành cho phép người dùng máy tính tự quản lý và sử dụng các chương trình. Giao diện người dùng có thể được hiển thị bằng đồ họa hoặc dòng lệnh với các biểu tượng và màn hình nền. Một tính năng tương tự là API, một tập hợp các dịch vụ và thư viện mã cho phép các ứng dụng tương tác với các chương trình khác và có thể được xem là một hệ điều hành.</a:t>
            </a:r>
            <a:endParaRPr/>
          </a:p>
        </p:txBody>
      </p:sp>
      <p:sp>
        <p:nvSpPr>
          <p:cNvPr id="219" name="Google Shape;219;p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0" name="Google Shape;1620;p7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621" name="Google Shape;1621;p7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6" name="Google Shape;1646;p7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647" name="Google Shape;1647;p7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8" name="Google Shape;1658;p7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659" name="Google Shape;1659;p7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7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7" name="Google Shape;1667;p7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668" name="Google Shape;1668;p7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7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3" name="Google Shape;1683;p7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684" name="Google Shape;1684;p7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7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8" name="Google Shape;1698;p7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699" name="Google Shape;1699;p7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p7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0" name="Google Shape;1720;p7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21" name="Google Shape;1721;p7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7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8" name="Google Shape;1748;p7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49" name="Google Shape;1749;p7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7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0" name="Google Shape;1770;p7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71" name="Google Shape;1771;p7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p7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2" name="Google Shape;1792;p7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93" name="Google Shape;1793;p7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72" name="Google Shape;272;p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8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4" name="Google Shape;1814;p8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15" name="Google Shape;1815;p8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8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3" name="Google Shape;1823;p8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824" name="Google Shape;1824;p8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p8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7" name="Google Shape;1847;p8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848" name="Google Shape;1848;p8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8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2" name="Google Shape;1872;p8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873" name="Google Shape;1873;p8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8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7" name="Google Shape;1907;p8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908" name="Google Shape;1908;p8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p8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3" name="Google Shape;1933;p8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934" name="Google Shape;1934;p8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p8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7" name="Google Shape;1957;p8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958" name="Google Shape;1958;p8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p8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9" name="Google Shape;1969;p8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970" name="Google Shape;1970;p8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8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8" name="Google Shape;1988;p8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989" name="Google Shape;1989;p8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p8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4" name="Google Shape;2044;p8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045" name="Google Shape;2045;p8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181818"/>
              </a:buClr>
              <a:buSzPts val="1200"/>
              <a:buFont typeface="Arial"/>
              <a:buChar char="•"/>
            </a:pPr>
            <a:r>
              <a:rPr b="0" i="0" lang="en-US">
                <a:solidFill>
                  <a:srgbClr val="181818"/>
                </a:solidFill>
                <a:latin typeface="Arial"/>
                <a:ea typeface="Arial"/>
                <a:cs typeface="Arial"/>
                <a:sym typeface="Arial"/>
              </a:rPr>
              <a:t>Chuyển đổi kỹ thuật số là quá trình sử dụng các công nghệ kỹ thuật số để tạo mới — hoặc sửa đổi — các quy trình kinh doanh, văn hóa và trải nghiệm khách hàng hiện có để đáp ứng các yêu cầu kinh doanh và những thay đổi thị trường. Việc hình dung lại hoạt động kinh doanh trong thời đại kỹ thuật số này chính là chuyển đổi kỹ thuật số.</a:t>
            </a:r>
            <a:endParaRPr b="0" i="0">
              <a:solidFill>
                <a:srgbClr val="181818"/>
              </a:solidFill>
              <a:latin typeface="Arial"/>
              <a:ea typeface="Arial"/>
              <a:cs typeface="Arial"/>
              <a:sym typeface="Arial"/>
            </a:endParaRPr>
          </a:p>
          <a:p>
            <a:pPr indent="-171450" lvl="0" marL="171450" rtl="0" algn="l">
              <a:spcBef>
                <a:spcPts val="0"/>
              </a:spcBef>
              <a:spcAft>
                <a:spcPts val="0"/>
              </a:spcAft>
              <a:buClr>
                <a:srgbClr val="181818"/>
              </a:buClr>
              <a:buSzPts val="1200"/>
              <a:buFont typeface="Arial"/>
              <a:buChar char="•"/>
            </a:pPr>
            <a:r>
              <a:rPr b="0" i="0" lang="en-US">
                <a:solidFill>
                  <a:srgbClr val="181818"/>
                </a:solidFill>
                <a:latin typeface="Arial"/>
                <a:ea typeface="Arial"/>
                <a:cs typeface="Arial"/>
                <a:sym typeface="Arial"/>
              </a:rPr>
              <a:t>Chuyển đổi kỹ thuật số đang thay đổi cách thức kinh doanh được thực hiện và trong một số trường hợp, tạo ra các loại hình kinh doanh hoàn toàn mới.</a:t>
            </a:r>
            <a:endParaRPr>
              <a:latin typeface="Arial"/>
              <a:ea typeface="Arial"/>
              <a:cs typeface="Arial"/>
              <a:sym typeface="Arial"/>
            </a:endParaRPr>
          </a:p>
        </p:txBody>
      </p:sp>
      <p:sp>
        <p:nvSpPr>
          <p:cNvPr id="294" name="Google Shape;294;p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9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1" name="Google Shape;2071;p9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Ngoài các tệp trên trang trình chiếu, còn có các thư mục sau:</a:t>
            </a:r>
            <a:endParaRPr/>
          </a:p>
          <a:p>
            <a:pPr indent="-171450" lvl="1" marL="628650" rtl="0" algn="l">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boot: Chứa tệp kernel cần để khởi động</a:t>
            </a:r>
            <a:endParaRPr/>
          </a:p>
          <a:p>
            <a:pPr indent="-171450" lvl="1" marL="628650" rtl="0" algn="l">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lost+found: Khi khôi phục sau sự cố với hệ thống tệp tin, thư mục lưu trữ tệp mồ côi thường là tệp rỗng</a:t>
            </a:r>
            <a:endParaRPr/>
          </a:p>
          <a:p>
            <a:pPr indent="-171450" lvl="1" marL="628650" rtl="0" algn="l">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mnt: Đây là thư mục để gán tạm hệ thống tệp tin vào</a:t>
            </a:r>
            <a:endParaRPr/>
          </a:p>
          <a:p>
            <a:pPr indent="-171450" lvl="1" marL="628650" rtl="0" algn="l">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proc: Vị trí lưu trữ thông tin liên quan đến Kernel như thông tin tiến trình</a:t>
            </a:r>
            <a:endParaRPr/>
          </a:p>
          <a:p>
            <a:pPr indent="-171450" lvl="1" marL="628650" rtl="0" algn="l">
              <a:spcBef>
                <a:spcPts val="0"/>
              </a:spcBef>
              <a:spcAft>
                <a:spcPts val="0"/>
              </a:spcAft>
              <a:buClr>
                <a:schemeClr val="dk1"/>
              </a:buClr>
              <a:buSzPts val="1200"/>
              <a:buFont typeface="Arial"/>
              <a:buChar char="•"/>
            </a:pPr>
            <a:r>
              <a:rPr b="0" i="0" lang="en-US" sz="1200" u="none" strike="noStrike">
                <a:solidFill>
                  <a:schemeClr val="dk1"/>
                </a:solidFill>
                <a:latin typeface="Arial"/>
                <a:ea typeface="Arial"/>
                <a:cs typeface="Arial"/>
                <a:sym typeface="Arial"/>
              </a:rPr>
              <a:t>tmp: Dữ liệu tạm thời khi sử dụng hệ thống được lưu trữ tại đây</a:t>
            </a:r>
            <a:endParaRPr/>
          </a:p>
        </p:txBody>
      </p:sp>
      <p:sp>
        <p:nvSpPr>
          <p:cNvPr id="2072" name="Google Shape;2072;p9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p9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0" name="Google Shape;2080;p9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081" name="Google Shape;2081;p9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9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2" name="Google Shape;2102;p9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03" name="Google Shape;2103;p9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p9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1" name="Google Shape;2121;p9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22" name="Google Shape;2122;p9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p9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4" name="Google Shape;2144;p9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45" name="Google Shape;2145;p9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p9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4" name="Google Shape;2164;p9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65" name="Google Shape;2165;p9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9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0" name="Google Shape;2180;p9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81" name="Google Shape;2181;p9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p9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9" name="Google Shape;2199;p9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200" name="Google Shape;2200;p9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9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7" name="Google Shape;2217;p9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218" name="Google Shape;2218;p9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p9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4" name="Google Shape;2254;p9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255" name="Google Shape;2255;p9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2" name="Shape 12"/>
        <p:cNvGrpSpPr/>
        <p:nvPr/>
      </p:nvGrpSpPr>
      <p:grpSpPr>
        <a:xfrm>
          <a:off x="0" y="0"/>
          <a:ext cx="0" cy="0"/>
          <a:chOff x="0" y="0"/>
          <a:chExt cx="0" cy="0"/>
        </a:xfrm>
      </p:grpSpPr>
      <p:pic>
        <p:nvPicPr>
          <p:cNvPr id="13" name="Google Shape;13;p256"/>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 name="Google Shape;14;p256"/>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b="0" i="0" sz="1959" u="none" cap="none" strike="noStrike">
              <a:solidFill>
                <a:schemeClr val="dk1"/>
              </a:solidFill>
              <a:latin typeface="Malgun Gothic"/>
              <a:ea typeface="Malgun Gothic"/>
              <a:cs typeface="Malgun Gothic"/>
              <a:sym typeface="Malgun Gothic"/>
            </a:endParaRPr>
          </a:p>
        </p:txBody>
      </p:sp>
      <p:pic>
        <p:nvPicPr>
          <p:cNvPr id="15" name="Google Shape;15;p256"/>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89" name="Shape 89"/>
        <p:cNvGrpSpPr/>
        <p:nvPr/>
      </p:nvGrpSpPr>
      <p:grpSpPr>
        <a:xfrm>
          <a:off x="0" y="0"/>
          <a:ext cx="0" cy="0"/>
          <a:chOff x="0" y="0"/>
          <a:chExt cx="0" cy="0"/>
        </a:xfrm>
      </p:grpSpPr>
      <p:grpSp>
        <p:nvGrpSpPr>
          <p:cNvPr id="90" name="Google Shape;90;p265"/>
          <p:cNvGrpSpPr/>
          <p:nvPr/>
        </p:nvGrpSpPr>
        <p:grpSpPr>
          <a:xfrm>
            <a:off x="0" y="1"/>
            <a:ext cx="9902825" cy="999802"/>
            <a:chOff x="0" y="1"/>
            <a:chExt cx="9906000" cy="999802"/>
          </a:xfrm>
        </p:grpSpPr>
        <p:sp>
          <p:nvSpPr>
            <p:cNvPr id="91" name="Google Shape;91;p265"/>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2" name="Google Shape;92;p265"/>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93" name="Google Shape;93;p26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4" name="Google Shape;94;p26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5" name="Google Shape;95;p26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96" name="Google Shape;96;p265"/>
          <p:cNvGrpSpPr/>
          <p:nvPr/>
        </p:nvGrpSpPr>
        <p:grpSpPr>
          <a:xfrm>
            <a:off x="449468" y="1462227"/>
            <a:ext cx="9000714" cy="4500283"/>
            <a:chOff x="449612" y="1219200"/>
            <a:chExt cx="9003600" cy="4500283"/>
          </a:xfrm>
        </p:grpSpPr>
        <p:grpSp>
          <p:nvGrpSpPr>
            <p:cNvPr id="97" name="Google Shape;97;p265"/>
            <p:cNvGrpSpPr/>
            <p:nvPr/>
          </p:nvGrpSpPr>
          <p:grpSpPr>
            <a:xfrm>
              <a:off x="449612" y="1219200"/>
              <a:ext cx="9003600" cy="4500283"/>
              <a:chOff x="578678" y="1445207"/>
              <a:chExt cx="8748000" cy="4136077"/>
            </a:xfrm>
          </p:grpSpPr>
          <p:sp>
            <p:nvSpPr>
              <p:cNvPr id="98" name="Google Shape;98;p265"/>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9" name="Google Shape;99;p265"/>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00" name="Google Shape;100;p265"/>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101" name="Google Shape;101;p265"/>
            <p:cNvGrpSpPr/>
            <p:nvPr/>
          </p:nvGrpSpPr>
          <p:grpSpPr>
            <a:xfrm>
              <a:off x="747834" y="2165797"/>
              <a:ext cx="8539600" cy="1267182"/>
              <a:chOff x="805623" y="2423005"/>
              <a:chExt cx="8539600" cy="1267182"/>
            </a:xfrm>
          </p:grpSpPr>
          <p:grpSp>
            <p:nvGrpSpPr>
              <p:cNvPr id="102" name="Google Shape;102;p265"/>
              <p:cNvGrpSpPr/>
              <p:nvPr/>
            </p:nvGrpSpPr>
            <p:grpSpPr>
              <a:xfrm>
                <a:off x="966158" y="2423005"/>
                <a:ext cx="8379065" cy="1267182"/>
                <a:chOff x="1098893" y="2558690"/>
                <a:chExt cx="8379065" cy="1267182"/>
              </a:xfrm>
            </p:grpSpPr>
            <p:sp>
              <p:nvSpPr>
                <p:cNvPr id="103" name="Google Shape;103;p265"/>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4" name="Google Shape;104;p265"/>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5" name="Google Shape;105;p265"/>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6" name="Google Shape;106;p265"/>
            <p:cNvGrpSpPr/>
            <p:nvPr/>
          </p:nvGrpSpPr>
          <p:grpSpPr>
            <a:xfrm>
              <a:off x="747834" y="3595777"/>
              <a:ext cx="8539600" cy="1876451"/>
              <a:chOff x="805623" y="3889855"/>
              <a:chExt cx="8539600" cy="1876451"/>
            </a:xfrm>
          </p:grpSpPr>
          <p:grpSp>
            <p:nvGrpSpPr>
              <p:cNvPr id="107" name="Google Shape;107;p265"/>
              <p:cNvGrpSpPr/>
              <p:nvPr/>
            </p:nvGrpSpPr>
            <p:grpSpPr>
              <a:xfrm>
                <a:off x="958539" y="3889855"/>
                <a:ext cx="8386684" cy="1876451"/>
                <a:chOff x="1098894" y="2558690"/>
                <a:chExt cx="8386684" cy="1876451"/>
              </a:xfrm>
            </p:grpSpPr>
            <p:sp>
              <p:nvSpPr>
                <p:cNvPr id="108" name="Google Shape;108;p265"/>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09" name="Google Shape;109;p265"/>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10" name="Google Shape;110;p265"/>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1" name="Google Shape;111;p265"/>
            <p:cNvGrpSpPr/>
            <p:nvPr/>
          </p:nvGrpSpPr>
          <p:grpSpPr>
            <a:xfrm>
              <a:off x="589808" y="1345444"/>
              <a:ext cx="6615664" cy="430887"/>
              <a:chOff x="790976" y="1592058"/>
              <a:chExt cx="6615664" cy="430887"/>
            </a:xfrm>
          </p:grpSpPr>
          <p:sp>
            <p:nvSpPr>
              <p:cNvPr id="112" name="Google Shape;112;p265"/>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113" name="Google Shape;113;p265"/>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4" name="Google Shape;114;p265"/>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5. Linux 101</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15" name="Shape 115"/>
        <p:cNvGrpSpPr/>
        <p:nvPr/>
      </p:nvGrpSpPr>
      <p:grpSpPr>
        <a:xfrm>
          <a:off x="0" y="0"/>
          <a:ext cx="0" cy="0"/>
          <a:chOff x="0" y="0"/>
          <a:chExt cx="0" cy="0"/>
        </a:xfrm>
      </p:grpSpPr>
      <p:sp>
        <p:nvSpPr>
          <p:cNvPr id="116" name="Google Shape;116;p266"/>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7" name="Google Shape;117;p266"/>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8" name="Google Shape;118;p266"/>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pic>
        <p:nvPicPr>
          <p:cNvPr id="119" name="Google Shape;119;p266"/>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0" name="Google Shape;120;p26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1" name="Google Shape;121;p26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2" name="Google Shape;122;p266"/>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23" name="Google Shape;123;p266"/>
          <p:cNvGrpSpPr/>
          <p:nvPr/>
        </p:nvGrpSpPr>
        <p:grpSpPr>
          <a:xfrm>
            <a:off x="0" y="1"/>
            <a:ext cx="9902825" cy="999802"/>
            <a:chOff x="0" y="1"/>
            <a:chExt cx="9906000" cy="999802"/>
          </a:xfrm>
        </p:grpSpPr>
        <p:sp>
          <p:nvSpPr>
            <p:cNvPr id="124" name="Google Shape;124;p266"/>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5" name="Google Shape;125;p266"/>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sp>
        <p:nvSpPr>
          <p:cNvPr id="126" name="Google Shape;126;p266"/>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5. Linux 101</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27" name="Shape 127"/>
        <p:cNvGrpSpPr/>
        <p:nvPr/>
      </p:nvGrpSpPr>
      <p:grpSpPr>
        <a:xfrm>
          <a:off x="0" y="0"/>
          <a:ext cx="0" cy="0"/>
          <a:chOff x="0" y="0"/>
          <a:chExt cx="0" cy="0"/>
        </a:xfrm>
      </p:grpSpPr>
      <p:cxnSp>
        <p:nvCxnSpPr>
          <p:cNvPr id="128" name="Google Shape;128;p26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9" name="Google Shape;129;p26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0" name="Google Shape;130;p267"/>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cxnSp>
        <p:nvCxnSpPr>
          <p:cNvPr id="131" name="Google Shape;131;p267"/>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2" name="Google Shape;132;p267"/>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5. Linux 101</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3" name="Shape 133"/>
        <p:cNvGrpSpPr/>
        <p:nvPr/>
      </p:nvGrpSpPr>
      <p:grpSpPr>
        <a:xfrm>
          <a:off x="0" y="0"/>
          <a:ext cx="0" cy="0"/>
          <a:chOff x="0" y="0"/>
          <a:chExt cx="0" cy="0"/>
        </a:xfrm>
      </p:grpSpPr>
      <p:pic>
        <p:nvPicPr>
          <p:cNvPr id="134" name="Google Shape;134;p268"/>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35" name="Google Shape;135;p268"/>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pic>
        <p:nvPicPr>
          <p:cNvPr id="136" name="Google Shape;136;p268"/>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6" name="Shape 16"/>
        <p:cNvGrpSpPr/>
        <p:nvPr/>
      </p:nvGrpSpPr>
      <p:grpSpPr>
        <a:xfrm>
          <a:off x="0" y="0"/>
          <a:ext cx="0" cy="0"/>
          <a:chOff x="0" y="0"/>
          <a:chExt cx="0" cy="0"/>
        </a:xfrm>
      </p:grpSpPr>
      <p:pic>
        <p:nvPicPr>
          <p:cNvPr id="17" name="Google Shape;17;p257"/>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18" name="Google Shape;18;p257"/>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19" name="Google Shape;19;p257"/>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0" name="Google Shape;20;p257"/>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1" name="Shape 21"/>
        <p:cNvGrpSpPr/>
        <p:nvPr/>
      </p:nvGrpSpPr>
      <p:grpSpPr>
        <a:xfrm>
          <a:off x="0" y="0"/>
          <a:ext cx="0" cy="0"/>
          <a:chOff x="0" y="0"/>
          <a:chExt cx="0" cy="0"/>
        </a:xfrm>
      </p:grpSpPr>
      <p:cxnSp>
        <p:nvCxnSpPr>
          <p:cNvPr id="22" name="Google Shape;22;p25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3" name="Google Shape;23;p25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4" name="Google Shape;24;p25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5" name="Google Shape;25;p258"/>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0" i="0" lang="en-US" sz="900" u="none" cap="none" strike="noStrike">
                <a:solidFill>
                  <a:srgbClr val="7F7F7F"/>
                </a:solidFill>
                <a:latin typeface="Arial"/>
                <a:ea typeface="Arial"/>
                <a:cs typeface="Arial"/>
                <a:sym typeface="Arial"/>
              </a:rPr>
              <a:t>Chương 5. Linux 101</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26" name="Shape 26"/>
        <p:cNvGrpSpPr/>
        <p:nvPr/>
      </p:nvGrpSpPr>
      <p:grpSpPr>
        <a:xfrm>
          <a:off x="0" y="0"/>
          <a:ext cx="0" cy="0"/>
          <a:chOff x="0" y="0"/>
          <a:chExt cx="0" cy="0"/>
        </a:xfrm>
      </p:grpSpPr>
      <p:pic>
        <p:nvPicPr>
          <p:cNvPr id="27" name="Google Shape;27;p259"/>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8" name="Google Shape;28;p259"/>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9" name="Google Shape;29;p259"/>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0" name="Google Shape;30;p259"/>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1" name="Google Shape;31;p259"/>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5. Linux 101</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p:cSld name="콘텐츠 2개">
    <p:spTree>
      <p:nvGrpSpPr>
        <p:cNvPr id="32" name="Shape 32"/>
        <p:cNvGrpSpPr/>
        <p:nvPr/>
      </p:nvGrpSpPr>
      <p:grpSpPr>
        <a:xfrm>
          <a:off x="0" y="0"/>
          <a:ext cx="0" cy="0"/>
          <a:chOff x="0" y="0"/>
          <a:chExt cx="0" cy="0"/>
        </a:xfrm>
      </p:grpSpPr>
      <p:pic>
        <p:nvPicPr>
          <p:cNvPr id="33" name="Google Shape;33;p260"/>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4" name="Google Shape;34;p260"/>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5" name="Google Shape;35;p260"/>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6" name="Google Shape;36;p260"/>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7" name="Google Shape;37;p260"/>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5. Linux 101</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38" name="Shape 38"/>
        <p:cNvGrpSpPr/>
        <p:nvPr/>
      </p:nvGrpSpPr>
      <p:grpSpPr>
        <a:xfrm>
          <a:off x="0" y="0"/>
          <a:ext cx="0" cy="0"/>
          <a:chOff x="0" y="0"/>
          <a:chExt cx="0" cy="0"/>
        </a:xfrm>
      </p:grpSpPr>
      <p:sp>
        <p:nvSpPr>
          <p:cNvPr id="39" name="Google Shape;39;p261"/>
          <p:cNvSpPr txBox="1"/>
          <p:nvPr/>
        </p:nvSpPr>
        <p:spPr>
          <a:xfrm>
            <a:off x="7371158" y="6347711"/>
            <a:ext cx="1386598"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lang="en-US" sz="1100">
                <a:solidFill>
                  <a:srgbClr val="7F7F7F"/>
                </a:solidFill>
                <a:latin typeface="Arial"/>
                <a:ea typeface="Arial"/>
                <a:cs typeface="Arial"/>
                <a:sym typeface="Arial"/>
              </a:rPr>
              <a:t>Chương 5. Linux 101</a:t>
            </a:r>
            <a:endParaRPr/>
          </a:p>
        </p:txBody>
      </p:sp>
      <p:sp>
        <p:nvSpPr>
          <p:cNvPr id="40" name="Google Shape;40;p261"/>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41" name="Shape 41"/>
        <p:cNvGrpSpPr/>
        <p:nvPr/>
      </p:nvGrpSpPr>
      <p:grpSpPr>
        <a:xfrm>
          <a:off x="0" y="0"/>
          <a:ext cx="0" cy="0"/>
          <a:chOff x="0" y="0"/>
          <a:chExt cx="0" cy="0"/>
        </a:xfrm>
      </p:grpSpPr>
      <p:pic>
        <p:nvPicPr>
          <p:cNvPr id="42" name="Google Shape;42;p262"/>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3" name="Google Shape;43;p262"/>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Malgun Gothic"/>
              <a:ea typeface="Malgun Gothic"/>
              <a:cs typeface="Malgun Gothic"/>
              <a:sym typeface="Malgun Gothic"/>
            </a:endParaRPr>
          </a:p>
        </p:txBody>
      </p:sp>
      <p:sp>
        <p:nvSpPr>
          <p:cNvPr id="44" name="Google Shape;44;p262"/>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5" name="Google Shape;45;p262"/>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6" name="Google Shape;46;p262"/>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p:cSld name="비교">
    <p:spTree>
      <p:nvGrpSpPr>
        <p:cNvPr id="47" name="Shape 47"/>
        <p:cNvGrpSpPr/>
        <p:nvPr/>
      </p:nvGrpSpPr>
      <p:grpSpPr>
        <a:xfrm>
          <a:off x="0" y="0"/>
          <a:ext cx="0" cy="0"/>
          <a:chOff x="0" y="0"/>
          <a:chExt cx="0" cy="0"/>
        </a:xfrm>
      </p:grpSpPr>
      <p:cxnSp>
        <p:nvCxnSpPr>
          <p:cNvPr id="48" name="Google Shape;48;p263"/>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9" name="Google Shape;49;p263"/>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0" name="Google Shape;50;p263"/>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51" name="Google Shape;51;p263"/>
          <p:cNvGrpSpPr/>
          <p:nvPr/>
        </p:nvGrpSpPr>
        <p:grpSpPr>
          <a:xfrm>
            <a:off x="0" y="1"/>
            <a:ext cx="9906000" cy="999802"/>
            <a:chOff x="0" y="1"/>
            <a:chExt cx="9906000" cy="999802"/>
          </a:xfrm>
        </p:grpSpPr>
        <p:sp>
          <p:nvSpPr>
            <p:cNvPr id="52" name="Google Shape;52;p263"/>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 name="Google Shape;53;p263"/>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4" name="Google Shape;54;p263"/>
          <p:cNvGrpSpPr/>
          <p:nvPr/>
        </p:nvGrpSpPr>
        <p:grpSpPr>
          <a:xfrm>
            <a:off x="449999" y="1251375"/>
            <a:ext cx="9018001" cy="4993977"/>
            <a:chOff x="578678" y="1436153"/>
            <a:chExt cx="8748000" cy="4993977"/>
          </a:xfrm>
        </p:grpSpPr>
        <p:sp>
          <p:nvSpPr>
            <p:cNvPr id="55" name="Google Shape;55;p263"/>
            <p:cNvSpPr/>
            <p:nvPr/>
          </p:nvSpPr>
          <p:spPr>
            <a:xfrm>
              <a:off x="578678" y="1436153"/>
              <a:ext cx="8748000" cy="912275"/>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 name="Google Shape;56;p263"/>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57" name="Google Shape;57;p263"/>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5. Linux 101</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58" name="Shape 58"/>
        <p:cNvGrpSpPr/>
        <p:nvPr/>
      </p:nvGrpSpPr>
      <p:grpSpPr>
        <a:xfrm>
          <a:off x="0" y="0"/>
          <a:ext cx="0" cy="0"/>
          <a:chOff x="0" y="0"/>
          <a:chExt cx="0" cy="0"/>
        </a:xfrm>
      </p:grpSpPr>
      <p:grpSp>
        <p:nvGrpSpPr>
          <p:cNvPr id="59" name="Google Shape;59;p264"/>
          <p:cNvGrpSpPr/>
          <p:nvPr/>
        </p:nvGrpSpPr>
        <p:grpSpPr>
          <a:xfrm>
            <a:off x="449468" y="1462227"/>
            <a:ext cx="9000714" cy="4500283"/>
            <a:chOff x="578678" y="1445207"/>
            <a:chExt cx="8748000" cy="4136077"/>
          </a:xfrm>
        </p:grpSpPr>
        <p:sp>
          <p:nvSpPr>
            <p:cNvPr id="60" name="Google Shape;60;p264"/>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1" name="Google Shape;61;p264"/>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2" name="Google Shape;62;p264"/>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63" name="Google Shape;63;p264"/>
          <p:cNvGrpSpPr/>
          <p:nvPr/>
        </p:nvGrpSpPr>
        <p:grpSpPr>
          <a:xfrm>
            <a:off x="0" y="1"/>
            <a:ext cx="9902825" cy="999802"/>
            <a:chOff x="0" y="1"/>
            <a:chExt cx="9906000" cy="999802"/>
          </a:xfrm>
        </p:grpSpPr>
        <p:sp>
          <p:nvSpPr>
            <p:cNvPr id="64" name="Google Shape;64;p264"/>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5" name="Google Shape;65;p264"/>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66" name="Google Shape;66;p26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7" name="Google Shape;67;p26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8" name="Google Shape;68;p26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69" name="Google Shape;69;p264"/>
          <p:cNvGrpSpPr/>
          <p:nvPr/>
        </p:nvGrpSpPr>
        <p:grpSpPr>
          <a:xfrm>
            <a:off x="747594" y="2408824"/>
            <a:ext cx="8536863" cy="3303528"/>
            <a:chOff x="747834" y="2129937"/>
            <a:chExt cx="8539600" cy="3303528"/>
          </a:xfrm>
        </p:grpSpPr>
        <p:grpSp>
          <p:nvGrpSpPr>
            <p:cNvPr id="70" name="Google Shape;70;p264"/>
            <p:cNvGrpSpPr/>
            <p:nvPr/>
          </p:nvGrpSpPr>
          <p:grpSpPr>
            <a:xfrm>
              <a:off x="747834" y="2129937"/>
              <a:ext cx="8539600" cy="1267182"/>
              <a:chOff x="805623" y="2423005"/>
              <a:chExt cx="8539600" cy="1267182"/>
            </a:xfrm>
          </p:grpSpPr>
          <p:grpSp>
            <p:nvGrpSpPr>
              <p:cNvPr id="71" name="Google Shape;71;p264"/>
              <p:cNvGrpSpPr/>
              <p:nvPr/>
            </p:nvGrpSpPr>
            <p:grpSpPr>
              <a:xfrm>
                <a:off x="966158" y="2423005"/>
                <a:ext cx="8379065" cy="1267182"/>
                <a:chOff x="1098893" y="2558690"/>
                <a:chExt cx="8379065" cy="1267182"/>
              </a:xfrm>
            </p:grpSpPr>
            <p:sp>
              <p:nvSpPr>
                <p:cNvPr id="72" name="Google Shape;72;p264"/>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3" name="Google Shape;73;p264"/>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4" name="Google Shape;74;p264"/>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5" name="Google Shape;75;p264"/>
            <p:cNvGrpSpPr/>
            <p:nvPr/>
          </p:nvGrpSpPr>
          <p:grpSpPr>
            <a:xfrm>
              <a:off x="747834" y="3559917"/>
              <a:ext cx="8539600" cy="1055714"/>
              <a:chOff x="805623" y="3889855"/>
              <a:chExt cx="8539600" cy="1055714"/>
            </a:xfrm>
          </p:grpSpPr>
          <p:grpSp>
            <p:nvGrpSpPr>
              <p:cNvPr id="76" name="Google Shape;76;p264"/>
              <p:cNvGrpSpPr/>
              <p:nvPr/>
            </p:nvGrpSpPr>
            <p:grpSpPr>
              <a:xfrm>
                <a:off x="958539" y="3889855"/>
                <a:ext cx="8386684" cy="1055714"/>
                <a:chOff x="1098894" y="2558690"/>
                <a:chExt cx="8386684" cy="1055714"/>
              </a:xfrm>
            </p:grpSpPr>
            <p:sp>
              <p:nvSpPr>
                <p:cNvPr id="77" name="Google Shape;77;p264"/>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78" name="Google Shape;78;p264"/>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79" name="Google Shape;79;p264"/>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0" name="Google Shape;80;p264"/>
            <p:cNvGrpSpPr/>
            <p:nvPr/>
          </p:nvGrpSpPr>
          <p:grpSpPr>
            <a:xfrm>
              <a:off x="747834" y="4781836"/>
              <a:ext cx="8539600" cy="651629"/>
              <a:chOff x="805623" y="5143345"/>
              <a:chExt cx="8539600" cy="651629"/>
            </a:xfrm>
          </p:grpSpPr>
          <p:grpSp>
            <p:nvGrpSpPr>
              <p:cNvPr id="81" name="Google Shape;81;p264"/>
              <p:cNvGrpSpPr/>
              <p:nvPr/>
            </p:nvGrpSpPr>
            <p:grpSpPr>
              <a:xfrm>
                <a:off x="966159" y="5143345"/>
                <a:ext cx="8379064" cy="651629"/>
                <a:chOff x="1098894" y="2558690"/>
                <a:chExt cx="8379064" cy="651629"/>
              </a:xfrm>
            </p:grpSpPr>
            <p:sp>
              <p:nvSpPr>
                <p:cNvPr id="82" name="Google Shape;82;p264"/>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3" name="Google Shape;83;p264"/>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4" name="Google Shape;84;p264"/>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85" name="Google Shape;85;p264"/>
          <p:cNvGrpSpPr/>
          <p:nvPr/>
        </p:nvGrpSpPr>
        <p:grpSpPr>
          <a:xfrm>
            <a:off x="589619" y="1588472"/>
            <a:ext cx="6613544" cy="430887"/>
            <a:chOff x="790976" y="1592058"/>
            <a:chExt cx="6615664" cy="430887"/>
          </a:xfrm>
        </p:grpSpPr>
        <p:sp>
          <p:nvSpPr>
            <p:cNvPr id="86" name="Google Shape;86;p264"/>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87" name="Google Shape;87;p264"/>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88" name="Google Shape;88;p264"/>
          <p:cNvSpPr txBox="1"/>
          <p:nvPr/>
        </p:nvSpPr>
        <p:spPr>
          <a:xfrm>
            <a:off x="6849053" y="6498000"/>
            <a:ext cx="2350254"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5. Linux 101</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255"/>
          <p:cNvSpPr txBox="1"/>
          <p:nvPr>
            <p:ph type="title"/>
          </p:nvPr>
        </p:nvSpPr>
        <p:spPr>
          <a:xfrm>
            <a:off x="681038" y="365125"/>
            <a:ext cx="854075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255"/>
          <p:cNvSpPr txBox="1"/>
          <p:nvPr>
            <p:ph idx="1" type="body"/>
          </p:nvPr>
        </p:nvSpPr>
        <p:spPr>
          <a:xfrm>
            <a:off x="681038" y="1825625"/>
            <a:ext cx="854075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255"/>
          <p:cNvSpPr txBox="1"/>
          <p:nvPr>
            <p:ph idx="10" type="dt"/>
          </p:nvPr>
        </p:nvSpPr>
        <p:spPr>
          <a:xfrm>
            <a:off x="681038" y="6356350"/>
            <a:ext cx="2227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255"/>
          <p:cNvSpPr txBox="1"/>
          <p:nvPr>
            <p:ph idx="11" type="ftr"/>
          </p:nvPr>
        </p:nvSpPr>
        <p:spPr>
          <a:xfrm>
            <a:off x="3279775" y="6356350"/>
            <a:ext cx="334327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 name="Google Shape;11;p255"/>
          <p:cNvSpPr txBox="1"/>
          <p:nvPr>
            <p:ph idx="12" type="sldNum"/>
          </p:nvPr>
        </p:nvSpPr>
        <p:spPr>
          <a:xfrm>
            <a:off x="6994525" y="6356350"/>
            <a:ext cx="222726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9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0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10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0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0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0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0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12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0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10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10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11.png"/><Relationship Id="rId4" Type="http://schemas.openxmlformats.org/officeDocument/2006/relationships/image" Target="../media/image1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1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11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11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12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11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11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11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1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11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12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135.png"/><Relationship Id="rId4" Type="http://schemas.openxmlformats.org/officeDocument/2006/relationships/image" Target="../media/image12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123.png"/><Relationship Id="rId4" Type="http://schemas.openxmlformats.org/officeDocument/2006/relationships/hyperlink" Target="https://cdn.kernel.org/pub/linux/kernel/v4.x/linux-4.17.2.tar.xz"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131.png"/><Relationship Id="rId4" Type="http://schemas.openxmlformats.org/officeDocument/2006/relationships/image" Target="../media/image12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13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12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12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14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14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14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13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1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image" Target="../media/image13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 Id="rId3" Type="http://schemas.openxmlformats.org/officeDocument/2006/relationships/image" Target="../media/image13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 Id="rId3" Type="http://schemas.openxmlformats.org/officeDocument/2006/relationships/image" Target="../media/image14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 Id="rId3" Type="http://schemas.openxmlformats.org/officeDocument/2006/relationships/image" Target="../media/image13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 Id="rId3" Type="http://schemas.openxmlformats.org/officeDocument/2006/relationships/image" Target="../media/image14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 Id="rId3" Type="http://schemas.openxmlformats.org/officeDocument/2006/relationships/image" Target="../media/image13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 Id="rId3" Type="http://schemas.openxmlformats.org/officeDocument/2006/relationships/image" Target="../media/image14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 Id="rId3" Type="http://schemas.openxmlformats.org/officeDocument/2006/relationships/image" Target="../media/image15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 Id="rId3" Type="http://schemas.openxmlformats.org/officeDocument/2006/relationships/image" Target="../media/image15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 Id="rId3" Type="http://schemas.openxmlformats.org/officeDocument/2006/relationships/image" Target="../media/image17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image" Target="../media/image14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14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1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150.png"/><Relationship Id="rId4" Type="http://schemas.openxmlformats.org/officeDocument/2006/relationships/image" Target="../media/image14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image" Target="../media/image15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Relationship Id="rId3" Type="http://schemas.openxmlformats.org/officeDocument/2006/relationships/image" Target="../media/image15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image" Target="../media/image147.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 Id="rId3" Type="http://schemas.openxmlformats.org/officeDocument/2006/relationships/image" Target="../media/image1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 Id="rId3" Type="http://schemas.openxmlformats.org/officeDocument/2006/relationships/image" Target="../media/image171.png"/><Relationship Id="rId4" Type="http://schemas.openxmlformats.org/officeDocument/2006/relationships/image" Target="../media/image15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 Id="rId3" Type="http://schemas.openxmlformats.org/officeDocument/2006/relationships/image" Target="../media/image15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image" Target="../media/image176.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image" Target="../media/image15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 Id="rId3" Type="http://schemas.openxmlformats.org/officeDocument/2006/relationships/image" Target="../media/image16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 Id="rId3" Type="http://schemas.openxmlformats.org/officeDocument/2006/relationships/image" Target="../media/image16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 Id="rId3" Type="http://schemas.openxmlformats.org/officeDocument/2006/relationships/image" Target="../media/image16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 Id="rId3" Type="http://schemas.openxmlformats.org/officeDocument/2006/relationships/image" Target="../media/image16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 Id="rId3" Type="http://schemas.openxmlformats.org/officeDocument/2006/relationships/image" Target="../media/image1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 Id="rId3" Type="http://schemas.openxmlformats.org/officeDocument/2006/relationships/image" Target="../media/image17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 Id="rId3" Type="http://schemas.openxmlformats.org/officeDocument/2006/relationships/image" Target="../media/image17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 Id="rId3" Type="http://schemas.openxmlformats.org/officeDocument/2006/relationships/image" Target="../media/image17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 Id="rId3" Type="http://schemas.openxmlformats.org/officeDocument/2006/relationships/image" Target="../media/image16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 Id="rId3" Type="http://schemas.openxmlformats.org/officeDocument/2006/relationships/image" Target="../media/image177.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6.xml"/><Relationship Id="rId3" Type="http://schemas.openxmlformats.org/officeDocument/2006/relationships/image" Target="../media/image165.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9.xml"/><Relationship Id="rId3" Type="http://schemas.openxmlformats.org/officeDocument/2006/relationships/image" Target="../media/image172.png"/><Relationship Id="rId4" Type="http://schemas.openxmlformats.org/officeDocument/2006/relationships/image" Target="../media/image1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 Id="rId3" Type="http://schemas.openxmlformats.org/officeDocument/2006/relationships/image" Target="../media/image16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 Id="rId3" Type="http://schemas.openxmlformats.org/officeDocument/2006/relationships/image" Target="../media/image180.png"/><Relationship Id="rId4" Type="http://schemas.openxmlformats.org/officeDocument/2006/relationships/image" Target="../media/image19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5.xml"/><Relationship Id="rId3" Type="http://schemas.openxmlformats.org/officeDocument/2006/relationships/image" Target="../media/image186.png"/><Relationship Id="rId4" Type="http://schemas.openxmlformats.org/officeDocument/2006/relationships/image" Target="../media/image174.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 Id="rId3" Type="http://schemas.openxmlformats.org/officeDocument/2006/relationships/image" Target="../media/image1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1.xml"/><Relationship Id="rId3" Type="http://schemas.openxmlformats.org/officeDocument/2006/relationships/image" Target="../media/image18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3.xml"/><Relationship Id="rId3" Type="http://schemas.openxmlformats.org/officeDocument/2006/relationships/hyperlink" Target="https://code.visualstudio.com/Download" TargetMode="External"/><Relationship Id="rId4" Type="http://schemas.openxmlformats.org/officeDocument/2006/relationships/image" Target="../media/image18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4.xml"/><Relationship Id="rId3" Type="http://schemas.openxmlformats.org/officeDocument/2006/relationships/image" Target="../media/image191.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5.xml"/><Relationship Id="rId3" Type="http://schemas.openxmlformats.org/officeDocument/2006/relationships/image" Target="../media/image17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6.xml"/><Relationship Id="rId3" Type="http://schemas.openxmlformats.org/officeDocument/2006/relationships/image" Target="../media/image189.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7.xml"/><Relationship Id="rId3" Type="http://schemas.openxmlformats.org/officeDocument/2006/relationships/image" Target="../media/image19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8.xml"/><Relationship Id="rId3" Type="http://schemas.openxmlformats.org/officeDocument/2006/relationships/image" Target="../media/image18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9.xml"/><Relationship Id="rId3" Type="http://schemas.openxmlformats.org/officeDocument/2006/relationships/image" Target="../media/image1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0.xml"/><Relationship Id="rId3" Type="http://schemas.openxmlformats.org/officeDocument/2006/relationships/image" Target="../media/image19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 Id="rId3" Type="http://schemas.openxmlformats.org/officeDocument/2006/relationships/image" Target="../media/image18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2.xml"/><Relationship Id="rId3" Type="http://schemas.openxmlformats.org/officeDocument/2006/relationships/image" Target="../media/image18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3.xml"/><Relationship Id="rId3" Type="http://schemas.openxmlformats.org/officeDocument/2006/relationships/image" Target="../media/image13.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7.jpg"/><Relationship Id="rId4" Type="http://schemas.openxmlformats.org/officeDocument/2006/relationships/hyperlink" Target="http://here" TargetMode="External"/></Relationships>
</file>

<file path=ppt/slides/_rels/slide29.xml.rels><?xml version="1.0" encoding="UTF-8" standalone="yes"?><Relationships xmlns="http://schemas.openxmlformats.org/package/2006/relationships"><Relationship Id="rId11" Type="http://schemas.openxmlformats.org/officeDocument/2006/relationships/hyperlink" Target="about:blank" TargetMode="External"/><Relationship Id="rId10" Type="http://schemas.openxmlformats.org/officeDocument/2006/relationships/hyperlink" Target="http://putty-64bit-0.76-installer.msi" TargetMode="External"/><Relationship Id="rId13" Type="http://schemas.openxmlformats.org/officeDocument/2006/relationships/hyperlink" Target="http://putty-64bit-0.76-installer.msi" TargetMode="External"/><Relationship Id="rId12" Type="http://schemas.openxmlformats.org/officeDocument/2006/relationships/hyperlink" Target="http://signature" TargetMode="External"/><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about:blank" TargetMode="External"/><Relationship Id="rId4" Type="http://schemas.openxmlformats.org/officeDocument/2006/relationships/hyperlink" Target="http://putty-64bit-0.76-installer.msi" TargetMode="External"/><Relationship Id="rId9" Type="http://schemas.openxmlformats.org/officeDocument/2006/relationships/hyperlink" Target="http://signature" TargetMode="External"/><Relationship Id="rId15" Type="http://schemas.openxmlformats.org/officeDocument/2006/relationships/hyperlink" Target="http://signature" TargetMode="External"/><Relationship Id="rId1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hyperlink" Target="http://signature" TargetMode="External"/><Relationship Id="rId7" Type="http://schemas.openxmlformats.org/officeDocument/2006/relationships/hyperlink" Target="http://putty-64bit-0.76-installer.msi" TargetMode="External"/><Relationship Id="rId8" Type="http://schemas.openxmlformats.org/officeDocument/2006/relationships/hyperlink" Target="about:bla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2.jpg"/><Relationship Id="rId4" Type="http://schemas.openxmlformats.org/officeDocument/2006/relationships/image" Target="../media/image16.jpg"/><Relationship Id="rId5" Type="http://schemas.openxmlformats.org/officeDocument/2006/relationships/image" Target="../media/image36.jpg"/><Relationship Id="rId6" Type="http://schemas.openxmlformats.org/officeDocument/2006/relationships/image" Target="../media/image3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19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8.jpg"/><Relationship Id="rId4"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8.jpg"/><Relationship Id="rId4" Type="http://schemas.openxmlformats.org/officeDocument/2006/relationships/image" Target="../media/image33.jpg"/><Relationship Id="rId5"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www.realvnc.com/en/connect/download/viewer" TargetMode="Externa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25.png"/><Relationship Id="rId4" Type="http://schemas.openxmlformats.org/officeDocument/2006/relationships/image" Target="../media/image48.png"/><Relationship Id="rId5"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77.png"/><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77.png"/><Relationship Id="rId4" Type="http://schemas.openxmlformats.org/officeDocument/2006/relationships/image" Target="../media/image74.png"/><Relationship Id="rId5"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81.png"/><Relationship Id="rId4"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77.png"/><Relationship Id="rId4" Type="http://schemas.openxmlformats.org/officeDocument/2006/relationships/image" Target="../media/image74.png"/><Relationship Id="rId5" Type="http://schemas.openxmlformats.org/officeDocument/2006/relationships/image" Target="../media/image82.png"/><Relationship Id="rId6" Type="http://schemas.openxmlformats.org/officeDocument/2006/relationships/image" Target="../media/image84.png"/><Relationship Id="rId7" Type="http://schemas.openxmlformats.org/officeDocument/2006/relationships/image" Target="../media/image8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89.png"/><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9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9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9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9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8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Campus</a:t>
            </a:r>
            <a:endParaRPr/>
          </a:p>
        </p:txBody>
      </p:sp>
      <p:grpSp>
        <p:nvGrpSpPr>
          <p:cNvPr id="142" name="Google Shape;142;p1"/>
          <p:cNvGrpSpPr/>
          <p:nvPr/>
        </p:nvGrpSpPr>
        <p:grpSpPr>
          <a:xfrm>
            <a:off x="724689" y="4320000"/>
            <a:ext cx="6097837" cy="369332"/>
            <a:chOff x="724689" y="4320000"/>
            <a:chExt cx="6097837" cy="369332"/>
          </a:xfrm>
        </p:grpSpPr>
        <p:sp>
          <p:nvSpPr>
            <p:cNvPr id="143" name="Google Shape;143;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a:t>
              </a:r>
              <a:endParaRPr b="0" i="0" sz="2400" u="none" cap="none" strike="noStrike">
                <a:solidFill>
                  <a:srgbClr val="1428A0"/>
                </a:solidFill>
                <a:latin typeface="Arial"/>
                <a:ea typeface="Arial"/>
                <a:cs typeface="Arial"/>
                <a:sym typeface="Arial"/>
              </a:endParaRPr>
            </a:p>
          </p:txBody>
        </p:sp>
        <p:sp>
          <p:nvSpPr>
            <p:cNvPr id="144" name="Google Shape;144;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0"/>
          <p:cNvSpPr/>
          <p:nvPr/>
        </p:nvSpPr>
        <p:spPr>
          <a:xfrm>
            <a:off x="712182" y="2182510"/>
            <a:ext cx="8630827" cy="1750940"/>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MINIX, ban đầu được mô phỏng theo UNIX, là một hệ điều hành phù hợp với đa nhiệm trong PC. Nó được phát miễn phí cùng với mã nguồn cho sinh viên.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Linus Torvalds từ Đại học Helsinki đã cải thiện hệ thống bằng cách tạo nhân UNIX chạy trong PC.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Kernel là cốt lõi của hệ điều hành. Nó là giao diện chính hoạt động giữa phần cứng và phần mềm. Đây là phần quan trọng nhất của HĐH hỗ trợ các chức năng cơ bản của hệ điều hành như xử lý chặn, quản lý quy trình, quản lý bộ nhớ, quản lý hệ thống tệp và cung cấp giao diện lập trình. Việc tăng cường các chức năng của hệ điều hành thường diễn ra trong các nhân.</a:t>
            </a:r>
            <a:endParaRPr sz="1300">
              <a:solidFill>
                <a:srgbClr val="262626"/>
              </a:solidFill>
              <a:latin typeface="Arial"/>
              <a:ea typeface="Arial"/>
              <a:cs typeface="Arial"/>
              <a:sym typeface="Arial"/>
            </a:endParaRPr>
          </a:p>
        </p:txBody>
      </p:sp>
      <p:grpSp>
        <p:nvGrpSpPr>
          <p:cNvPr id="324" name="Google Shape;324;p10"/>
          <p:cNvGrpSpPr/>
          <p:nvPr/>
        </p:nvGrpSpPr>
        <p:grpSpPr>
          <a:xfrm>
            <a:off x="559817" y="1936761"/>
            <a:ext cx="8783192" cy="215394"/>
            <a:chOff x="1027113" y="2045625"/>
            <a:chExt cx="8785225" cy="215444"/>
          </a:xfrm>
        </p:grpSpPr>
        <p:sp>
          <p:nvSpPr>
            <p:cNvPr id="325" name="Google Shape;325;p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6" name="Google Shape;326;p1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Linus Torvalds, người tạo ra Linux </a:t>
              </a:r>
              <a:endParaRPr/>
            </a:p>
          </p:txBody>
        </p:sp>
      </p:grpSp>
      <p:sp>
        <p:nvSpPr>
          <p:cNvPr id="327" name="Google Shape;327;p1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Linux</a:t>
            </a:r>
            <a:endParaRPr sz="1800">
              <a:solidFill>
                <a:schemeClr val="lt1"/>
              </a:solidFill>
              <a:latin typeface="Arial"/>
              <a:ea typeface="Arial"/>
              <a:cs typeface="Arial"/>
              <a:sym typeface="Arial"/>
            </a:endParaRPr>
          </a:p>
        </p:txBody>
      </p:sp>
      <p:sp>
        <p:nvSpPr>
          <p:cNvPr id="328" name="Google Shape;328;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nvGrpSpPr>
          <p:cNvPr id="329" name="Google Shape;329;p10"/>
          <p:cNvGrpSpPr/>
          <p:nvPr/>
        </p:nvGrpSpPr>
        <p:grpSpPr>
          <a:xfrm>
            <a:off x="2036713" y="4135052"/>
            <a:ext cx="5829397" cy="1616137"/>
            <a:chOff x="2036713" y="4505988"/>
            <a:chExt cx="5829397" cy="1616137"/>
          </a:xfrm>
        </p:grpSpPr>
        <p:sp>
          <p:nvSpPr>
            <p:cNvPr id="330" name="Google Shape;330;p10"/>
            <p:cNvSpPr/>
            <p:nvPr/>
          </p:nvSpPr>
          <p:spPr>
            <a:xfrm>
              <a:off x="2036713" y="4505988"/>
              <a:ext cx="5829397" cy="1616137"/>
            </a:xfrm>
            <a:prstGeom prst="roundRect">
              <a:avLst>
                <a:gd fmla="val 0" name="adj"/>
              </a:avLst>
            </a:prstGeom>
            <a:solidFill>
              <a:srgbClr val="FCFCFC"/>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v</a:t>
              </a:r>
              <a:endParaRPr sz="1800">
                <a:solidFill>
                  <a:schemeClr val="lt1"/>
                </a:solidFill>
                <a:latin typeface="Malgun Gothic"/>
                <a:ea typeface="Malgun Gothic"/>
                <a:cs typeface="Malgun Gothic"/>
                <a:sym typeface="Malgun Gothic"/>
              </a:endParaRPr>
            </a:p>
          </p:txBody>
        </p:sp>
        <p:grpSp>
          <p:nvGrpSpPr>
            <p:cNvPr id="331" name="Google Shape;331;p10"/>
            <p:cNvGrpSpPr/>
            <p:nvPr/>
          </p:nvGrpSpPr>
          <p:grpSpPr>
            <a:xfrm>
              <a:off x="2313938" y="4651182"/>
              <a:ext cx="2470586" cy="1368000"/>
              <a:chOff x="2313938" y="4651182"/>
              <a:chExt cx="2470586" cy="1368000"/>
            </a:xfrm>
          </p:grpSpPr>
          <p:pic>
            <p:nvPicPr>
              <p:cNvPr id="332" name="Google Shape;332;p10"/>
              <p:cNvPicPr preferRelativeResize="0"/>
              <p:nvPr/>
            </p:nvPicPr>
            <p:blipFill rotWithShape="1">
              <a:blip r:embed="rId3">
                <a:alphaModFix/>
              </a:blip>
              <a:srcRect b="0" l="0" r="0" t="0"/>
              <a:stretch/>
            </p:blipFill>
            <p:spPr>
              <a:xfrm>
                <a:off x="2313938" y="4651182"/>
                <a:ext cx="1368000" cy="1368000"/>
              </a:xfrm>
              <a:prstGeom prst="rect">
                <a:avLst/>
              </a:prstGeom>
              <a:noFill/>
              <a:ln cap="flat" cmpd="sng" w="9525">
                <a:solidFill>
                  <a:srgbClr val="BFBFBF"/>
                </a:solidFill>
                <a:prstDash val="solid"/>
                <a:round/>
                <a:headEnd len="sm" w="sm" type="none"/>
                <a:tailEnd len="sm" w="sm" type="none"/>
              </a:ln>
            </p:spPr>
          </p:pic>
          <p:sp>
            <p:nvSpPr>
              <p:cNvPr id="333" name="Google Shape;333;p10"/>
              <p:cNvSpPr txBox="1"/>
              <p:nvPr/>
            </p:nvSpPr>
            <p:spPr>
              <a:xfrm>
                <a:off x="3792783" y="5786919"/>
                <a:ext cx="902491"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Linus Torvalds</a:t>
                </a:r>
                <a:endParaRPr/>
              </a:p>
            </p:txBody>
          </p:sp>
          <p:grpSp>
            <p:nvGrpSpPr>
              <p:cNvPr id="334" name="Google Shape;334;p10"/>
              <p:cNvGrpSpPr/>
              <p:nvPr/>
            </p:nvGrpSpPr>
            <p:grpSpPr>
              <a:xfrm>
                <a:off x="3743922" y="5786919"/>
                <a:ext cx="1040602" cy="232263"/>
                <a:chOff x="6509044" y="5758869"/>
                <a:chExt cx="1040602" cy="232263"/>
              </a:xfrm>
            </p:grpSpPr>
            <p:cxnSp>
              <p:nvCxnSpPr>
                <p:cNvPr id="335" name="Google Shape;335;p10"/>
                <p:cNvCxnSpPr/>
                <p:nvPr/>
              </p:nvCxnSpPr>
              <p:spPr>
                <a:xfrm>
                  <a:off x="6509044" y="5991132"/>
                  <a:ext cx="1040602" cy="0"/>
                </a:xfrm>
                <a:prstGeom prst="straightConnector1">
                  <a:avLst/>
                </a:prstGeom>
                <a:noFill/>
                <a:ln cap="flat" cmpd="sng" w="9525">
                  <a:solidFill>
                    <a:srgbClr val="000000"/>
                  </a:solidFill>
                  <a:prstDash val="solid"/>
                  <a:miter lim="800000"/>
                  <a:headEnd len="sm" w="sm" type="none"/>
                  <a:tailEnd len="sm" w="sm" type="none"/>
                </a:ln>
              </p:spPr>
            </p:cxnSp>
            <p:cxnSp>
              <p:nvCxnSpPr>
                <p:cNvPr id="336" name="Google Shape;336;p10"/>
                <p:cNvCxnSpPr/>
                <p:nvPr/>
              </p:nvCxnSpPr>
              <p:spPr>
                <a:xfrm>
                  <a:off x="7549646" y="5758869"/>
                  <a:ext cx="0" cy="232263"/>
                </a:xfrm>
                <a:prstGeom prst="straightConnector1">
                  <a:avLst/>
                </a:prstGeom>
                <a:noFill/>
                <a:ln cap="flat" cmpd="sng" w="9525">
                  <a:solidFill>
                    <a:srgbClr val="000000"/>
                  </a:solidFill>
                  <a:prstDash val="solid"/>
                  <a:miter lim="800000"/>
                  <a:headEnd len="sm" w="sm" type="none"/>
                  <a:tailEnd len="sm" w="sm" type="none"/>
                </a:ln>
              </p:spPr>
            </p:cxnSp>
          </p:grpSp>
        </p:grpSp>
        <p:grpSp>
          <p:nvGrpSpPr>
            <p:cNvPr id="337" name="Google Shape;337;p10"/>
            <p:cNvGrpSpPr/>
            <p:nvPr/>
          </p:nvGrpSpPr>
          <p:grpSpPr>
            <a:xfrm>
              <a:off x="4895369" y="4651182"/>
              <a:ext cx="2742960" cy="1368000"/>
              <a:chOff x="5885100" y="4651182"/>
              <a:chExt cx="2742960" cy="1368000"/>
            </a:xfrm>
          </p:grpSpPr>
          <p:sp>
            <p:nvSpPr>
              <p:cNvPr id="338" name="Google Shape;338;p10"/>
              <p:cNvSpPr txBox="1"/>
              <p:nvPr/>
            </p:nvSpPr>
            <p:spPr>
              <a:xfrm>
                <a:off x="7363945" y="5786919"/>
                <a:ext cx="1168590"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Tux (Linux Mascot)</a:t>
                </a:r>
                <a:endParaRPr/>
              </a:p>
            </p:txBody>
          </p:sp>
          <p:sp>
            <p:nvSpPr>
              <p:cNvPr id="339" name="Google Shape;339;p10"/>
              <p:cNvSpPr/>
              <p:nvPr/>
            </p:nvSpPr>
            <p:spPr>
              <a:xfrm>
                <a:off x="5885100" y="4651182"/>
                <a:ext cx="1368000" cy="1368000"/>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40" name="Google Shape;340;p10"/>
              <p:cNvGrpSpPr/>
              <p:nvPr/>
            </p:nvGrpSpPr>
            <p:grpSpPr>
              <a:xfrm>
                <a:off x="7315084" y="5786919"/>
                <a:ext cx="1312976" cy="232263"/>
                <a:chOff x="6509044" y="5758869"/>
                <a:chExt cx="1312976" cy="232263"/>
              </a:xfrm>
            </p:grpSpPr>
            <p:cxnSp>
              <p:nvCxnSpPr>
                <p:cNvPr id="341" name="Google Shape;341;p10"/>
                <p:cNvCxnSpPr/>
                <p:nvPr/>
              </p:nvCxnSpPr>
              <p:spPr>
                <a:xfrm>
                  <a:off x="6509044" y="5991132"/>
                  <a:ext cx="1312976" cy="0"/>
                </a:xfrm>
                <a:prstGeom prst="straightConnector1">
                  <a:avLst/>
                </a:prstGeom>
                <a:noFill/>
                <a:ln cap="flat" cmpd="sng" w="9525">
                  <a:solidFill>
                    <a:srgbClr val="000000"/>
                  </a:solidFill>
                  <a:prstDash val="solid"/>
                  <a:miter lim="800000"/>
                  <a:headEnd len="sm" w="sm" type="none"/>
                  <a:tailEnd len="sm" w="sm" type="none"/>
                </a:ln>
              </p:spPr>
            </p:cxnSp>
            <p:cxnSp>
              <p:nvCxnSpPr>
                <p:cNvPr id="342" name="Google Shape;342;p10"/>
                <p:cNvCxnSpPr/>
                <p:nvPr/>
              </p:nvCxnSpPr>
              <p:spPr>
                <a:xfrm>
                  <a:off x="7822020" y="5758869"/>
                  <a:ext cx="0" cy="232263"/>
                </a:xfrm>
                <a:prstGeom prst="straightConnector1">
                  <a:avLst/>
                </a:prstGeom>
                <a:noFill/>
                <a:ln cap="flat" cmpd="sng" w="9525">
                  <a:solidFill>
                    <a:srgbClr val="000000"/>
                  </a:solidFill>
                  <a:prstDash val="solid"/>
                  <a:miter lim="800000"/>
                  <a:headEnd len="sm" w="sm" type="none"/>
                  <a:tailEnd len="sm" w="sm" type="none"/>
                </a:ln>
              </p:spPr>
            </p:cxnSp>
          </p:grpSp>
          <p:pic>
            <p:nvPicPr>
              <p:cNvPr id="343" name="Google Shape;343;p10"/>
              <p:cNvPicPr preferRelativeResize="0"/>
              <p:nvPr/>
            </p:nvPicPr>
            <p:blipFill rotWithShape="1">
              <a:blip r:embed="rId4">
                <a:alphaModFix/>
              </a:blip>
              <a:srcRect b="0" l="0" r="0" t="0"/>
              <a:stretch/>
            </p:blipFill>
            <p:spPr>
              <a:xfrm>
                <a:off x="6070234" y="4741347"/>
                <a:ext cx="975766" cy="1171939"/>
              </a:xfrm>
              <a:prstGeom prst="rect">
                <a:avLst/>
              </a:prstGeom>
              <a:noFill/>
              <a:ln>
                <a:noFill/>
              </a:ln>
            </p:spPr>
          </p:pic>
        </p:grpSp>
      </p:grpSp>
      <p:sp>
        <p:nvSpPr>
          <p:cNvPr id="344" name="Google Shape;344;p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Lịch sử của Linux</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10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281" name="Google Shape;2281;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282" name="Google Shape;2282;p10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ln : Liên kết cứng </a:t>
            </a:r>
            <a:endParaRPr/>
          </a:p>
        </p:txBody>
      </p:sp>
      <p:sp>
        <p:nvSpPr>
          <p:cNvPr id="2283" name="Google Shape;2283;p100"/>
          <p:cNvSpPr/>
          <p:nvPr/>
        </p:nvSpPr>
        <p:spPr>
          <a:xfrm>
            <a:off x="712182" y="2205683"/>
            <a:ext cx="8742801" cy="185353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Liên kết cứng là một tệp sử dụng cùng một inode với tệp gốc, làm tăng số lượng liên kết trong tệp gốc được sao chép.</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bạn chỉnh sửa một tệp, các chỉnh sửa của bạn được áp dụng giống như một liên kết tượng trưng. Khi bạn chỉnh sửa một liên kết cứng, bản gốc cũng được sửa đổi.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xóa tệp gốc, liên kết cứng sẽ gửi dữ liệu qua inode đến địa chỉ nơi tệp gốc được lưu trữ và nội dung của tệp gốc sẽ vẫn còn trong tệp liên kết cứng.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liên kết cứng được tạo dưới dạng một tệp chứa thông tin vị trí của dữ liệu gốc nên để xóa tệp gốc, tất cả các liên kết cứng đã tạo phải được xóa.</a:t>
            </a:r>
            <a:endParaRPr sz="1300">
              <a:solidFill>
                <a:srgbClr val="262626"/>
              </a:solidFill>
              <a:latin typeface="Arial"/>
              <a:ea typeface="Arial"/>
              <a:cs typeface="Arial"/>
              <a:sym typeface="Arial"/>
            </a:endParaRPr>
          </a:p>
        </p:txBody>
      </p:sp>
      <p:sp>
        <p:nvSpPr>
          <p:cNvPr id="2284" name="Google Shape;2284;p100"/>
          <p:cNvSpPr/>
          <p:nvPr/>
        </p:nvSpPr>
        <p:spPr>
          <a:xfrm>
            <a:off x="712182" y="1931359"/>
            <a:ext cx="5211963"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Liên kết cứng</a:t>
            </a:r>
            <a:endParaRPr sz="1400">
              <a:solidFill>
                <a:srgbClr val="262626"/>
              </a:solidFill>
              <a:latin typeface="Arial"/>
              <a:ea typeface="Arial"/>
              <a:cs typeface="Arial"/>
              <a:sym typeface="Arial"/>
            </a:endParaRPr>
          </a:p>
        </p:txBody>
      </p:sp>
      <p:sp>
        <p:nvSpPr>
          <p:cNvPr id="2285" name="Google Shape;2285;p100"/>
          <p:cNvSpPr/>
          <p:nvPr/>
        </p:nvSpPr>
        <p:spPr>
          <a:xfrm>
            <a:off x="559817" y="1942726"/>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graphicFrame>
        <p:nvGraphicFramePr>
          <p:cNvPr id="2291" name="Google Shape;2291;p101"/>
          <p:cNvGraphicFramePr/>
          <p:nvPr/>
        </p:nvGraphicFramePr>
        <p:xfrm>
          <a:off x="5781675" y="1968954"/>
          <a:ext cx="3000000" cy="3000000"/>
        </p:xfrm>
        <a:graphic>
          <a:graphicData uri="http://schemas.openxmlformats.org/drawingml/2006/table">
            <a:tbl>
              <a:tblPr bandRow="1" firstRow="1">
                <a:noFill/>
                <a:tableStyleId>{2C95443A-0FA5-43C8-9287-9C9D9076A346}</a:tableStyleId>
              </a:tblPr>
              <a:tblGrid>
                <a:gridCol w="925650"/>
                <a:gridCol w="2760675"/>
              </a:tblGrid>
              <a:tr h="2502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651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Chức năng</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Tạo liên kết tập tin</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171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Chức năng</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ln  [tùy chọn] source_tệp  target_tệp</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447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Lựa chọn</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-s          Tạo tệp liên kết tượng trưng</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651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Ví dụ</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ln  test  lntest ln  -s  test  lntest</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2292" name="Google Shape;2292;p10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ln : Liên kết cứng </a:t>
            </a:r>
            <a:endParaRPr/>
          </a:p>
        </p:txBody>
      </p:sp>
      <p:sp>
        <p:nvSpPr>
          <p:cNvPr id="2293" name="Google Shape;2293;p10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294" name="Google Shape;2294;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295" name="Google Shape;2295;p101"/>
          <p:cNvGrpSpPr/>
          <p:nvPr/>
        </p:nvGrpSpPr>
        <p:grpSpPr>
          <a:xfrm>
            <a:off x="557935" y="1946918"/>
            <a:ext cx="5040000" cy="2804294"/>
            <a:chOff x="2282256" y="3477695"/>
            <a:chExt cx="4773906" cy="2656237"/>
          </a:xfrm>
        </p:grpSpPr>
        <p:pic>
          <p:nvPicPr>
            <p:cNvPr descr="텍스트, 전자기기, 스크린샷, 컴퓨터이(가) 표시된 사진&#10;&#10;자동 생성된 설명" id="2296" name="Google Shape;2296;p101"/>
            <p:cNvPicPr preferRelativeResize="0"/>
            <p:nvPr/>
          </p:nvPicPr>
          <p:blipFill rotWithShape="1">
            <a:blip r:embed="rId3">
              <a:alphaModFix/>
            </a:blip>
            <a:srcRect b="0" l="0" r="0" t="0"/>
            <a:stretch/>
          </p:blipFill>
          <p:spPr>
            <a:xfrm>
              <a:off x="2282256" y="3477695"/>
              <a:ext cx="4773906" cy="2656237"/>
            </a:xfrm>
            <a:prstGeom prst="rect">
              <a:avLst/>
            </a:prstGeom>
            <a:noFill/>
            <a:ln>
              <a:noFill/>
            </a:ln>
          </p:spPr>
        </p:pic>
        <p:sp>
          <p:nvSpPr>
            <p:cNvPr id="2297" name="Google Shape;2297;p101"/>
            <p:cNvSpPr/>
            <p:nvPr/>
          </p:nvSpPr>
          <p:spPr>
            <a:xfrm>
              <a:off x="3688560" y="4829747"/>
              <a:ext cx="732514" cy="9064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298" name="Google Shape;2298;p101"/>
            <p:cNvSpPr/>
            <p:nvPr/>
          </p:nvSpPr>
          <p:spPr>
            <a:xfrm>
              <a:off x="3696817" y="4920464"/>
              <a:ext cx="233401" cy="997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299" name="Google Shape;2299;p101"/>
            <p:cNvSpPr/>
            <p:nvPr/>
          </p:nvSpPr>
          <p:spPr>
            <a:xfrm>
              <a:off x="3709517" y="3885414"/>
              <a:ext cx="233401" cy="997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00" name="Google Shape;2300;p101"/>
            <p:cNvSpPr/>
            <p:nvPr/>
          </p:nvSpPr>
          <p:spPr>
            <a:xfrm>
              <a:off x="3007053" y="5128197"/>
              <a:ext cx="1727229" cy="9064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301" name="Google Shape;2301;p101"/>
          <p:cNvSpPr/>
          <p:nvPr/>
        </p:nvSpPr>
        <p:spPr>
          <a:xfrm>
            <a:off x="3256583" y="4029080"/>
            <a:ext cx="2168169" cy="545516"/>
          </a:xfrm>
          <a:prstGeom prst="roundRect">
            <a:avLst>
              <a:gd fmla="val 0" name="adj"/>
            </a:avLst>
          </a:prstGeom>
          <a:solidFill>
            <a:srgbClr val="193EB0"/>
          </a:solidFill>
          <a:ln>
            <a:noFill/>
          </a:ln>
        </p:spPr>
        <p:txBody>
          <a:bodyPr anchorCtr="0" anchor="t" bIns="72000" lIns="180000" spcFirstLastPara="1" rIns="180000" wrap="square" tIns="72000">
            <a:spAutoFit/>
          </a:bodyPr>
          <a:lstStyle/>
          <a:p>
            <a:pPr indent="0" lvl="0" marL="0" marR="0" rtl="0" algn="just">
              <a:spcBef>
                <a:spcPts val="0"/>
              </a:spcBef>
              <a:spcAft>
                <a:spcPts val="0"/>
              </a:spcAft>
              <a:buNone/>
            </a:pPr>
            <a:r>
              <a:rPr b="1" lang="en-US" sz="1300">
                <a:solidFill>
                  <a:schemeClr val="lt1"/>
                </a:solidFill>
                <a:latin typeface="Arial"/>
                <a:ea typeface="Arial"/>
                <a:cs typeface="Arial"/>
                <a:sym typeface="Arial"/>
              </a:rPr>
              <a:t>Number of links in a.txt file increases from 1 to 2</a:t>
            </a:r>
            <a:endParaRPr b="1" sz="1300">
              <a:solidFill>
                <a:schemeClr val="lt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grpSp>
        <p:nvGrpSpPr>
          <p:cNvPr id="2307" name="Google Shape;2307;p102"/>
          <p:cNvGrpSpPr/>
          <p:nvPr/>
        </p:nvGrpSpPr>
        <p:grpSpPr>
          <a:xfrm>
            <a:off x="567460" y="2241528"/>
            <a:ext cx="5040000" cy="2804293"/>
            <a:chOff x="3889963" y="2533937"/>
            <a:chExt cx="5454633" cy="3034998"/>
          </a:xfrm>
        </p:grpSpPr>
        <p:pic>
          <p:nvPicPr>
            <p:cNvPr descr="텍스트, 스크린샷, 모니터, 화면이(가) 표시된 사진&#10;&#10;자동 생성된 설명" id="2308" name="Google Shape;2308;p102"/>
            <p:cNvPicPr preferRelativeResize="0"/>
            <p:nvPr/>
          </p:nvPicPr>
          <p:blipFill rotWithShape="1">
            <a:blip r:embed="rId3">
              <a:alphaModFix/>
            </a:blip>
            <a:srcRect b="0" l="0" r="0" t="0"/>
            <a:stretch/>
          </p:blipFill>
          <p:spPr>
            <a:xfrm>
              <a:off x="3889963" y="2533937"/>
              <a:ext cx="5454633" cy="3034998"/>
            </a:xfrm>
            <a:prstGeom prst="rect">
              <a:avLst/>
            </a:prstGeom>
            <a:noFill/>
            <a:ln>
              <a:noFill/>
            </a:ln>
          </p:spPr>
        </p:pic>
        <p:sp>
          <p:nvSpPr>
            <p:cNvPr id="2309" name="Google Shape;2309;p102"/>
            <p:cNvSpPr/>
            <p:nvPr/>
          </p:nvSpPr>
          <p:spPr>
            <a:xfrm>
              <a:off x="5506135" y="3000182"/>
              <a:ext cx="805765" cy="10147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10" name="Google Shape;2310;p102"/>
            <p:cNvSpPr/>
            <p:nvPr/>
          </p:nvSpPr>
          <p:spPr>
            <a:xfrm>
              <a:off x="4799875" y="3170583"/>
              <a:ext cx="605384" cy="17977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311" name="Google Shape;2311;p10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ln : Liên kết cứng </a:t>
            </a:r>
            <a:endParaRPr/>
          </a:p>
        </p:txBody>
      </p:sp>
      <p:sp>
        <p:nvSpPr>
          <p:cNvPr id="2312" name="Google Shape;2312;p10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313" name="Google Shape;2313;p1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314" name="Google Shape;2314;p102"/>
          <p:cNvGrpSpPr/>
          <p:nvPr/>
        </p:nvGrpSpPr>
        <p:grpSpPr>
          <a:xfrm>
            <a:off x="559817" y="1930152"/>
            <a:ext cx="8879458" cy="215444"/>
            <a:chOff x="1027113" y="2045622"/>
            <a:chExt cx="8881513" cy="215496"/>
          </a:xfrm>
        </p:grpSpPr>
        <p:sp>
          <p:nvSpPr>
            <p:cNvPr id="2315" name="Google Shape;2315;p10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316" name="Google Shape;2316;p102"/>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Sự khác biệt giữa liên kết và sao chép</a:t>
              </a:r>
              <a:endParaRPr sz="1400">
                <a:solidFill>
                  <a:srgbClr val="262626"/>
                </a:solidFill>
                <a:latin typeface="Arial"/>
                <a:ea typeface="Arial"/>
                <a:cs typeface="Arial"/>
                <a:sym typeface="Arial"/>
              </a:endParaRPr>
            </a:p>
          </p:txBody>
        </p:sp>
      </p:grpSp>
      <p:sp>
        <p:nvSpPr>
          <p:cNvPr id="2317" name="Google Shape;2317;p102"/>
          <p:cNvSpPr/>
          <p:nvPr/>
        </p:nvSpPr>
        <p:spPr>
          <a:xfrm>
            <a:off x="5715002" y="2175461"/>
            <a:ext cx="3772009" cy="135083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sửa đổi đối với tệp data1.cp không được phản ánh trong tệp data1.</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a.txt.ln được chỉnh sửa, kết quả của việc sửa đổi sẽ được phản ánh trong a.txt.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tạo a.txt.cp bằng cách sao chép a.txt.</a:t>
            </a:r>
            <a:endParaRPr sz="1300">
              <a:solidFill>
                <a:srgbClr val="262626"/>
              </a:solidFill>
              <a:latin typeface="Arial"/>
              <a:ea typeface="Arial"/>
              <a:cs typeface="Arial"/>
              <a:sym typeface="Arial"/>
            </a:endParaRPr>
          </a:p>
        </p:txBody>
      </p:sp>
      <p:grpSp>
        <p:nvGrpSpPr>
          <p:cNvPr id="2318" name="Google Shape;2318;p102"/>
          <p:cNvGrpSpPr/>
          <p:nvPr/>
        </p:nvGrpSpPr>
        <p:grpSpPr>
          <a:xfrm>
            <a:off x="5876321" y="3528289"/>
            <a:ext cx="2006144" cy="276999"/>
            <a:chOff x="3716526" y="2460828"/>
            <a:chExt cx="2006144" cy="276999"/>
          </a:xfrm>
        </p:grpSpPr>
        <p:sp>
          <p:nvSpPr>
            <p:cNvPr id="2319" name="Google Shape;2319;p102"/>
            <p:cNvSpPr txBox="1"/>
            <p:nvPr/>
          </p:nvSpPr>
          <p:spPr>
            <a:xfrm>
              <a:off x="3800650" y="2460828"/>
              <a:ext cx="1922020"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cp a.txt a.txt.cp</a:t>
              </a:r>
              <a:endParaRPr sz="1200">
                <a:solidFill>
                  <a:schemeClr val="lt1"/>
                </a:solidFill>
                <a:latin typeface="Arial"/>
                <a:ea typeface="Arial"/>
                <a:cs typeface="Arial"/>
                <a:sym typeface="Arial"/>
              </a:endParaRPr>
            </a:p>
          </p:txBody>
        </p:sp>
        <p:sp>
          <p:nvSpPr>
            <p:cNvPr id="2320" name="Google Shape;2320;p102"/>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grpSp>
        <p:nvGrpSpPr>
          <p:cNvPr id="2326" name="Google Shape;2326;p103"/>
          <p:cNvGrpSpPr/>
          <p:nvPr/>
        </p:nvGrpSpPr>
        <p:grpSpPr>
          <a:xfrm>
            <a:off x="567460" y="2241529"/>
            <a:ext cx="5040000" cy="2804293"/>
            <a:chOff x="4032439" y="2578041"/>
            <a:chExt cx="5283963" cy="2940036"/>
          </a:xfrm>
        </p:grpSpPr>
        <p:pic>
          <p:nvPicPr>
            <p:cNvPr id="2327" name="Google Shape;2327;p103"/>
            <p:cNvPicPr preferRelativeResize="0"/>
            <p:nvPr/>
          </p:nvPicPr>
          <p:blipFill rotWithShape="1">
            <a:blip r:embed="rId3">
              <a:alphaModFix/>
            </a:blip>
            <a:srcRect b="0" l="0" r="0" t="0"/>
            <a:stretch/>
          </p:blipFill>
          <p:spPr>
            <a:xfrm>
              <a:off x="4032439" y="2578041"/>
              <a:ext cx="5283963" cy="2940036"/>
            </a:xfrm>
            <a:prstGeom prst="rect">
              <a:avLst/>
            </a:prstGeom>
            <a:noFill/>
            <a:ln>
              <a:noFill/>
            </a:ln>
          </p:spPr>
        </p:pic>
        <p:sp>
          <p:nvSpPr>
            <p:cNvPr id="2328" name="Google Shape;2328;p103"/>
            <p:cNvSpPr/>
            <p:nvPr/>
          </p:nvSpPr>
          <p:spPr>
            <a:xfrm>
              <a:off x="4268247" y="2657016"/>
              <a:ext cx="142719" cy="1244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29" name="Google Shape;2329;p103"/>
            <p:cNvSpPr/>
            <p:nvPr/>
          </p:nvSpPr>
          <p:spPr>
            <a:xfrm>
              <a:off x="4165279" y="3996171"/>
              <a:ext cx="208955" cy="11310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30" name="Google Shape;2330;p103"/>
            <p:cNvSpPr/>
            <p:nvPr/>
          </p:nvSpPr>
          <p:spPr>
            <a:xfrm>
              <a:off x="5990040" y="3448844"/>
              <a:ext cx="305932" cy="29335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31" name="Google Shape;2331;p103"/>
            <p:cNvSpPr/>
            <p:nvPr/>
          </p:nvSpPr>
          <p:spPr>
            <a:xfrm>
              <a:off x="6806715" y="3818092"/>
              <a:ext cx="1161782" cy="35496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cxnSp>
          <p:nvCxnSpPr>
            <p:cNvPr id="2332" name="Google Shape;2332;p103"/>
            <p:cNvCxnSpPr/>
            <p:nvPr/>
          </p:nvCxnSpPr>
          <p:spPr>
            <a:xfrm>
              <a:off x="6851650" y="3982273"/>
              <a:ext cx="196850" cy="127000"/>
            </a:xfrm>
            <a:prstGeom prst="bentConnector3">
              <a:avLst>
                <a:gd fmla="val 1916432" name="adj1"/>
              </a:avLst>
            </a:prstGeom>
            <a:noFill/>
            <a:ln cap="flat" cmpd="sng" w="9525">
              <a:solidFill>
                <a:srgbClr val="FF0000"/>
              </a:solidFill>
              <a:prstDash val="solid"/>
              <a:miter lim="800000"/>
              <a:headEnd len="sm" w="sm" type="none"/>
              <a:tailEnd len="med" w="med" type="triangle"/>
            </a:ln>
          </p:spPr>
        </p:cxnSp>
      </p:grpSp>
      <p:sp>
        <p:nvSpPr>
          <p:cNvPr id="2333" name="Google Shape;2333;p10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ln : Liên kết cứng </a:t>
            </a:r>
            <a:endParaRPr/>
          </a:p>
        </p:txBody>
      </p:sp>
      <p:sp>
        <p:nvSpPr>
          <p:cNvPr id="2334" name="Google Shape;2334;p10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335" name="Google Shape;2335;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336" name="Google Shape;2336;p103"/>
          <p:cNvGrpSpPr/>
          <p:nvPr/>
        </p:nvGrpSpPr>
        <p:grpSpPr>
          <a:xfrm>
            <a:off x="559817" y="1930152"/>
            <a:ext cx="8879458" cy="215444"/>
            <a:chOff x="1027113" y="2045622"/>
            <a:chExt cx="8881513" cy="215496"/>
          </a:xfrm>
        </p:grpSpPr>
        <p:sp>
          <p:nvSpPr>
            <p:cNvPr id="2337" name="Google Shape;2337;p10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338" name="Google Shape;2338;p103"/>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Sự khác biệt giữa liên kết và sao chép</a:t>
              </a:r>
              <a:endParaRPr sz="1400">
                <a:solidFill>
                  <a:srgbClr val="262626"/>
                </a:solidFill>
                <a:latin typeface="Arial"/>
                <a:ea typeface="Arial"/>
                <a:cs typeface="Arial"/>
                <a:sym typeface="Arial"/>
              </a:endParaRPr>
            </a:p>
          </p:txBody>
        </p:sp>
      </p:grpSp>
      <p:sp>
        <p:nvSpPr>
          <p:cNvPr id="2339" name="Google Shape;2339;p103"/>
          <p:cNvSpPr/>
          <p:nvPr/>
        </p:nvSpPr>
        <p:spPr>
          <a:xfrm>
            <a:off x="5715002" y="2175461"/>
            <a:ext cx="3772009" cy="69937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Trình quản lý tệp ở trên cùng bên trái🡪 a.txt.cp 🡪 Chỉnh sửa thông tin chi tiết và lưu lại. (Thêm một dòng trống bằng cách sử dụng Enter.)</a:t>
            </a:r>
            <a:endParaRPr sz="1200">
              <a:solidFill>
                <a:srgbClr val="262626"/>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grpSp>
        <p:nvGrpSpPr>
          <p:cNvPr id="2345" name="Google Shape;2345;p104"/>
          <p:cNvGrpSpPr/>
          <p:nvPr/>
        </p:nvGrpSpPr>
        <p:grpSpPr>
          <a:xfrm>
            <a:off x="567460" y="2241529"/>
            <a:ext cx="5040000" cy="2804293"/>
            <a:chOff x="4077730" y="2460119"/>
            <a:chExt cx="5266866" cy="2930523"/>
          </a:xfrm>
        </p:grpSpPr>
        <p:pic>
          <p:nvPicPr>
            <p:cNvPr descr="텍스트, 스크린샷, 모니터, 컴퓨터이(가) 표시된 사진&#10;&#10;자동 생성된 설명" id="2346" name="Google Shape;2346;p104"/>
            <p:cNvPicPr preferRelativeResize="0"/>
            <p:nvPr/>
          </p:nvPicPr>
          <p:blipFill rotWithShape="1">
            <a:blip r:embed="rId3">
              <a:alphaModFix/>
            </a:blip>
            <a:srcRect b="0" l="0" r="0" t="0"/>
            <a:stretch/>
          </p:blipFill>
          <p:spPr>
            <a:xfrm>
              <a:off x="4077730" y="2460119"/>
              <a:ext cx="5266866" cy="2930523"/>
            </a:xfrm>
            <a:prstGeom prst="rect">
              <a:avLst/>
            </a:prstGeom>
            <a:noFill/>
            <a:ln>
              <a:noFill/>
            </a:ln>
          </p:spPr>
        </p:pic>
        <p:sp>
          <p:nvSpPr>
            <p:cNvPr id="2347" name="Google Shape;2347;p104"/>
            <p:cNvSpPr/>
            <p:nvPr/>
          </p:nvSpPr>
          <p:spPr>
            <a:xfrm>
              <a:off x="5638515" y="2924675"/>
              <a:ext cx="541005" cy="9157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48" name="Google Shape;2348;p104"/>
            <p:cNvSpPr/>
            <p:nvPr/>
          </p:nvSpPr>
          <p:spPr>
            <a:xfrm>
              <a:off x="5644865" y="3083425"/>
              <a:ext cx="541005" cy="9157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349" name="Google Shape;2349;p10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ln : Liên kết cứng </a:t>
            </a:r>
            <a:endParaRPr/>
          </a:p>
        </p:txBody>
      </p:sp>
      <p:sp>
        <p:nvSpPr>
          <p:cNvPr id="2350" name="Google Shape;2350;p10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351" name="Google Shape;2351;p1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352" name="Google Shape;2352;p104"/>
          <p:cNvGrpSpPr/>
          <p:nvPr/>
        </p:nvGrpSpPr>
        <p:grpSpPr>
          <a:xfrm>
            <a:off x="559817" y="1930152"/>
            <a:ext cx="8879458" cy="215444"/>
            <a:chOff x="1027113" y="2045622"/>
            <a:chExt cx="8881513" cy="215496"/>
          </a:xfrm>
        </p:grpSpPr>
        <p:sp>
          <p:nvSpPr>
            <p:cNvPr id="2353" name="Google Shape;2353;p1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354" name="Google Shape;2354;p104"/>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Sự khác biệt giữa liên kết và sao chép</a:t>
              </a:r>
              <a:endParaRPr sz="1400">
                <a:solidFill>
                  <a:srgbClr val="262626"/>
                </a:solidFill>
                <a:latin typeface="Arial"/>
                <a:ea typeface="Arial"/>
                <a:cs typeface="Arial"/>
                <a:sym typeface="Arial"/>
              </a:endParaRPr>
            </a:p>
          </p:txBody>
        </p:sp>
      </p:grpSp>
      <p:sp>
        <p:nvSpPr>
          <p:cNvPr id="2355" name="Google Shape;2355;p104"/>
          <p:cNvSpPr/>
          <p:nvPr/>
        </p:nvSpPr>
        <p:spPr>
          <a:xfrm>
            <a:off x="5715002" y="2175461"/>
            <a:ext cx="3772009"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Mặc dù a.txt.cp đã được chỉnh sửa nhưng bạn có thể thấy rằng không có thay đổi nào trong a.txt.</a:t>
            </a:r>
            <a:endParaRPr sz="1300">
              <a:solidFill>
                <a:srgbClr val="262626"/>
              </a:solidFill>
              <a:latin typeface="Arial"/>
              <a:ea typeface="Arial"/>
              <a:cs typeface="Arial"/>
              <a:sym typeface="Arial"/>
            </a:endParaRPr>
          </a:p>
        </p:txBody>
      </p:sp>
      <p:grpSp>
        <p:nvGrpSpPr>
          <p:cNvPr id="2356" name="Google Shape;2356;p104"/>
          <p:cNvGrpSpPr/>
          <p:nvPr/>
        </p:nvGrpSpPr>
        <p:grpSpPr>
          <a:xfrm>
            <a:off x="5876321" y="2725126"/>
            <a:ext cx="2006144" cy="461665"/>
            <a:chOff x="3716526" y="2460828"/>
            <a:chExt cx="2006144" cy="461665"/>
          </a:xfrm>
        </p:grpSpPr>
        <p:sp>
          <p:nvSpPr>
            <p:cNvPr id="2357" name="Google Shape;2357;p104"/>
            <p:cNvSpPr txBox="1"/>
            <p:nvPr/>
          </p:nvSpPr>
          <p:spPr>
            <a:xfrm>
              <a:off x="3800650" y="2460828"/>
              <a:ext cx="1922020"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cat a.txt.cp</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cat a.txt</a:t>
              </a:r>
              <a:endParaRPr sz="1200">
                <a:solidFill>
                  <a:schemeClr val="lt1"/>
                </a:solidFill>
                <a:latin typeface="Arial"/>
                <a:ea typeface="Arial"/>
                <a:cs typeface="Arial"/>
                <a:sym typeface="Arial"/>
              </a:endParaRPr>
            </a:p>
          </p:txBody>
        </p:sp>
        <p:sp>
          <p:nvSpPr>
            <p:cNvPr id="2358" name="Google Shape;2358;p104"/>
            <p:cNvSpPr/>
            <p:nvPr/>
          </p:nvSpPr>
          <p:spPr>
            <a:xfrm>
              <a:off x="3716526" y="2460830"/>
              <a:ext cx="84123"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grpSp>
        <p:nvGrpSpPr>
          <p:cNvPr id="2364" name="Google Shape;2364;p105"/>
          <p:cNvGrpSpPr/>
          <p:nvPr/>
        </p:nvGrpSpPr>
        <p:grpSpPr>
          <a:xfrm>
            <a:off x="567460" y="2241529"/>
            <a:ext cx="5040000" cy="2804293"/>
            <a:chOff x="3989372" y="2446606"/>
            <a:chExt cx="5307027" cy="2952869"/>
          </a:xfrm>
        </p:grpSpPr>
        <p:pic>
          <p:nvPicPr>
            <p:cNvPr id="2365" name="Google Shape;2365;p105"/>
            <p:cNvPicPr preferRelativeResize="0"/>
            <p:nvPr/>
          </p:nvPicPr>
          <p:blipFill rotWithShape="1">
            <a:blip r:embed="rId3">
              <a:alphaModFix/>
            </a:blip>
            <a:srcRect b="0" l="0" r="0" t="0"/>
            <a:stretch/>
          </p:blipFill>
          <p:spPr>
            <a:xfrm>
              <a:off x="3989372" y="2446606"/>
              <a:ext cx="5307027" cy="2952869"/>
            </a:xfrm>
            <a:prstGeom prst="rect">
              <a:avLst/>
            </a:prstGeom>
            <a:noFill/>
            <a:ln>
              <a:noFill/>
            </a:ln>
          </p:spPr>
        </p:pic>
        <p:sp>
          <p:nvSpPr>
            <p:cNvPr id="2366" name="Google Shape;2366;p105"/>
            <p:cNvSpPr/>
            <p:nvPr/>
          </p:nvSpPr>
          <p:spPr>
            <a:xfrm>
              <a:off x="6220419" y="3305674"/>
              <a:ext cx="335077" cy="32652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67" name="Google Shape;2367;p105"/>
            <p:cNvSpPr/>
            <p:nvPr/>
          </p:nvSpPr>
          <p:spPr>
            <a:xfrm>
              <a:off x="7426919" y="4105774"/>
              <a:ext cx="974131" cy="33287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cxnSp>
          <p:nvCxnSpPr>
            <p:cNvPr id="2368" name="Google Shape;2368;p105"/>
            <p:cNvCxnSpPr/>
            <p:nvPr/>
          </p:nvCxnSpPr>
          <p:spPr>
            <a:xfrm>
              <a:off x="7493000" y="4259512"/>
              <a:ext cx="196850" cy="127000"/>
            </a:xfrm>
            <a:prstGeom prst="bentConnector3">
              <a:avLst>
                <a:gd fmla="val 1926432" name="adj1"/>
              </a:avLst>
            </a:prstGeom>
            <a:noFill/>
            <a:ln cap="flat" cmpd="sng" w="9525">
              <a:solidFill>
                <a:srgbClr val="FF0000"/>
              </a:solidFill>
              <a:prstDash val="solid"/>
              <a:miter lim="800000"/>
              <a:headEnd len="sm" w="sm" type="none"/>
              <a:tailEnd len="med" w="med" type="triangle"/>
            </a:ln>
          </p:spPr>
        </p:cxnSp>
      </p:grpSp>
      <p:sp>
        <p:nvSpPr>
          <p:cNvPr id="2369" name="Google Shape;2369;p10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ln : Liên kết cứng </a:t>
            </a:r>
            <a:endParaRPr/>
          </a:p>
        </p:txBody>
      </p:sp>
      <p:sp>
        <p:nvSpPr>
          <p:cNvPr id="2370" name="Google Shape;2370;p10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371" name="Google Shape;2371;p1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372" name="Google Shape;2372;p105"/>
          <p:cNvGrpSpPr/>
          <p:nvPr/>
        </p:nvGrpSpPr>
        <p:grpSpPr>
          <a:xfrm>
            <a:off x="559817" y="1930152"/>
            <a:ext cx="8879458" cy="215444"/>
            <a:chOff x="1027113" y="2045622"/>
            <a:chExt cx="8881513" cy="215496"/>
          </a:xfrm>
        </p:grpSpPr>
        <p:sp>
          <p:nvSpPr>
            <p:cNvPr id="2373" name="Google Shape;2373;p10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374" name="Google Shape;2374;p105"/>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Sự khác biệt giữa liên kết và sao chép</a:t>
              </a:r>
              <a:endParaRPr sz="1400">
                <a:solidFill>
                  <a:srgbClr val="262626"/>
                </a:solidFill>
                <a:latin typeface="Arial"/>
                <a:ea typeface="Arial"/>
                <a:cs typeface="Arial"/>
                <a:sym typeface="Arial"/>
              </a:endParaRPr>
            </a:p>
          </p:txBody>
        </p:sp>
      </p:grpSp>
      <p:sp>
        <p:nvSpPr>
          <p:cNvPr id="2375" name="Google Shape;2375;p105"/>
          <p:cNvSpPr/>
          <p:nvPr/>
        </p:nvSpPr>
        <p:spPr>
          <a:xfrm>
            <a:off x="5715002" y="2184986"/>
            <a:ext cx="3826563" cy="69937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Mở a.txt.ln, chỉnh sửa chi tiết và lưu lại. (Ngoài ra, thêm một dòng trống ở cuối bằng cách sử dụng Enter.)</a:t>
            </a:r>
            <a:endParaRPr sz="1200">
              <a:solidFill>
                <a:srgbClr val="26262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grpSp>
        <p:nvGrpSpPr>
          <p:cNvPr id="2381" name="Google Shape;2381;p106"/>
          <p:cNvGrpSpPr/>
          <p:nvPr/>
        </p:nvGrpSpPr>
        <p:grpSpPr>
          <a:xfrm>
            <a:off x="567460" y="2241530"/>
            <a:ext cx="5040000" cy="2804293"/>
            <a:chOff x="3602961" y="3633637"/>
            <a:chExt cx="5420913" cy="3016236"/>
          </a:xfrm>
        </p:grpSpPr>
        <p:pic>
          <p:nvPicPr>
            <p:cNvPr descr="텍스트, 스크린샷, 컴퓨터, 모니터이(가) 표시된 사진&#10;&#10;자동 생성된 설명" id="2382" name="Google Shape;2382;p106"/>
            <p:cNvPicPr preferRelativeResize="0"/>
            <p:nvPr/>
          </p:nvPicPr>
          <p:blipFill rotWithShape="1">
            <a:blip r:embed="rId3">
              <a:alphaModFix/>
            </a:blip>
            <a:srcRect b="0" l="0" r="0" t="0"/>
            <a:stretch/>
          </p:blipFill>
          <p:spPr>
            <a:xfrm>
              <a:off x="3602961" y="3633637"/>
              <a:ext cx="5420913" cy="3016236"/>
            </a:xfrm>
            <a:prstGeom prst="rect">
              <a:avLst/>
            </a:prstGeom>
            <a:noFill/>
            <a:ln>
              <a:noFill/>
            </a:ln>
          </p:spPr>
        </p:pic>
        <p:sp>
          <p:nvSpPr>
            <p:cNvPr id="2383" name="Google Shape;2383;p106"/>
            <p:cNvSpPr/>
            <p:nvPr/>
          </p:nvSpPr>
          <p:spPr>
            <a:xfrm>
              <a:off x="5204462" y="4094392"/>
              <a:ext cx="570816" cy="11370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84" name="Google Shape;2384;p106"/>
            <p:cNvSpPr/>
            <p:nvPr/>
          </p:nvSpPr>
          <p:spPr>
            <a:xfrm>
              <a:off x="5224639" y="4265842"/>
              <a:ext cx="428863" cy="11370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385" name="Google Shape;2385;p10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ln : Liên kết cứng </a:t>
            </a:r>
            <a:endParaRPr/>
          </a:p>
        </p:txBody>
      </p:sp>
      <p:grpSp>
        <p:nvGrpSpPr>
          <p:cNvPr id="2386" name="Google Shape;2386;p106"/>
          <p:cNvGrpSpPr/>
          <p:nvPr/>
        </p:nvGrpSpPr>
        <p:grpSpPr>
          <a:xfrm>
            <a:off x="559817" y="1930152"/>
            <a:ext cx="8879458" cy="215444"/>
            <a:chOff x="1027113" y="2045622"/>
            <a:chExt cx="8881513" cy="215496"/>
          </a:xfrm>
        </p:grpSpPr>
        <p:sp>
          <p:nvSpPr>
            <p:cNvPr id="2387" name="Google Shape;2387;p10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388" name="Google Shape;2388;p106"/>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Sự khác biệt giữa liên kết và sao chép</a:t>
              </a:r>
              <a:endParaRPr sz="1400">
                <a:solidFill>
                  <a:srgbClr val="262626"/>
                </a:solidFill>
                <a:latin typeface="Arial"/>
                <a:ea typeface="Arial"/>
                <a:cs typeface="Arial"/>
                <a:sym typeface="Arial"/>
              </a:endParaRPr>
            </a:p>
          </p:txBody>
        </p:sp>
      </p:grpSp>
      <p:sp>
        <p:nvSpPr>
          <p:cNvPr id="2389" name="Google Shape;2389;p10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390" name="Google Shape;2390;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391" name="Google Shape;2391;p106"/>
          <p:cNvSpPr/>
          <p:nvPr/>
        </p:nvSpPr>
        <p:spPr>
          <a:xfrm>
            <a:off x="5715002" y="2175461"/>
            <a:ext cx="3772009" cy="51470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Đối với việc sửa đổi a.text.on, bạn có thể thấy a.txt đã bị ảnh hưởng và được lưu lại.</a:t>
            </a:r>
            <a:endParaRPr sz="1200">
              <a:solidFill>
                <a:srgbClr val="262626"/>
              </a:solidFill>
              <a:latin typeface="Arial"/>
              <a:ea typeface="Arial"/>
              <a:cs typeface="Arial"/>
              <a:sym typeface="Arial"/>
            </a:endParaRPr>
          </a:p>
        </p:txBody>
      </p:sp>
      <p:grpSp>
        <p:nvGrpSpPr>
          <p:cNvPr id="2392" name="Google Shape;2392;p106"/>
          <p:cNvGrpSpPr/>
          <p:nvPr/>
        </p:nvGrpSpPr>
        <p:grpSpPr>
          <a:xfrm>
            <a:off x="5876321" y="2723431"/>
            <a:ext cx="2006144" cy="461665"/>
            <a:chOff x="3716526" y="2460828"/>
            <a:chExt cx="2006144" cy="461665"/>
          </a:xfrm>
        </p:grpSpPr>
        <p:sp>
          <p:nvSpPr>
            <p:cNvPr id="2393" name="Google Shape;2393;p106"/>
            <p:cNvSpPr txBox="1"/>
            <p:nvPr/>
          </p:nvSpPr>
          <p:spPr>
            <a:xfrm>
              <a:off x="3800650" y="2460828"/>
              <a:ext cx="1922020"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cat a.txt.ln</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cat a.txt</a:t>
              </a:r>
              <a:endParaRPr sz="1200">
                <a:solidFill>
                  <a:schemeClr val="lt1"/>
                </a:solidFill>
                <a:latin typeface="Arial"/>
                <a:ea typeface="Arial"/>
                <a:cs typeface="Arial"/>
                <a:sym typeface="Arial"/>
              </a:endParaRPr>
            </a:p>
          </p:txBody>
        </p:sp>
        <p:sp>
          <p:nvSpPr>
            <p:cNvPr id="2394" name="Google Shape;2394;p106"/>
            <p:cNvSpPr/>
            <p:nvPr/>
          </p:nvSpPr>
          <p:spPr>
            <a:xfrm>
              <a:off x="3716526" y="2460830"/>
              <a:ext cx="84123"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10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ln -s : Tạo liên kết tượng trưng</a:t>
            </a:r>
            <a:endParaRPr sz="2400">
              <a:solidFill>
                <a:srgbClr val="0C0C0C"/>
              </a:solidFill>
              <a:latin typeface="Arial"/>
              <a:ea typeface="Arial"/>
              <a:cs typeface="Arial"/>
              <a:sym typeface="Arial"/>
            </a:endParaRPr>
          </a:p>
        </p:txBody>
      </p:sp>
      <p:sp>
        <p:nvSpPr>
          <p:cNvPr id="2401" name="Google Shape;2401;p10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402" name="Google Shape;2402;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403" name="Google Shape;2403;p107"/>
          <p:cNvGrpSpPr/>
          <p:nvPr/>
        </p:nvGrpSpPr>
        <p:grpSpPr>
          <a:xfrm>
            <a:off x="5736749" y="2005158"/>
            <a:ext cx="3731251" cy="430887"/>
            <a:chOff x="1027113" y="2045622"/>
            <a:chExt cx="3732115" cy="430987"/>
          </a:xfrm>
        </p:grpSpPr>
        <p:sp>
          <p:nvSpPr>
            <p:cNvPr id="2404" name="Google Shape;2404;p10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405" name="Google Shape;2405;p107"/>
            <p:cNvSpPr/>
            <p:nvPr/>
          </p:nvSpPr>
          <p:spPr>
            <a:xfrm>
              <a:off x="1179512" y="2045622"/>
              <a:ext cx="3579716"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Số inode của liên kết tượng trưng khác với số của tệp gốc</a:t>
              </a:r>
              <a:endParaRPr sz="1400">
                <a:solidFill>
                  <a:srgbClr val="262626"/>
                </a:solidFill>
                <a:latin typeface="Arial"/>
                <a:ea typeface="Arial"/>
                <a:cs typeface="Arial"/>
                <a:sym typeface="Arial"/>
              </a:endParaRPr>
            </a:p>
          </p:txBody>
        </p:sp>
      </p:grpSp>
      <p:grpSp>
        <p:nvGrpSpPr>
          <p:cNvPr id="2406" name="Google Shape;2406;p107"/>
          <p:cNvGrpSpPr/>
          <p:nvPr/>
        </p:nvGrpSpPr>
        <p:grpSpPr>
          <a:xfrm>
            <a:off x="5736749" y="2610410"/>
            <a:ext cx="3731250" cy="2116409"/>
            <a:chOff x="5760000" y="3098934"/>
            <a:chExt cx="3731250" cy="2116409"/>
          </a:xfrm>
        </p:grpSpPr>
        <p:grpSp>
          <p:nvGrpSpPr>
            <p:cNvPr id="2407" name="Google Shape;2407;p107"/>
            <p:cNvGrpSpPr/>
            <p:nvPr/>
          </p:nvGrpSpPr>
          <p:grpSpPr>
            <a:xfrm>
              <a:off x="5760000" y="3098934"/>
              <a:ext cx="3731250" cy="646331"/>
              <a:chOff x="1027113" y="1205663"/>
              <a:chExt cx="3732114" cy="646481"/>
            </a:xfrm>
          </p:grpSpPr>
          <p:sp>
            <p:nvSpPr>
              <p:cNvPr id="2408" name="Google Shape;2408;p107"/>
              <p:cNvSpPr/>
              <p:nvPr/>
            </p:nvSpPr>
            <p:spPr>
              <a:xfrm>
                <a:off x="1027113" y="1217040"/>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409" name="Google Shape;2409;p107"/>
              <p:cNvSpPr/>
              <p:nvPr/>
            </p:nvSpPr>
            <p:spPr>
              <a:xfrm>
                <a:off x="1179512" y="1205663"/>
                <a:ext cx="3579715" cy="6464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ls –I hiển thị loại tệp là l (chữ thường l) và cho bạn biết tệp nào là tệp gốc bằng cách sử dụng '-&gt;' trong tên tệp</a:t>
                </a:r>
                <a:endParaRPr sz="1400">
                  <a:solidFill>
                    <a:srgbClr val="262626"/>
                  </a:solidFill>
                  <a:latin typeface="Arial"/>
                  <a:ea typeface="Arial"/>
                  <a:cs typeface="Arial"/>
                  <a:sym typeface="Arial"/>
                </a:endParaRPr>
              </a:p>
            </p:txBody>
          </p:sp>
        </p:grpSp>
        <p:sp>
          <p:nvSpPr>
            <p:cNvPr id="2410" name="Google Shape;2410;p107"/>
            <p:cNvSpPr/>
            <p:nvPr/>
          </p:nvSpPr>
          <p:spPr>
            <a:xfrm>
              <a:off x="5912366" y="3967105"/>
              <a:ext cx="3578884" cy="124823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Mặc dù tệp liên kết tượng trưng có tên là a.txt.sl đã được tạo, nhưng bạn có thể thấy rằng inode khác nhau đối với a.txt và a.txt.sl.</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kiểm tra a.txt.sl, bạn có thể thấy rằng nó trỏ đến a.txt.</a:t>
              </a:r>
              <a:endParaRPr sz="1300">
                <a:solidFill>
                  <a:srgbClr val="262626"/>
                </a:solidFill>
                <a:latin typeface="Arial"/>
                <a:ea typeface="Arial"/>
                <a:cs typeface="Arial"/>
                <a:sym typeface="Arial"/>
              </a:endParaRPr>
            </a:p>
          </p:txBody>
        </p:sp>
      </p:grpSp>
      <p:grpSp>
        <p:nvGrpSpPr>
          <p:cNvPr id="2411" name="Google Shape;2411;p107"/>
          <p:cNvGrpSpPr/>
          <p:nvPr/>
        </p:nvGrpSpPr>
        <p:grpSpPr>
          <a:xfrm>
            <a:off x="557935" y="1946920"/>
            <a:ext cx="5040000" cy="2804293"/>
            <a:chOff x="557935" y="1946920"/>
            <a:chExt cx="5040000" cy="2804293"/>
          </a:xfrm>
        </p:grpSpPr>
        <p:grpSp>
          <p:nvGrpSpPr>
            <p:cNvPr id="2412" name="Google Shape;2412;p107"/>
            <p:cNvGrpSpPr/>
            <p:nvPr/>
          </p:nvGrpSpPr>
          <p:grpSpPr>
            <a:xfrm>
              <a:off x="557935" y="1946920"/>
              <a:ext cx="5040000" cy="2804293"/>
              <a:chOff x="3877246" y="2904555"/>
              <a:chExt cx="5467350" cy="3042074"/>
            </a:xfrm>
          </p:grpSpPr>
          <p:pic>
            <p:nvPicPr>
              <p:cNvPr descr="텍스트, 스크린샷, 컴퓨터, 노트북이(가) 표시된 사진&#10;&#10;자동 생성된 설명" id="2413" name="Google Shape;2413;p107"/>
              <p:cNvPicPr preferRelativeResize="0"/>
              <p:nvPr/>
            </p:nvPicPr>
            <p:blipFill rotWithShape="1">
              <a:blip r:embed="rId3">
                <a:alphaModFix/>
              </a:blip>
              <a:srcRect b="0" l="0" r="0" t="0"/>
              <a:stretch/>
            </p:blipFill>
            <p:spPr>
              <a:xfrm>
                <a:off x="3877246" y="2904555"/>
                <a:ext cx="5467350" cy="3042074"/>
              </a:xfrm>
              <a:prstGeom prst="rect">
                <a:avLst/>
              </a:prstGeom>
              <a:noFill/>
              <a:ln>
                <a:noFill/>
              </a:ln>
            </p:spPr>
          </p:pic>
          <p:sp>
            <p:nvSpPr>
              <p:cNvPr id="2414" name="Google Shape;2414;p107"/>
              <p:cNvSpPr/>
              <p:nvPr/>
            </p:nvSpPr>
            <p:spPr>
              <a:xfrm>
                <a:off x="5493433" y="3624304"/>
                <a:ext cx="890941" cy="9334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15" name="Google Shape;2415;p107"/>
              <p:cNvSpPr/>
              <p:nvPr/>
            </p:nvSpPr>
            <p:spPr>
              <a:xfrm>
                <a:off x="5493433" y="3796333"/>
                <a:ext cx="621617" cy="1026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16" name="Google Shape;2416;p107"/>
              <p:cNvSpPr/>
              <p:nvPr/>
            </p:nvSpPr>
            <p:spPr>
              <a:xfrm>
                <a:off x="6121744" y="4129092"/>
                <a:ext cx="806331" cy="10216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17" name="Google Shape;2417;p107"/>
              <p:cNvSpPr/>
              <p:nvPr/>
            </p:nvSpPr>
            <p:spPr>
              <a:xfrm>
                <a:off x="5493434" y="4040193"/>
                <a:ext cx="647017" cy="848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18" name="Google Shape;2418;p107"/>
              <p:cNvSpPr/>
              <p:nvPr/>
            </p:nvSpPr>
            <p:spPr>
              <a:xfrm>
                <a:off x="5493433" y="3717649"/>
                <a:ext cx="282612" cy="76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419" name="Google Shape;2419;p107"/>
            <p:cNvSpPr/>
            <p:nvPr/>
          </p:nvSpPr>
          <p:spPr>
            <a:xfrm>
              <a:off x="3655202" y="2523671"/>
              <a:ext cx="1407501" cy="207910"/>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ln -1 a.txt a.txt.sl</a:t>
              </a:r>
              <a:endParaRPr b="1" sz="1300">
                <a:solidFill>
                  <a:schemeClr val="lt1"/>
                </a:solidFill>
                <a:latin typeface="Arial"/>
                <a:ea typeface="Arial"/>
                <a:cs typeface="Arial"/>
                <a:sym typeface="Arial"/>
              </a:endParaRPr>
            </a:p>
          </p:txBody>
        </p:sp>
        <p:sp>
          <p:nvSpPr>
            <p:cNvPr id="2420" name="Google Shape;2420;p107"/>
            <p:cNvSpPr/>
            <p:nvPr/>
          </p:nvSpPr>
          <p:spPr>
            <a:xfrm>
              <a:off x="3655203" y="2767784"/>
              <a:ext cx="454517" cy="207910"/>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ls -i</a:t>
              </a:r>
              <a:endParaRPr b="1" sz="1300">
                <a:solidFill>
                  <a:schemeClr val="lt1"/>
                </a:solidFill>
                <a:latin typeface="Arial"/>
                <a:ea typeface="Arial"/>
                <a:cs typeface="Arial"/>
                <a:sym typeface="Arial"/>
              </a:endParaRPr>
            </a:p>
          </p:txBody>
        </p:sp>
        <p:sp>
          <p:nvSpPr>
            <p:cNvPr id="2421" name="Google Shape;2421;p107"/>
            <p:cNvSpPr/>
            <p:nvPr/>
          </p:nvSpPr>
          <p:spPr>
            <a:xfrm>
              <a:off x="3655202" y="3018875"/>
              <a:ext cx="1058096" cy="207910"/>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5125 </a:t>
              </a:r>
              <a:r>
                <a:rPr b="1" lang="en-US" sz="1300">
                  <a:solidFill>
                    <a:srgbClr val="00B0F0"/>
                  </a:solidFill>
                  <a:latin typeface="Arial"/>
                  <a:ea typeface="Arial"/>
                  <a:cs typeface="Arial"/>
                  <a:sym typeface="Arial"/>
                </a:rPr>
                <a:t>a.txt.sl</a:t>
              </a:r>
              <a:endParaRPr b="1" sz="1300">
                <a:solidFill>
                  <a:srgbClr val="00B0F0"/>
                </a:solidFill>
                <a:latin typeface="Arial"/>
                <a:ea typeface="Arial"/>
                <a:cs typeface="Arial"/>
                <a:sym typeface="Arial"/>
              </a:endParaRPr>
            </a:p>
          </p:txBody>
        </p:sp>
        <p:sp>
          <p:nvSpPr>
            <p:cNvPr id="2422" name="Google Shape;2422;p107"/>
            <p:cNvSpPr/>
            <p:nvPr/>
          </p:nvSpPr>
          <p:spPr>
            <a:xfrm>
              <a:off x="3655202" y="3368229"/>
              <a:ext cx="1058096" cy="207910"/>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ls –l a.txt.sl</a:t>
              </a:r>
              <a:endParaRPr b="1" sz="1300">
                <a:solidFill>
                  <a:srgbClr val="00B0F0"/>
                </a:solidFill>
                <a:latin typeface="Arial"/>
                <a:ea typeface="Arial"/>
                <a:cs typeface="Arial"/>
                <a:sym typeface="Arial"/>
              </a:endParaRPr>
            </a:p>
          </p:txBody>
        </p:sp>
        <p:sp>
          <p:nvSpPr>
            <p:cNvPr id="2423" name="Google Shape;2423;p107"/>
            <p:cNvSpPr/>
            <p:nvPr/>
          </p:nvSpPr>
          <p:spPr>
            <a:xfrm>
              <a:off x="3655202" y="3637261"/>
              <a:ext cx="1219058" cy="207910"/>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rgbClr val="00B0F0"/>
                  </a:solidFill>
                  <a:latin typeface="Arial"/>
                  <a:ea typeface="Arial"/>
                  <a:cs typeface="Arial"/>
                  <a:sym typeface="Arial"/>
                </a:rPr>
                <a:t>a.txt.sl</a:t>
              </a:r>
              <a:r>
                <a:rPr b="1" lang="en-US" sz="1300">
                  <a:solidFill>
                    <a:schemeClr val="lt1"/>
                  </a:solidFill>
                  <a:latin typeface="Arial"/>
                  <a:ea typeface="Arial"/>
                  <a:cs typeface="Arial"/>
                  <a:sym typeface="Arial"/>
                </a:rPr>
                <a:t> -&gt; a.txt</a:t>
              </a:r>
              <a:endParaRPr b="1" sz="1300">
                <a:solidFill>
                  <a:srgbClr val="00B0F0"/>
                </a:solidFill>
                <a:latin typeface="Arial"/>
                <a:ea typeface="Arial"/>
                <a:cs typeface="Arial"/>
                <a:sym typeface="Arial"/>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10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430" name="Google Shape;2430;p1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431" name="Google Shape;2431;p108"/>
          <p:cNvSpPr/>
          <p:nvPr/>
        </p:nvSpPr>
        <p:spPr>
          <a:xfrm>
            <a:off x="463014" y="1186354"/>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Sự khác biệt giữa Liên kết tượng trưng và Liên kết cứng</a:t>
            </a:r>
            <a:endParaRPr sz="2400">
              <a:solidFill>
                <a:srgbClr val="0C0C0C"/>
              </a:solidFill>
              <a:latin typeface="Arial"/>
              <a:ea typeface="Arial"/>
              <a:cs typeface="Arial"/>
              <a:sym typeface="Arial"/>
            </a:endParaRPr>
          </a:p>
        </p:txBody>
      </p:sp>
      <p:sp>
        <p:nvSpPr>
          <p:cNvPr id="2432" name="Google Shape;2432;p108"/>
          <p:cNvSpPr/>
          <p:nvPr/>
        </p:nvSpPr>
        <p:spPr>
          <a:xfrm>
            <a:off x="712182" y="2223295"/>
            <a:ext cx="8961905" cy="185866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Loại tệp được chỉ định bởi l. (chữ thường l)</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có một liên kết cứng vì không có tên nào được thêm vào tệp gốc.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tệp gốc được hiển thị sau tên tệp. (-&gt; a.txt)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inode khác với tệp gốc vì tệp gốc và tệp liên kết tượng trưng là các tệp riêng biệt.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Liên kết tượng trưng có thể được tạo trong một thư mục.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Liên kết tượng trưng có thể được tạo ngay cả khi các hệ thống tệp khác nhau.</a:t>
            </a:r>
            <a:endParaRPr sz="1300">
              <a:solidFill>
                <a:srgbClr val="262626"/>
              </a:solidFill>
              <a:latin typeface="Arial"/>
              <a:ea typeface="Arial"/>
              <a:cs typeface="Arial"/>
              <a:sym typeface="Arial"/>
            </a:endParaRPr>
          </a:p>
        </p:txBody>
      </p:sp>
      <p:grpSp>
        <p:nvGrpSpPr>
          <p:cNvPr id="2433" name="Google Shape;2433;p108"/>
          <p:cNvGrpSpPr/>
          <p:nvPr/>
        </p:nvGrpSpPr>
        <p:grpSpPr>
          <a:xfrm>
            <a:off x="559817" y="1930152"/>
            <a:ext cx="8879458" cy="215444"/>
            <a:chOff x="1027113" y="2045622"/>
            <a:chExt cx="8881513" cy="215496"/>
          </a:xfrm>
        </p:grpSpPr>
        <p:sp>
          <p:nvSpPr>
            <p:cNvPr id="2434" name="Google Shape;2434;p10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435" name="Google Shape;2435;p108"/>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Liên kết tượng trưng có một số khác biệt so với liên kết cứng như sau:</a:t>
              </a:r>
              <a:endParaRPr sz="1400">
                <a:solidFill>
                  <a:srgbClr val="262626"/>
                </a:solidFill>
                <a:latin typeface="Arial"/>
                <a:ea typeface="Arial"/>
                <a:cs typeface="Arial"/>
                <a:sym typeface="Arial"/>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109"/>
          <p:cNvSpPr/>
          <p:nvPr/>
        </p:nvSpPr>
        <p:spPr>
          <a:xfrm>
            <a:off x="416128" y="1128713"/>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Sự khác biệt giữa Liên kết tượng trưng và Liên kết cứng</a:t>
            </a:r>
            <a:endParaRPr sz="2400">
              <a:solidFill>
                <a:srgbClr val="0C0C0C"/>
              </a:solidFill>
              <a:latin typeface="Arial"/>
              <a:ea typeface="Arial"/>
              <a:cs typeface="Arial"/>
              <a:sym typeface="Arial"/>
            </a:endParaRPr>
          </a:p>
        </p:txBody>
      </p:sp>
      <p:sp>
        <p:nvSpPr>
          <p:cNvPr id="2442" name="Google Shape;2442;p10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443" name="Google Shape;2443;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444" name="Google Shape;2444;p109"/>
          <p:cNvGrpSpPr/>
          <p:nvPr/>
        </p:nvGrpSpPr>
        <p:grpSpPr>
          <a:xfrm>
            <a:off x="5755799" y="2005158"/>
            <a:ext cx="3712201" cy="430887"/>
            <a:chOff x="1027113" y="2045622"/>
            <a:chExt cx="3713060" cy="430987"/>
          </a:xfrm>
        </p:grpSpPr>
        <p:sp>
          <p:nvSpPr>
            <p:cNvPr id="2445" name="Google Shape;2445;p10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446" name="Google Shape;2446;p109"/>
            <p:cNvSpPr/>
            <p:nvPr/>
          </p:nvSpPr>
          <p:spPr>
            <a:xfrm>
              <a:off x="1179512" y="2045622"/>
              <a:ext cx="3560661"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 của tệp liên kết tượng trưng là đường dẫn của tệp gốc</a:t>
              </a:r>
              <a:endParaRPr sz="1400">
                <a:solidFill>
                  <a:srgbClr val="262626"/>
                </a:solidFill>
                <a:latin typeface="Arial"/>
                <a:ea typeface="Arial"/>
                <a:cs typeface="Arial"/>
                <a:sym typeface="Arial"/>
              </a:endParaRPr>
            </a:p>
          </p:txBody>
        </p:sp>
      </p:grpSp>
      <p:grpSp>
        <p:nvGrpSpPr>
          <p:cNvPr id="2447" name="Google Shape;2447;p109"/>
          <p:cNvGrpSpPr/>
          <p:nvPr/>
        </p:nvGrpSpPr>
        <p:grpSpPr>
          <a:xfrm>
            <a:off x="5755799" y="2567536"/>
            <a:ext cx="3878531" cy="1852053"/>
            <a:chOff x="5755799" y="2567536"/>
            <a:chExt cx="3878531" cy="1852053"/>
          </a:xfrm>
        </p:grpSpPr>
        <p:grpSp>
          <p:nvGrpSpPr>
            <p:cNvPr id="2448" name="Google Shape;2448;p109"/>
            <p:cNvGrpSpPr/>
            <p:nvPr/>
          </p:nvGrpSpPr>
          <p:grpSpPr>
            <a:xfrm>
              <a:off x="5755799" y="2567536"/>
              <a:ext cx="3699185" cy="430887"/>
              <a:chOff x="1027113" y="1205663"/>
              <a:chExt cx="3700041" cy="430987"/>
            </a:xfrm>
          </p:grpSpPr>
          <p:sp>
            <p:nvSpPr>
              <p:cNvPr id="2449" name="Google Shape;2449;p109"/>
              <p:cNvSpPr/>
              <p:nvPr/>
            </p:nvSpPr>
            <p:spPr>
              <a:xfrm>
                <a:off x="1027113" y="1217040"/>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450" name="Google Shape;2450;p109"/>
              <p:cNvSpPr/>
              <p:nvPr/>
            </p:nvSpPr>
            <p:spPr>
              <a:xfrm>
                <a:off x="1179512" y="1205663"/>
                <a:ext cx="3547642"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Khi tệp gốc bị xóa khỏi liên kết tượng trưng, ​​không thể liên kết tượng trưng</a:t>
                </a:r>
                <a:endParaRPr sz="1400">
                  <a:solidFill>
                    <a:srgbClr val="262626"/>
                  </a:solidFill>
                  <a:latin typeface="Arial"/>
                  <a:ea typeface="Arial"/>
                  <a:cs typeface="Arial"/>
                  <a:sym typeface="Arial"/>
                </a:endParaRPr>
              </a:p>
            </p:txBody>
          </p:sp>
        </p:grpSp>
        <p:sp>
          <p:nvSpPr>
            <p:cNvPr id="2451" name="Google Shape;2451;p109"/>
            <p:cNvSpPr/>
            <p:nvPr/>
          </p:nvSpPr>
          <p:spPr>
            <a:xfrm>
              <a:off x="5908164" y="3022592"/>
              <a:ext cx="3726166" cy="139699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xóa a.txt và kiểm tra chi tiết của thư mục chính, màu văn bản của a.txt.sl đã thay đổi. Nó không thể tìm thấy tệp mà nó đang trỏ tới.</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Ngay cả khi cat được áp dụng, a.txt.sl không thể in được.</a:t>
              </a:r>
              <a:endParaRPr sz="1300">
                <a:solidFill>
                  <a:srgbClr val="262626"/>
                </a:solidFill>
                <a:latin typeface="Arial"/>
                <a:ea typeface="Arial"/>
                <a:cs typeface="Arial"/>
                <a:sym typeface="Arial"/>
              </a:endParaRPr>
            </a:p>
          </p:txBody>
        </p:sp>
      </p:grpSp>
      <p:grpSp>
        <p:nvGrpSpPr>
          <p:cNvPr id="2452" name="Google Shape;2452;p109"/>
          <p:cNvGrpSpPr/>
          <p:nvPr/>
        </p:nvGrpSpPr>
        <p:grpSpPr>
          <a:xfrm>
            <a:off x="216259" y="1946921"/>
            <a:ext cx="5381676" cy="2804293"/>
            <a:chOff x="216259" y="1946921"/>
            <a:chExt cx="5381676" cy="2804293"/>
          </a:xfrm>
        </p:grpSpPr>
        <p:grpSp>
          <p:nvGrpSpPr>
            <p:cNvPr id="2453" name="Google Shape;2453;p109"/>
            <p:cNvGrpSpPr/>
            <p:nvPr/>
          </p:nvGrpSpPr>
          <p:grpSpPr>
            <a:xfrm>
              <a:off x="557935" y="1946921"/>
              <a:ext cx="5040000" cy="2804293"/>
              <a:chOff x="4266059" y="3302000"/>
              <a:chExt cx="5078537" cy="2825736"/>
            </a:xfrm>
          </p:grpSpPr>
          <p:pic>
            <p:nvPicPr>
              <p:cNvPr descr="텍스트이(가) 표시된 사진&#10;&#10;자동 생성된 설명" id="2454" name="Google Shape;2454;p109"/>
              <p:cNvPicPr preferRelativeResize="0"/>
              <p:nvPr/>
            </p:nvPicPr>
            <p:blipFill rotWithShape="1">
              <a:blip r:embed="rId3">
                <a:alphaModFix/>
              </a:blip>
              <a:srcRect b="0" l="0" r="0" t="0"/>
              <a:stretch/>
            </p:blipFill>
            <p:spPr>
              <a:xfrm>
                <a:off x="4266059" y="3302000"/>
                <a:ext cx="5078537" cy="2825736"/>
              </a:xfrm>
              <a:prstGeom prst="rect">
                <a:avLst/>
              </a:prstGeom>
              <a:noFill/>
              <a:ln>
                <a:noFill/>
              </a:ln>
            </p:spPr>
          </p:pic>
          <p:sp>
            <p:nvSpPr>
              <p:cNvPr id="2455" name="Google Shape;2455;p109"/>
              <p:cNvSpPr/>
              <p:nvPr/>
            </p:nvSpPr>
            <p:spPr>
              <a:xfrm>
                <a:off x="5772833" y="4913355"/>
                <a:ext cx="532717" cy="6985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56" name="Google Shape;2456;p109"/>
              <p:cNvSpPr/>
              <p:nvPr/>
            </p:nvSpPr>
            <p:spPr>
              <a:xfrm>
                <a:off x="5057193" y="4983205"/>
                <a:ext cx="1671897" cy="8409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57" name="Google Shape;2457;p109"/>
              <p:cNvSpPr/>
              <p:nvPr/>
            </p:nvSpPr>
            <p:spPr>
              <a:xfrm>
                <a:off x="5090332" y="4829259"/>
                <a:ext cx="585989" cy="8409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58" name="Google Shape;2458;p109"/>
              <p:cNvSpPr/>
              <p:nvPr/>
            </p:nvSpPr>
            <p:spPr>
              <a:xfrm>
                <a:off x="5785533" y="4526005"/>
                <a:ext cx="342218" cy="8409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59" name="Google Shape;2459;p109"/>
              <p:cNvSpPr/>
              <p:nvPr/>
            </p:nvSpPr>
            <p:spPr>
              <a:xfrm>
                <a:off x="5783635" y="4610100"/>
                <a:ext cx="257114" cy="7619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460" name="Google Shape;2460;p109"/>
            <p:cNvSpPr/>
            <p:nvPr/>
          </p:nvSpPr>
          <p:spPr>
            <a:xfrm>
              <a:off x="2472731" y="2918058"/>
              <a:ext cx="760690" cy="209068"/>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rm a.txt</a:t>
              </a:r>
              <a:endParaRPr b="1" sz="1300">
                <a:solidFill>
                  <a:schemeClr val="lt1"/>
                </a:solidFill>
                <a:latin typeface="Arial"/>
                <a:ea typeface="Arial"/>
                <a:cs typeface="Arial"/>
                <a:sym typeface="Arial"/>
              </a:endParaRPr>
            </a:p>
          </p:txBody>
        </p:sp>
        <p:sp>
          <p:nvSpPr>
            <p:cNvPr id="2461" name="Google Shape;2461;p109"/>
            <p:cNvSpPr/>
            <p:nvPr/>
          </p:nvSpPr>
          <p:spPr>
            <a:xfrm>
              <a:off x="2472731" y="3161638"/>
              <a:ext cx="455889" cy="209068"/>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ls -i</a:t>
              </a:r>
              <a:endParaRPr b="1" sz="1300">
                <a:solidFill>
                  <a:schemeClr val="lt1"/>
                </a:solidFill>
                <a:latin typeface="Arial"/>
                <a:ea typeface="Arial"/>
                <a:cs typeface="Arial"/>
                <a:sym typeface="Arial"/>
              </a:endParaRPr>
            </a:p>
          </p:txBody>
        </p:sp>
        <p:sp>
          <p:nvSpPr>
            <p:cNvPr id="2462" name="Google Shape;2462;p109"/>
            <p:cNvSpPr/>
            <p:nvPr/>
          </p:nvSpPr>
          <p:spPr>
            <a:xfrm>
              <a:off x="216259" y="3399785"/>
              <a:ext cx="1052470" cy="209068"/>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5152 </a:t>
              </a:r>
              <a:r>
                <a:rPr b="1" lang="en-US" sz="1300">
                  <a:solidFill>
                    <a:srgbClr val="FF0000"/>
                  </a:solidFill>
                  <a:latin typeface="Arial"/>
                  <a:ea typeface="Arial"/>
                  <a:cs typeface="Arial"/>
                  <a:sym typeface="Arial"/>
                </a:rPr>
                <a:t>a.txt.sl</a:t>
              </a:r>
              <a:endParaRPr b="1" sz="1300">
                <a:solidFill>
                  <a:srgbClr val="FF0000"/>
                </a:solidFill>
                <a:latin typeface="Arial"/>
                <a:ea typeface="Arial"/>
                <a:cs typeface="Arial"/>
                <a:sym typeface="Arial"/>
              </a:endParaRPr>
            </a:p>
          </p:txBody>
        </p:sp>
        <p:sp>
          <p:nvSpPr>
            <p:cNvPr id="2463" name="Google Shape;2463;p109"/>
            <p:cNvSpPr/>
            <p:nvPr/>
          </p:nvSpPr>
          <p:spPr>
            <a:xfrm>
              <a:off x="3077935" y="3430755"/>
              <a:ext cx="1052470" cy="209068"/>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cat a.txt.sl</a:t>
              </a:r>
              <a:endParaRPr b="1" sz="1300">
                <a:solidFill>
                  <a:srgbClr val="FF0000"/>
                </a:solidFill>
                <a:latin typeface="Arial"/>
                <a:ea typeface="Arial"/>
                <a:cs typeface="Arial"/>
                <a:sym typeface="Arial"/>
              </a:endParaRPr>
            </a:p>
          </p:txBody>
        </p:sp>
        <p:sp>
          <p:nvSpPr>
            <p:cNvPr id="2464" name="Google Shape;2464;p109"/>
            <p:cNvSpPr/>
            <p:nvPr/>
          </p:nvSpPr>
          <p:spPr>
            <a:xfrm>
              <a:off x="2405500" y="3796780"/>
              <a:ext cx="2840630" cy="209068"/>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Cat: a.txt.sl: No such file or directory</a:t>
              </a:r>
              <a:endParaRPr b="1" sz="1300">
                <a:solidFill>
                  <a:srgbClr val="FF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1"/>
          <p:cNvSpPr/>
          <p:nvPr/>
        </p:nvSpPr>
        <p:spPr>
          <a:xfrm>
            <a:off x="712182" y="2936230"/>
            <a:ext cx="8630827"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Linux Phiên bản 0.01 được Linus Torvalds phát triển lần đầu tiên vào năm 1991, nó chỉ bao gồm một trình điều khiển đĩa cứng và hệ thống tệp và chức năng này cũng cực kỳ kém.</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nó được giới thiệu trên Internet, nó đã thu hút được sự quan tâm của nhiều nhà phát triển. Kể từ khi Richard Stallman, chủ tịch của Tổ chức Phần mềm Tự do phân phối Linux miễn phí cho công chúng, rất nhiều nhà phát triển đã đóng góp vào việc cải tiến Linux.</a:t>
            </a:r>
            <a:endParaRPr sz="1300">
              <a:solidFill>
                <a:srgbClr val="262626"/>
              </a:solidFill>
              <a:latin typeface="Arial"/>
              <a:ea typeface="Arial"/>
              <a:cs typeface="Arial"/>
              <a:sym typeface="Arial"/>
            </a:endParaRPr>
          </a:p>
        </p:txBody>
      </p:sp>
      <p:grpSp>
        <p:nvGrpSpPr>
          <p:cNvPr id="351" name="Google Shape;351;p11"/>
          <p:cNvGrpSpPr/>
          <p:nvPr/>
        </p:nvGrpSpPr>
        <p:grpSpPr>
          <a:xfrm>
            <a:off x="559817" y="1936761"/>
            <a:ext cx="8783192" cy="215394"/>
            <a:chOff x="1027113" y="2045625"/>
            <a:chExt cx="8785225" cy="215444"/>
          </a:xfrm>
        </p:grpSpPr>
        <p:sp>
          <p:nvSpPr>
            <p:cNvPr id="352" name="Google Shape;352;p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3" name="Google Shape;353;p1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đặc điểm của Mã nguồn mở đã tăng cường đáng kể sự phát triển của Linux</a:t>
              </a:r>
              <a:endParaRPr sz="1400">
                <a:solidFill>
                  <a:srgbClr val="262626"/>
                </a:solidFill>
                <a:latin typeface="Arial"/>
                <a:ea typeface="Arial"/>
                <a:cs typeface="Arial"/>
                <a:sym typeface="Arial"/>
              </a:endParaRPr>
            </a:p>
          </p:txBody>
        </p:sp>
      </p:grpSp>
      <p:sp>
        <p:nvSpPr>
          <p:cNvPr id="354" name="Google Shape;354;p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Linux</a:t>
            </a:r>
            <a:endParaRPr sz="1800">
              <a:solidFill>
                <a:schemeClr val="lt1"/>
              </a:solidFill>
              <a:latin typeface="Arial"/>
              <a:ea typeface="Arial"/>
              <a:cs typeface="Arial"/>
              <a:sym typeface="Arial"/>
            </a:endParaRPr>
          </a:p>
        </p:txBody>
      </p:sp>
      <p:sp>
        <p:nvSpPr>
          <p:cNvPr id="355" name="Google Shape;355;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nvGrpSpPr>
          <p:cNvPr id="356" name="Google Shape;356;p11"/>
          <p:cNvGrpSpPr/>
          <p:nvPr/>
        </p:nvGrpSpPr>
        <p:grpSpPr>
          <a:xfrm>
            <a:off x="6316363" y="4086967"/>
            <a:ext cx="3026646" cy="1616137"/>
            <a:chOff x="6179871" y="4511341"/>
            <a:chExt cx="3026646" cy="1616137"/>
          </a:xfrm>
        </p:grpSpPr>
        <p:sp>
          <p:nvSpPr>
            <p:cNvPr id="357" name="Google Shape;357;p11"/>
            <p:cNvSpPr/>
            <p:nvPr/>
          </p:nvSpPr>
          <p:spPr>
            <a:xfrm>
              <a:off x="6179871" y="4511341"/>
              <a:ext cx="3026646" cy="1616137"/>
            </a:xfrm>
            <a:prstGeom prst="roundRect">
              <a:avLst>
                <a:gd fmla="val 0" name="adj"/>
              </a:avLst>
            </a:prstGeom>
            <a:solidFill>
              <a:srgbClr val="FCFCFC"/>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v</a:t>
              </a:r>
              <a:endParaRPr sz="1800">
                <a:solidFill>
                  <a:schemeClr val="lt1"/>
                </a:solidFill>
                <a:latin typeface="Malgun Gothic"/>
                <a:ea typeface="Malgun Gothic"/>
                <a:cs typeface="Malgun Gothic"/>
                <a:sym typeface="Malgun Gothic"/>
              </a:endParaRPr>
            </a:p>
          </p:txBody>
        </p:sp>
        <p:grpSp>
          <p:nvGrpSpPr>
            <p:cNvPr id="358" name="Google Shape;358;p11"/>
            <p:cNvGrpSpPr/>
            <p:nvPr/>
          </p:nvGrpSpPr>
          <p:grpSpPr>
            <a:xfrm>
              <a:off x="6393691" y="4642708"/>
              <a:ext cx="2645684" cy="1368000"/>
              <a:chOff x="6028777" y="4534016"/>
              <a:chExt cx="2645684" cy="1368000"/>
            </a:xfrm>
          </p:grpSpPr>
          <p:pic>
            <p:nvPicPr>
              <p:cNvPr descr="반도체 인명사전] 자유 소프트웨어 운동을 이끈 리처드 스톨만" id="359" name="Google Shape;359;p11"/>
              <p:cNvPicPr preferRelativeResize="0"/>
              <p:nvPr/>
            </p:nvPicPr>
            <p:blipFill rotWithShape="1">
              <a:blip r:embed="rId3">
                <a:alphaModFix/>
              </a:blip>
              <a:srcRect b="0" l="6396" r="41325" t="0"/>
              <a:stretch/>
            </p:blipFill>
            <p:spPr>
              <a:xfrm>
                <a:off x="6028777" y="4534016"/>
                <a:ext cx="1368000" cy="1368000"/>
              </a:xfrm>
              <a:prstGeom prst="rect">
                <a:avLst/>
              </a:prstGeom>
              <a:noFill/>
              <a:ln cap="flat" cmpd="sng" w="9525">
                <a:solidFill>
                  <a:srgbClr val="BFBFBF"/>
                </a:solidFill>
                <a:prstDash val="solid"/>
                <a:round/>
                <a:headEnd len="sm" w="sm" type="none"/>
                <a:tailEnd len="sm" w="sm" type="none"/>
              </a:ln>
            </p:spPr>
          </p:pic>
          <p:sp>
            <p:nvSpPr>
              <p:cNvPr id="360" name="Google Shape;360;p11"/>
              <p:cNvSpPr txBox="1"/>
              <p:nvPr/>
            </p:nvSpPr>
            <p:spPr>
              <a:xfrm>
                <a:off x="7507622" y="5669753"/>
                <a:ext cx="1082027"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Richard Stallman</a:t>
                </a:r>
                <a:endParaRPr/>
              </a:p>
            </p:txBody>
          </p:sp>
          <p:grpSp>
            <p:nvGrpSpPr>
              <p:cNvPr id="361" name="Google Shape;361;p11"/>
              <p:cNvGrpSpPr/>
              <p:nvPr/>
            </p:nvGrpSpPr>
            <p:grpSpPr>
              <a:xfrm>
                <a:off x="7458761" y="5669753"/>
                <a:ext cx="1215700" cy="232263"/>
                <a:chOff x="6509044" y="5758869"/>
                <a:chExt cx="1215700" cy="232263"/>
              </a:xfrm>
            </p:grpSpPr>
            <p:cxnSp>
              <p:nvCxnSpPr>
                <p:cNvPr id="362" name="Google Shape;362;p11"/>
                <p:cNvCxnSpPr/>
                <p:nvPr/>
              </p:nvCxnSpPr>
              <p:spPr>
                <a:xfrm>
                  <a:off x="6509044" y="5991132"/>
                  <a:ext cx="1215700" cy="0"/>
                </a:xfrm>
                <a:prstGeom prst="straightConnector1">
                  <a:avLst/>
                </a:prstGeom>
                <a:noFill/>
                <a:ln cap="flat" cmpd="sng" w="9525">
                  <a:solidFill>
                    <a:srgbClr val="000000"/>
                  </a:solidFill>
                  <a:prstDash val="solid"/>
                  <a:miter lim="800000"/>
                  <a:headEnd len="sm" w="sm" type="none"/>
                  <a:tailEnd len="sm" w="sm" type="none"/>
                </a:ln>
              </p:spPr>
            </p:cxnSp>
            <p:cxnSp>
              <p:nvCxnSpPr>
                <p:cNvPr id="363" name="Google Shape;363;p11"/>
                <p:cNvCxnSpPr/>
                <p:nvPr/>
              </p:nvCxnSpPr>
              <p:spPr>
                <a:xfrm>
                  <a:off x="7724744" y="5758869"/>
                  <a:ext cx="0" cy="232263"/>
                </a:xfrm>
                <a:prstGeom prst="straightConnector1">
                  <a:avLst/>
                </a:prstGeom>
                <a:noFill/>
                <a:ln cap="flat" cmpd="sng" w="9525">
                  <a:solidFill>
                    <a:srgbClr val="000000"/>
                  </a:solidFill>
                  <a:prstDash val="solid"/>
                  <a:miter lim="800000"/>
                  <a:headEnd len="sm" w="sm" type="none"/>
                  <a:tailEnd len="sm" w="sm" type="none"/>
                </a:ln>
              </p:spPr>
            </p:cxnSp>
          </p:grpSp>
        </p:grpSp>
      </p:grpSp>
      <p:sp>
        <p:nvSpPr>
          <p:cNvPr id="364" name="Google Shape;364;p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Lịch sử của Linux</a:t>
            </a:r>
            <a:endParaRPr/>
          </a:p>
        </p:txBody>
      </p:sp>
      <p:sp>
        <p:nvSpPr>
          <p:cNvPr id="365" name="Google Shape;365;p11"/>
          <p:cNvSpPr/>
          <p:nvPr/>
        </p:nvSpPr>
        <p:spPr>
          <a:xfrm>
            <a:off x="559817" y="2267064"/>
            <a:ext cx="8783192" cy="602884"/>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Linux là Mã nguồn mở cho phép nhiều nhà phát triển tham gia phát triển Linux. Điều này có thể đã làm cho Linux phát triển bùng nổ.</a:t>
            </a:r>
            <a:endParaRPr/>
          </a:p>
        </p:txBody>
      </p:sp>
      <p:sp>
        <p:nvSpPr>
          <p:cNvPr id="366" name="Google Shape;366;p11"/>
          <p:cNvSpPr/>
          <p:nvPr/>
        </p:nvSpPr>
        <p:spPr>
          <a:xfrm>
            <a:off x="712182" y="4157309"/>
            <a:ext cx="5493336" cy="144829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Ông đã cống hiến hết mình để thúc đẩy quyền sử dụng các chương trình máy tính của người dùng máy tính. Khi mới vận động cho việc phân phối miễn phí phần mềm, ông đã bị coi thường và đổ lỗi nhưng giờ đây Mã nguồn mở đang trở thành động lực phát triển công nghệ.</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lý do tại sao những người dùng Linux trên toàn thế giới gọi Linux Torvalds là cha đẻ của Linux và Richard Stallman là vị thánh của Linux.</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110"/>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Hướng dẫn lệnh hệ điều hành Raspberry Pi</a:t>
            </a:r>
            <a:endParaRPr sz="3600">
              <a:solidFill>
                <a:schemeClr val="dk1"/>
              </a:solidFill>
              <a:latin typeface="Arial"/>
              <a:ea typeface="Arial"/>
              <a:cs typeface="Arial"/>
              <a:sym typeface="Arial"/>
            </a:endParaRPr>
          </a:p>
        </p:txBody>
      </p:sp>
      <p:sp>
        <p:nvSpPr>
          <p:cNvPr id="2471" name="Google Shape;2471;p11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 </a:t>
            </a:r>
            <a:endParaRPr sz="5400">
              <a:solidFill>
                <a:srgbClr val="7F7F7F"/>
              </a:solidFill>
              <a:latin typeface="Arial"/>
              <a:ea typeface="Arial"/>
              <a:cs typeface="Arial"/>
              <a:sym typeface="Arial"/>
            </a:endParaRPr>
          </a:p>
        </p:txBody>
      </p:sp>
      <p:sp>
        <p:nvSpPr>
          <p:cNvPr id="2472" name="Google Shape;2472;p110"/>
          <p:cNvSpPr/>
          <p:nvPr/>
        </p:nvSpPr>
        <p:spPr>
          <a:xfrm>
            <a:off x="1234524" y="3745809"/>
            <a:ext cx="5519420"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Kết nối với hệ điều hành Raspberry Pi từ máy tính của bạn</a:t>
            </a:r>
            <a:endParaRPr sz="1800">
              <a:solidFill>
                <a:srgbClr val="A5A5A5"/>
              </a:solidFill>
              <a:latin typeface="Arial"/>
              <a:ea typeface="Arial"/>
              <a:cs typeface="Arial"/>
              <a:sym typeface="Arial"/>
            </a:endParaRPr>
          </a:p>
        </p:txBody>
      </p:sp>
      <p:sp>
        <p:nvSpPr>
          <p:cNvPr id="2473" name="Google Shape;2473;p110"/>
          <p:cNvSpPr/>
          <p:nvPr/>
        </p:nvSpPr>
        <p:spPr>
          <a:xfrm>
            <a:off x="1051644" y="388313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2474" name="Google Shape;2474;p110"/>
          <p:cNvSpPr/>
          <p:nvPr/>
        </p:nvSpPr>
        <p:spPr>
          <a:xfrm>
            <a:off x="1234524" y="431414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Lệnh cơ bản</a:t>
            </a:r>
            <a:endParaRPr sz="1800">
              <a:solidFill>
                <a:srgbClr val="A5A5A5"/>
              </a:solidFill>
              <a:latin typeface="Arial"/>
              <a:ea typeface="Arial"/>
              <a:cs typeface="Arial"/>
              <a:sym typeface="Arial"/>
            </a:endParaRPr>
          </a:p>
        </p:txBody>
      </p:sp>
      <p:sp>
        <p:nvSpPr>
          <p:cNvPr id="2475" name="Google Shape;2475;p110"/>
          <p:cNvSpPr/>
          <p:nvPr/>
        </p:nvSpPr>
        <p:spPr>
          <a:xfrm>
            <a:off x="1051644" y="4312969"/>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2476" name="Google Shape;2476;p110"/>
          <p:cNvGrpSpPr/>
          <p:nvPr/>
        </p:nvGrpSpPr>
        <p:grpSpPr>
          <a:xfrm>
            <a:off x="1051644" y="4742803"/>
            <a:ext cx="5702300" cy="278172"/>
            <a:chOff x="571500" y="5165783"/>
            <a:chExt cx="5702300" cy="278172"/>
          </a:xfrm>
        </p:grpSpPr>
        <p:sp>
          <p:nvSpPr>
            <p:cNvPr id="2477" name="Google Shape;2477;p110"/>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2.3. Các lệnh về Hệ thống tệp</a:t>
              </a:r>
              <a:endParaRPr sz="1800">
                <a:solidFill>
                  <a:srgbClr val="A5A5A5"/>
                </a:solidFill>
                <a:latin typeface="Arial"/>
                <a:ea typeface="Arial"/>
                <a:cs typeface="Arial"/>
                <a:sym typeface="Arial"/>
              </a:endParaRPr>
            </a:p>
          </p:txBody>
        </p:sp>
        <p:sp>
          <p:nvSpPr>
            <p:cNvPr id="2478" name="Google Shape;2478;p110"/>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2479" name="Google Shape;2479;p110"/>
          <p:cNvGrpSpPr/>
          <p:nvPr/>
        </p:nvGrpSpPr>
        <p:grpSpPr>
          <a:xfrm>
            <a:off x="1051644" y="5147638"/>
            <a:ext cx="5702300" cy="278172"/>
            <a:chOff x="571500" y="5165783"/>
            <a:chExt cx="5702300" cy="278172"/>
          </a:xfrm>
        </p:grpSpPr>
        <p:sp>
          <p:nvSpPr>
            <p:cNvPr id="2480" name="Google Shape;2480;p110"/>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2.4. Các lệnh về điều khiển hệ thống</a:t>
              </a:r>
              <a:endParaRPr sz="1800">
                <a:solidFill>
                  <a:srgbClr val="3F3F3F"/>
                </a:solidFill>
                <a:latin typeface="Arial"/>
                <a:ea typeface="Arial"/>
                <a:cs typeface="Arial"/>
                <a:sym typeface="Arial"/>
              </a:endParaRPr>
            </a:p>
          </p:txBody>
        </p:sp>
        <p:sp>
          <p:nvSpPr>
            <p:cNvPr id="2481" name="Google Shape;2481;p110"/>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
        <p:nvSpPr>
          <p:cNvPr id="2482" name="Google Shape;2482;p110"/>
          <p:cNvSpPr/>
          <p:nvPr/>
        </p:nvSpPr>
        <p:spPr>
          <a:xfrm>
            <a:off x="5307327" y="434999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2483" name="Google Shape;2483;p110"/>
          <p:cNvSpPr/>
          <p:nvPr/>
        </p:nvSpPr>
        <p:spPr>
          <a:xfrm>
            <a:off x="5307327" y="477983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2484" name="Google Shape;2484;p110"/>
          <p:cNvSpPr/>
          <p:nvPr/>
        </p:nvSpPr>
        <p:spPr>
          <a:xfrm>
            <a:off x="5307327" y="5184666"/>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2485" name="Google Shape;2485;p110"/>
          <p:cNvGrpSpPr/>
          <p:nvPr/>
        </p:nvGrpSpPr>
        <p:grpSpPr>
          <a:xfrm>
            <a:off x="5490207" y="4351170"/>
            <a:ext cx="4315340" cy="1111668"/>
            <a:chOff x="5741201" y="4533272"/>
            <a:chExt cx="5519420" cy="1111668"/>
          </a:xfrm>
        </p:grpSpPr>
        <p:sp>
          <p:nvSpPr>
            <p:cNvPr id="2486" name="Google Shape;2486;p110"/>
            <p:cNvSpPr/>
            <p:nvPr/>
          </p:nvSpPr>
          <p:spPr>
            <a:xfrm>
              <a:off x="5741201" y="453327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2.5. Các lệnh về Network</a:t>
              </a:r>
              <a:endParaRPr/>
            </a:p>
          </p:txBody>
        </p:sp>
        <p:sp>
          <p:nvSpPr>
            <p:cNvPr id="2487" name="Google Shape;2487;p110"/>
            <p:cNvSpPr/>
            <p:nvPr/>
          </p:nvSpPr>
          <p:spPr>
            <a:xfrm>
              <a:off x="5741201" y="49631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2.6. Các lệnh về Người dùng &amp; Quyền</a:t>
              </a:r>
              <a:endParaRPr sz="1800">
                <a:solidFill>
                  <a:srgbClr val="A5A5A5"/>
                </a:solidFill>
                <a:latin typeface="Arial"/>
                <a:ea typeface="Arial"/>
                <a:cs typeface="Arial"/>
                <a:sym typeface="Arial"/>
              </a:endParaRPr>
            </a:p>
          </p:txBody>
        </p:sp>
        <p:sp>
          <p:nvSpPr>
            <p:cNvPr id="2488" name="Google Shape;2488;p110"/>
            <p:cNvSpPr/>
            <p:nvPr/>
          </p:nvSpPr>
          <p:spPr>
            <a:xfrm>
              <a:off x="5741201" y="5367941"/>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2.7. Công cụ lập trình</a:t>
              </a:r>
              <a:endParaRPr sz="1800">
                <a:solidFill>
                  <a:srgbClr val="A5A5A5"/>
                </a:solidFill>
                <a:latin typeface="Arial"/>
                <a:ea typeface="Arial"/>
                <a:cs typeface="Arial"/>
                <a:sym typeface="Arial"/>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1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495" name="Google Shape;2495;p1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496" name="Google Shape;2496;p1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về điều khiển hệ thống</a:t>
            </a:r>
            <a:endParaRPr sz="2400">
              <a:solidFill>
                <a:srgbClr val="0C0C0C"/>
              </a:solidFill>
              <a:latin typeface="Arial"/>
              <a:ea typeface="Arial"/>
              <a:cs typeface="Arial"/>
              <a:sym typeface="Arial"/>
            </a:endParaRPr>
          </a:p>
        </p:txBody>
      </p:sp>
      <p:sp>
        <p:nvSpPr>
          <p:cNvPr id="2497" name="Google Shape;2497;p111"/>
          <p:cNvSpPr/>
          <p:nvPr/>
        </p:nvSpPr>
        <p:spPr>
          <a:xfrm>
            <a:off x="712182" y="2223295"/>
            <a:ext cx="8742801" cy="84812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những lệnh nào kiểm soát Hệ thống trong Linux.</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khái niệm cơ bản về quy trình và điều khiển quy trình bằng các lệnh.</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các lệnh để xem thông tin ngắn gọn liên quan đến nền trước, công việc nền và hệ thống.</a:t>
            </a:r>
            <a:endParaRPr sz="1300">
              <a:solidFill>
                <a:srgbClr val="262626"/>
              </a:solidFill>
              <a:latin typeface="Arial"/>
              <a:ea typeface="Arial"/>
              <a:cs typeface="Arial"/>
              <a:sym typeface="Arial"/>
            </a:endParaRPr>
          </a:p>
        </p:txBody>
      </p:sp>
      <p:grpSp>
        <p:nvGrpSpPr>
          <p:cNvPr id="2498" name="Google Shape;2498;p111"/>
          <p:cNvGrpSpPr/>
          <p:nvPr/>
        </p:nvGrpSpPr>
        <p:grpSpPr>
          <a:xfrm>
            <a:off x="559817" y="1930152"/>
            <a:ext cx="8879458" cy="215444"/>
            <a:chOff x="1027113" y="2045622"/>
            <a:chExt cx="8881513" cy="215496"/>
          </a:xfrm>
        </p:grpSpPr>
        <p:sp>
          <p:nvSpPr>
            <p:cNvPr id="2499" name="Google Shape;2499;p1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500" name="Google Shape;2500;p111"/>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Chúng ta sẽ học gì trong bài này</a:t>
              </a:r>
              <a:endParaRPr sz="1400">
                <a:solidFill>
                  <a:srgbClr val="262626"/>
                </a:solidFill>
                <a:latin typeface="Arial"/>
                <a:ea typeface="Arial"/>
                <a:cs typeface="Arial"/>
                <a:sym typeface="Arial"/>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11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507" name="Google Shape;2507;p1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508" name="Google Shape;2508;p1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Khái niệm về quy trình</a:t>
            </a:r>
            <a:endParaRPr sz="2400">
              <a:solidFill>
                <a:srgbClr val="0C0C0C"/>
              </a:solidFill>
              <a:latin typeface="Arial"/>
              <a:ea typeface="Arial"/>
              <a:cs typeface="Arial"/>
              <a:sym typeface="Arial"/>
            </a:endParaRPr>
          </a:p>
        </p:txBody>
      </p:sp>
      <p:sp>
        <p:nvSpPr>
          <p:cNvPr id="2509" name="Google Shape;2509;p112"/>
          <p:cNvSpPr/>
          <p:nvPr/>
        </p:nvSpPr>
        <p:spPr>
          <a:xfrm>
            <a:off x="712182" y="2580409"/>
            <a:ext cx="8742801" cy="145342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tiến trình có mối quan hệ cha-con.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cần, tiến trình cha có thể tạo các tiến trình con và các tiến trình con có thể tạo các tiến trình con khác.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Tất cả các quy trình đều có quy trình mẹ ngoại trừ các quy trình systemd và kthreadd được chạy bởi bộ lập lịch trình khi khởi động.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tiến trình con hoàn thành nhiệm vụ của nó, nó sẽ trả kết quả về tiến trình cha và kết thúc.</a:t>
            </a:r>
            <a:endParaRPr sz="1300">
              <a:solidFill>
                <a:srgbClr val="262626"/>
              </a:solidFill>
              <a:latin typeface="Arial"/>
              <a:ea typeface="Arial"/>
              <a:cs typeface="Arial"/>
              <a:sym typeface="Arial"/>
            </a:endParaRPr>
          </a:p>
        </p:txBody>
      </p:sp>
      <p:grpSp>
        <p:nvGrpSpPr>
          <p:cNvPr id="2510" name="Google Shape;2510;p112"/>
          <p:cNvGrpSpPr/>
          <p:nvPr/>
        </p:nvGrpSpPr>
        <p:grpSpPr>
          <a:xfrm>
            <a:off x="559817" y="1930152"/>
            <a:ext cx="8879458" cy="215444"/>
            <a:chOff x="1027113" y="2045622"/>
            <a:chExt cx="8881513" cy="215496"/>
          </a:xfrm>
        </p:grpSpPr>
        <p:sp>
          <p:nvSpPr>
            <p:cNvPr id="2511" name="Google Shape;2511;p1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512" name="Google Shape;2512;p112"/>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Process: Một chương trình hiện đang chạy trên hệ thống</a:t>
              </a:r>
              <a:endParaRPr sz="1400">
                <a:solidFill>
                  <a:srgbClr val="262626"/>
                </a:solidFill>
                <a:latin typeface="Arial"/>
                <a:ea typeface="Arial"/>
                <a:cs typeface="Arial"/>
                <a:sym typeface="Arial"/>
              </a:endParaRPr>
            </a:p>
          </p:txBody>
        </p:sp>
      </p:grpSp>
      <p:grpSp>
        <p:nvGrpSpPr>
          <p:cNvPr id="2513" name="Google Shape;2513;p112"/>
          <p:cNvGrpSpPr/>
          <p:nvPr/>
        </p:nvGrpSpPr>
        <p:grpSpPr>
          <a:xfrm>
            <a:off x="559817" y="2282976"/>
            <a:ext cx="8879458" cy="215444"/>
            <a:chOff x="1027113" y="2045622"/>
            <a:chExt cx="8881513" cy="215496"/>
          </a:xfrm>
        </p:grpSpPr>
        <p:sp>
          <p:nvSpPr>
            <p:cNvPr id="2514" name="Google Shape;2514;p1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515" name="Google Shape;2515;p112"/>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Mối quan hệ cha-con của quá trình</a:t>
              </a:r>
              <a:endParaRPr sz="1400">
                <a:solidFill>
                  <a:srgbClr val="262626"/>
                </a:solidFill>
                <a:latin typeface="Arial"/>
                <a:ea typeface="Arial"/>
                <a:cs typeface="Arial"/>
                <a:sym typeface="Aria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p11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522" name="Google Shape;2522;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523" name="Google Shape;2523;p1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Loại quy trình</a:t>
            </a:r>
            <a:endParaRPr sz="2400">
              <a:solidFill>
                <a:srgbClr val="0C0C0C"/>
              </a:solidFill>
              <a:latin typeface="Arial"/>
              <a:ea typeface="Arial"/>
              <a:cs typeface="Arial"/>
              <a:sym typeface="Arial"/>
            </a:endParaRPr>
          </a:p>
        </p:txBody>
      </p:sp>
      <p:grpSp>
        <p:nvGrpSpPr>
          <p:cNvPr id="2524" name="Google Shape;2524;p113"/>
          <p:cNvGrpSpPr/>
          <p:nvPr/>
        </p:nvGrpSpPr>
        <p:grpSpPr>
          <a:xfrm>
            <a:off x="559817" y="2657818"/>
            <a:ext cx="8895166" cy="604760"/>
            <a:chOff x="559817" y="2695918"/>
            <a:chExt cx="8895166" cy="604760"/>
          </a:xfrm>
        </p:grpSpPr>
        <p:sp>
          <p:nvSpPr>
            <p:cNvPr id="2525" name="Google Shape;2525;p113"/>
            <p:cNvSpPr/>
            <p:nvPr/>
          </p:nvSpPr>
          <p:spPr>
            <a:xfrm>
              <a:off x="712182" y="2955251"/>
              <a:ext cx="874280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một tiến trình cha kết thúc trước trong khi tiến trình đó vẫn đang chạy.</a:t>
              </a:r>
              <a:endParaRPr sz="1300">
                <a:solidFill>
                  <a:srgbClr val="262626"/>
                </a:solidFill>
                <a:latin typeface="Arial"/>
                <a:ea typeface="Arial"/>
                <a:cs typeface="Arial"/>
                <a:sym typeface="Arial"/>
              </a:endParaRPr>
            </a:p>
          </p:txBody>
        </p:sp>
        <p:grpSp>
          <p:nvGrpSpPr>
            <p:cNvPr id="2526" name="Google Shape;2526;p113"/>
            <p:cNvGrpSpPr/>
            <p:nvPr/>
          </p:nvGrpSpPr>
          <p:grpSpPr>
            <a:xfrm>
              <a:off x="559817" y="2695918"/>
              <a:ext cx="8879458" cy="215444"/>
              <a:chOff x="1027113" y="2045622"/>
              <a:chExt cx="8881513" cy="215496"/>
            </a:xfrm>
          </p:grpSpPr>
          <p:sp>
            <p:nvSpPr>
              <p:cNvPr id="2527" name="Google Shape;2527;p1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528" name="Google Shape;2528;p113"/>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Quy trình Orphan</a:t>
                </a:r>
                <a:endParaRPr/>
              </a:p>
            </p:txBody>
          </p:sp>
        </p:grpSp>
      </p:grpSp>
      <p:grpSp>
        <p:nvGrpSpPr>
          <p:cNvPr id="2529" name="Google Shape;2529;p113"/>
          <p:cNvGrpSpPr/>
          <p:nvPr/>
        </p:nvGrpSpPr>
        <p:grpSpPr>
          <a:xfrm>
            <a:off x="559817" y="1930152"/>
            <a:ext cx="8895166" cy="597498"/>
            <a:chOff x="559817" y="1930152"/>
            <a:chExt cx="8895166" cy="597498"/>
          </a:xfrm>
        </p:grpSpPr>
        <p:grpSp>
          <p:nvGrpSpPr>
            <p:cNvPr id="2530" name="Google Shape;2530;p113"/>
            <p:cNvGrpSpPr/>
            <p:nvPr/>
          </p:nvGrpSpPr>
          <p:grpSpPr>
            <a:xfrm>
              <a:off x="559817" y="1930152"/>
              <a:ext cx="8879458" cy="215444"/>
              <a:chOff x="1027113" y="2045622"/>
              <a:chExt cx="8881513" cy="215496"/>
            </a:xfrm>
          </p:grpSpPr>
          <p:sp>
            <p:nvSpPr>
              <p:cNvPr id="2531" name="Google Shape;2531;p1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532" name="Google Shape;2532;p113"/>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Quy trình daemon</a:t>
                </a:r>
                <a:endParaRPr/>
              </a:p>
            </p:txBody>
          </p:sp>
        </p:grpSp>
        <p:sp>
          <p:nvSpPr>
            <p:cNvPr id="2533" name="Google Shape;2533;p113"/>
            <p:cNvSpPr/>
            <p:nvPr/>
          </p:nvSpPr>
          <p:spPr>
            <a:xfrm>
              <a:off x="712182" y="2182223"/>
              <a:ext cx="874280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quá trình nền chạy dài để đáp ứng các yêu cầu từ các dịch vụ.</a:t>
              </a:r>
              <a:endParaRPr/>
            </a:p>
          </p:txBody>
        </p:sp>
      </p:grpSp>
      <p:grpSp>
        <p:nvGrpSpPr>
          <p:cNvPr id="2534" name="Google Shape;2534;p113"/>
          <p:cNvGrpSpPr/>
          <p:nvPr/>
        </p:nvGrpSpPr>
        <p:grpSpPr>
          <a:xfrm>
            <a:off x="559817" y="3393112"/>
            <a:ext cx="8895166" cy="1410108"/>
            <a:chOff x="559817" y="2695918"/>
            <a:chExt cx="8895166" cy="1410108"/>
          </a:xfrm>
        </p:grpSpPr>
        <p:sp>
          <p:nvSpPr>
            <p:cNvPr id="2535" name="Google Shape;2535;p113"/>
            <p:cNvSpPr/>
            <p:nvPr/>
          </p:nvSpPr>
          <p:spPr>
            <a:xfrm>
              <a:off x="712182" y="2955251"/>
              <a:ext cx="8742801" cy="115077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một quy trình con đã kết thúc thực thi nhưng vẫn còn trong danh sách bảng quy trình.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Quy trình Zombie có thể xuất hiện dưới dạng 'Quy trình không còn tồn tại' trong danh sách quy trình.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quy trình zombie tăng lên, bảng quy trình có thể hết dung lượng. Nó có thể ngăn các quy trình thông thường chạy.</a:t>
              </a:r>
              <a:endParaRPr sz="1300">
                <a:solidFill>
                  <a:srgbClr val="262626"/>
                </a:solidFill>
                <a:latin typeface="Arial"/>
                <a:ea typeface="Arial"/>
                <a:cs typeface="Arial"/>
                <a:sym typeface="Arial"/>
              </a:endParaRPr>
            </a:p>
          </p:txBody>
        </p:sp>
        <p:grpSp>
          <p:nvGrpSpPr>
            <p:cNvPr id="2536" name="Google Shape;2536;p113"/>
            <p:cNvGrpSpPr/>
            <p:nvPr/>
          </p:nvGrpSpPr>
          <p:grpSpPr>
            <a:xfrm>
              <a:off x="559817" y="2695918"/>
              <a:ext cx="8879458" cy="215444"/>
              <a:chOff x="1027113" y="2045622"/>
              <a:chExt cx="8881513" cy="215496"/>
            </a:xfrm>
          </p:grpSpPr>
          <p:sp>
            <p:nvSpPr>
              <p:cNvPr id="2537" name="Google Shape;2537;p1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538" name="Google Shape;2538;p113"/>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Quy trình Zombie</a:t>
                </a:r>
                <a:endParaRPr/>
              </a:p>
            </p:txBody>
          </p:sp>
        </p:gr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11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545" name="Google Shape;2545;p1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546" name="Google Shape;2546;p11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Danh sách quy trình</a:t>
            </a:r>
            <a:endParaRPr sz="2400">
              <a:solidFill>
                <a:srgbClr val="0C0C0C"/>
              </a:solidFill>
              <a:latin typeface="Arial"/>
              <a:ea typeface="Arial"/>
              <a:cs typeface="Arial"/>
              <a:sym typeface="Arial"/>
            </a:endParaRPr>
          </a:p>
        </p:txBody>
      </p:sp>
      <p:grpSp>
        <p:nvGrpSpPr>
          <p:cNvPr id="2547" name="Google Shape;2547;p114"/>
          <p:cNvGrpSpPr/>
          <p:nvPr/>
        </p:nvGrpSpPr>
        <p:grpSpPr>
          <a:xfrm>
            <a:off x="559817" y="1930152"/>
            <a:ext cx="8895166" cy="1505439"/>
            <a:chOff x="559817" y="1930152"/>
            <a:chExt cx="8895166" cy="1505439"/>
          </a:xfrm>
        </p:grpSpPr>
        <p:grpSp>
          <p:nvGrpSpPr>
            <p:cNvPr id="2548" name="Google Shape;2548;p114"/>
            <p:cNvGrpSpPr/>
            <p:nvPr/>
          </p:nvGrpSpPr>
          <p:grpSpPr>
            <a:xfrm>
              <a:off x="559817" y="1930152"/>
              <a:ext cx="8879458" cy="215444"/>
              <a:chOff x="1027113" y="2045622"/>
              <a:chExt cx="8881513" cy="215496"/>
            </a:xfrm>
          </p:grpSpPr>
          <p:sp>
            <p:nvSpPr>
              <p:cNvPr id="2549" name="Google Shape;2549;p1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550" name="Google Shape;2550;p114"/>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để xem danh sách các quy trình hiện đang chạy: ps</a:t>
                </a:r>
                <a:endParaRPr sz="1400">
                  <a:solidFill>
                    <a:srgbClr val="262626"/>
                  </a:solidFill>
                  <a:latin typeface="Arial"/>
                  <a:ea typeface="Arial"/>
                  <a:cs typeface="Arial"/>
                  <a:sym typeface="Arial"/>
                </a:endParaRPr>
              </a:p>
            </p:txBody>
          </p:sp>
        </p:grpSp>
        <p:sp>
          <p:nvSpPr>
            <p:cNvPr id="2551" name="Google Shape;2551;p114"/>
            <p:cNvSpPr/>
            <p:nvPr/>
          </p:nvSpPr>
          <p:spPr>
            <a:xfrm>
              <a:off x="712182" y="2182223"/>
              <a:ext cx="8742801" cy="125336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Lựa chọn UNIX (SVR4): Đặt thành một gói. Bắt đầu bằng dấu gạch nối. (Ví dụ: -ef)</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Lựa chọn BSD: Được đóng gói. Không bắt đầu bằng dấu gạch ngang. (Ví dụ: phụ trợ)</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Lựa chọn GNU: Bắt đầu bằng hai dấu gạch ngang. (Ví dụ: --pid)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tiến trình cha kết thúc trước trong khi tiến trình vẫn đang chạy.</a:t>
              </a:r>
              <a:endParaRPr sz="1300">
                <a:solidFill>
                  <a:srgbClr val="262626"/>
                </a:solidFill>
                <a:latin typeface="Arial"/>
                <a:ea typeface="Arial"/>
                <a:cs typeface="Arial"/>
                <a:sym typeface="Arial"/>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115"/>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ps </a:t>
            </a:r>
            <a:endParaRPr/>
          </a:p>
        </p:txBody>
      </p:sp>
      <p:sp>
        <p:nvSpPr>
          <p:cNvPr id="2558" name="Google Shape;2558;p11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559" name="Google Shape;2559;p1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560" name="Google Shape;2560;p115"/>
          <p:cNvGrpSpPr/>
          <p:nvPr/>
        </p:nvGrpSpPr>
        <p:grpSpPr>
          <a:xfrm>
            <a:off x="559817" y="1930152"/>
            <a:ext cx="4027814" cy="215444"/>
            <a:chOff x="559817" y="1930152"/>
            <a:chExt cx="4027814" cy="215444"/>
          </a:xfrm>
        </p:grpSpPr>
        <p:sp>
          <p:nvSpPr>
            <p:cNvPr id="2561" name="Google Shape;2561;p115"/>
            <p:cNvSpPr/>
            <p:nvPr/>
          </p:nvSpPr>
          <p:spPr>
            <a:xfrm>
              <a:off x="559817" y="1941522"/>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562" name="Google Shape;2562;p115"/>
            <p:cNvSpPr/>
            <p:nvPr/>
          </p:nvSpPr>
          <p:spPr>
            <a:xfrm>
              <a:off x="712182" y="1930152"/>
              <a:ext cx="387544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Danh sách quy trình của thiết bị đầu cuối hiện tại</a:t>
              </a:r>
              <a:endParaRPr sz="1400">
                <a:solidFill>
                  <a:srgbClr val="262626"/>
                </a:solidFill>
                <a:latin typeface="Arial"/>
                <a:ea typeface="Arial"/>
                <a:cs typeface="Arial"/>
                <a:sym typeface="Arial"/>
              </a:endParaRPr>
            </a:p>
          </p:txBody>
        </p:sp>
      </p:grpSp>
      <p:sp>
        <p:nvSpPr>
          <p:cNvPr id="2563" name="Google Shape;2563;p115"/>
          <p:cNvSpPr/>
          <p:nvPr/>
        </p:nvSpPr>
        <p:spPr>
          <a:xfrm>
            <a:off x="762757" y="3091354"/>
            <a:ext cx="8310905"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thông tin chi tiết về quy trình: PPID, số thiết bị đầu cuối, thời gian bắt đầu, v.v.</a:t>
            </a:r>
            <a:endParaRPr/>
          </a:p>
        </p:txBody>
      </p:sp>
      <p:grpSp>
        <p:nvGrpSpPr>
          <p:cNvPr id="2564" name="Google Shape;2564;p115"/>
          <p:cNvGrpSpPr/>
          <p:nvPr/>
        </p:nvGrpSpPr>
        <p:grpSpPr>
          <a:xfrm>
            <a:off x="559817" y="2842037"/>
            <a:ext cx="4027814" cy="215444"/>
            <a:chOff x="559817" y="1930152"/>
            <a:chExt cx="4027814" cy="215444"/>
          </a:xfrm>
        </p:grpSpPr>
        <p:sp>
          <p:nvSpPr>
            <p:cNvPr id="2565" name="Google Shape;2565;p115"/>
            <p:cNvSpPr/>
            <p:nvPr/>
          </p:nvSpPr>
          <p:spPr>
            <a:xfrm>
              <a:off x="559817" y="1941522"/>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566" name="Google Shape;2566;p115"/>
            <p:cNvSpPr/>
            <p:nvPr/>
          </p:nvSpPr>
          <p:spPr>
            <a:xfrm>
              <a:off x="712182" y="1930152"/>
              <a:ext cx="387544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Danh sách quy trình của thiết bị đầu cuối hiện tại</a:t>
              </a:r>
              <a:endParaRPr sz="1400">
                <a:solidFill>
                  <a:srgbClr val="262626"/>
                </a:solidFill>
                <a:latin typeface="Arial"/>
                <a:ea typeface="Arial"/>
                <a:cs typeface="Arial"/>
                <a:sym typeface="Arial"/>
              </a:endParaRPr>
            </a:p>
          </p:txBody>
        </p:sp>
      </p:grpSp>
      <p:sp>
        <p:nvSpPr>
          <p:cNvPr id="2567" name="Google Shape;2567;p115"/>
          <p:cNvSpPr/>
          <p:nvPr/>
        </p:nvSpPr>
        <p:spPr>
          <a:xfrm>
            <a:off x="451584" y="2331315"/>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ps –f </a:t>
            </a:r>
            <a:endParaRPr/>
          </a:p>
        </p:txBody>
      </p:sp>
      <p:grpSp>
        <p:nvGrpSpPr>
          <p:cNvPr id="2568" name="Google Shape;2568;p115"/>
          <p:cNvGrpSpPr/>
          <p:nvPr/>
        </p:nvGrpSpPr>
        <p:grpSpPr>
          <a:xfrm>
            <a:off x="720716" y="3470654"/>
            <a:ext cx="4197493" cy="2335516"/>
            <a:chOff x="720716" y="3470654"/>
            <a:chExt cx="4197493" cy="2335516"/>
          </a:xfrm>
        </p:grpSpPr>
        <p:grpSp>
          <p:nvGrpSpPr>
            <p:cNvPr id="2569" name="Google Shape;2569;p115"/>
            <p:cNvGrpSpPr/>
            <p:nvPr/>
          </p:nvGrpSpPr>
          <p:grpSpPr>
            <a:xfrm>
              <a:off x="720716" y="3470654"/>
              <a:ext cx="4197493" cy="2335516"/>
              <a:chOff x="3663950" y="2232141"/>
              <a:chExt cx="5679058" cy="3159870"/>
            </a:xfrm>
          </p:grpSpPr>
          <p:pic>
            <p:nvPicPr>
              <p:cNvPr descr="텍스트, 모니터, 스크린샷, 전자기기이(가) 표시된 사진&#10;&#10;자동 생성된 설명" id="2570" name="Google Shape;2570;p115"/>
              <p:cNvPicPr preferRelativeResize="0"/>
              <p:nvPr/>
            </p:nvPicPr>
            <p:blipFill rotWithShape="1">
              <a:blip r:embed="rId3">
                <a:alphaModFix/>
              </a:blip>
              <a:srcRect b="0" l="0" r="0" t="0"/>
              <a:stretch/>
            </p:blipFill>
            <p:spPr>
              <a:xfrm>
                <a:off x="3663950" y="2232141"/>
                <a:ext cx="5679058" cy="3159870"/>
              </a:xfrm>
              <a:prstGeom prst="rect">
                <a:avLst/>
              </a:prstGeom>
              <a:noFill/>
              <a:ln>
                <a:noFill/>
              </a:ln>
            </p:spPr>
          </p:pic>
          <p:sp>
            <p:nvSpPr>
              <p:cNvPr id="2571" name="Google Shape;2571;p115"/>
              <p:cNvSpPr/>
              <p:nvPr/>
            </p:nvSpPr>
            <p:spPr>
              <a:xfrm>
                <a:off x="5011311" y="2738815"/>
                <a:ext cx="340558"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72" name="Google Shape;2572;p115"/>
              <p:cNvSpPr/>
              <p:nvPr/>
            </p:nvSpPr>
            <p:spPr>
              <a:xfrm>
                <a:off x="5011311" y="3122408"/>
                <a:ext cx="340558"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573" name="Google Shape;2573;p115"/>
            <p:cNvSpPr/>
            <p:nvPr/>
          </p:nvSpPr>
          <p:spPr>
            <a:xfrm>
              <a:off x="2031659" y="3810690"/>
              <a:ext cx="350861" cy="158798"/>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ps</a:t>
              </a:r>
              <a:endParaRPr b="1" sz="1300">
                <a:solidFill>
                  <a:schemeClr val="lt1"/>
                </a:solidFill>
                <a:latin typeface="Arial"/>
                <a:ea typeface="Arial"/>
                <a:cs typeface="Arial"/>
                <a:sym typeface="Arial"/>
              </a:endParaRPr>
            </a:p>
          </p:txBody>
        </p:sp>
        <p:sp>
          <p:nvSpPr>
            <p:cNvPr id="2574" name="Google Shape;2574;p115"/>
            <p:cNvSpPr/>
            <p:nvPr/>
          </p:nvSpPr>
          <p:spPr>
            <a:xfrm>
              <a:off x="2031658" y="4094210"/>
              <a:ext cx="515962" cy="158798"/>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ps -f</a:t>
              </a:r>
              <a:endParaRPr b="1" sz="1300">
                <a:solidFill>
                  <a:schemeClr val="lt1"/>
                </a:solidFill>
                <a:latin typeface="Arial"/>
                <a:ea typeface="Arial"/>
                <a:cs typeface="Arial"/>
                <a:sym typeface="Arial"/>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116"/>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ps -a </a:t>
            </a:r>
            <a:endParaRPr/>
          </a:p>
        </p:txBody>
      </p:sp>
      <p:sp>
        <p:nvSpPr>
          <p:cNvPr id="2581" name="Google Shape;2581;p1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582" name="Google Shape;2582;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583" name="Google Shape;2583;p116"/>
          <p:cNvGrpSpPr/>
          <p:nvPr/>
        </p:nvGrpSpPr>
        <p:grpSpPr>
          <a:xfrm>
            <a:off x="449998" y="2514325"/>
            <a:ext cx="8398727" cy="1384439"/>
            <a:chOff x="449998" y="2589639"/>
            <a:chExt cx="8398727" cy="1384439"/>
          </a:xfrm>
        </p:grpSpPr>
        <p:sp>
          <p:nvSpPr>
            <p:cNvPr id="2584" name="Google Shape;2584;p116"/>
            <p:cNvSpPr txBox="1"/>
            <p:nvPr/>
          </p:nvSpPr>
          <p:spPr>
            <a:xfrm>
              <a:off x="650767" y="3379043"/>
              <a:ext cx="8197958" cy="595035"/>
            </a:xfrm>
            <a:prstGeom prst="rect">
              <a:avLst/>
            </a:prstGeom>
            <a:noFill/>
            <a:ln>
              <a:noFill/>
            </a:ln>
          </p:spPr>
          <p:txBody>
            <a:bodyPr anchorCtr="0" anchor="t" bIns="45700" lIns="91425" spcFirstLastPara="1" rIns="91425" wrap="square" tIns="45700">
              <a:spAutoFit/>
            </a:bodyPr>
            <a:lstStyle/>
            <a:p>
              <a:pPr indent="-182526" lvl="0" marL="182526" marR="0" rtl="0" algn="l">
                <a:spcBef>
                  <a:spcPts val="0"/>
                </a:spcBef>
                <a:spcAft>
                  <a:spcPts val="0"/>
                </a:spcAft>
                <a:buClr>
                  <a:srgbClr val="193EB0"/>
                </a:buClr>
                <a:buSzPts val="1300"/>
                <a:buFont typeface="Arial"/>
                <a:buChar char="‣"/>
              </a:pPr>
              <a:r>
                <a:rPr b="0" i="0" lang="en-US" sz="1300">
                  <a:solidFill>
                    <a:srgbClr val="262626"/>
                  </a:solidFill>
                  <a:latin typeface="Arial"/>
                  <a:ea typeface="Arial"/>
                  <a:cs typeface="Arial"/>
                  <a:sym typeface="Arial"/>
                </a:rPr>
                <a:t>Tùy chọn -e in tất cả các quy trình đang chạy trên hệ thống.</a:t>
              </a:r>
              <a:endParaRPr/>
            </a:p>
            <a:p>
              <a:pPr indent="-182526" lvl="0" marL="182526" marR="0" rtl="0" algn="l">
                <a:spcBef>
                  <a:spcPts val="800"/>
                </a:spcBef>
                <a:spcAft>
                  <a:spcPts val="0"/>
                </a:spcAft>
                <a:buClr>
                  <a:srgbClr val="193EB0"/>
                </a:buClr>
                <a:buSzPts val="1300"/>
                <a:buFont typeface="Arial"/>
                <a:buChar char="‣"/>
              </a:pPr>
              <a:r>
                <a:rPr b="0" i="0" lang="en-US" sz="1300">
                  <a:solidFill>
                    <a:srgbClr val="262626"/>
                  </a:solidFill>
                  <a:latin typeface="Arial"/>
                  <a:ea typeface="Arial"/>
                  <a:cs typeface="Arial"/>
                  <a:sym typeface="Arial"/>
                </a:rPr>
                <a:t>Những giá trị của TTY với ? hầu hết là các quy trình trình nền chạy bởi hệ thống dưới dạng trình nền.</a:t>
              </a:r>
              <a:endParaRPr b="0" i="0" sz="1300">
                <a:solidFill>
                  <a:srgbClr val="262626"/>
                </a:solidFill>
                <a:latin typeface="Arial"/>
                <a:ea typeface="Arial"/>
                <a:cs typeface="Arial"/>
                <a:sym typeface="Arial"/>
              </a:endParaRPr>
            </a:p>
          </p:txBody>
        </p:sp>
        <p:sp>
          <p:nvSpPr>
            <p:cNvPr id="2585" name="Google Shape;2585;p116"/>
            <p:cNvSpPr/>
            <p:nvPr/>
          </p:nvSpPr>
          <p:spPr>
            <a:xfrm>
              <a:off x="449998" y="2589639"/>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ps –e </a:t>
              </a:r>
              <a:endParaRPr/>
            </a:p>
          </p:txBody>
        </p:sp>
        <p:grpSp>
          <p:nvGrpSpPr>
            <p:cNvPr id="2586" name="Google Shape;2586;p116"/>
            <p:cNvGrpSpPr/>
            <p:nvPr/>
          </p:nvGrpSpPr>
          <p:grpSpPr>
            <a:xfrm>
              <a:off x="559817" y="3131039"/>
              <a:ext cx="4364446" cy="215444"/>
              <a:chOff x="1027113" y="2045619"/>
              <a:chExt cx="4365456" cy="215496"/>
            </a:xfrm>
          </p:grpSpPr>
          <p:sp>
            <p:nvSpPr>
              <p:cNvPr id="2587" name="Google Shape;2587;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588" name="Google Shape;2588;p116"/>
              <p:cNvSpPr/>
              <p:nvPr/>
            </p:nvSpPr>
            <p:spPr>
              <a:xfrm>
                <a:off x="1179514" y="2045619"/>
                <a:ext cx="4213055"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 một danh sách đầy đủ của quá trình (tùy chọn UNIX)</a:t>
                </a:r>
                <a:endParaRPr/>
              </a:p>
            </p:txBody>
          </p:sp>
        </p:grpSp>
      </p:grpSp>
      <p:sp>
        <p:nvSpPr>
          <p:cNvPr id="2589" name="Google Shape;2589;p116"/>
          <p:cNvSpPr txBox="1"/>
          <p:nvPr/>
        </p:nvSpPr>
        <p:spPr>
          <a:xfrm>
            <a:off x="650767" y="2179541"/>
            <a:ext cx="8540858" cy="492443"/>
          </a:xfrm>
          <a:prstGeom prst="rect">
            <a:avLst/>
          </a:prstGeom>
          <a:noFill/>
          <a:ln>
            <a:noFill/>
          </a:ln>
        </p:spPr>
        <p:txBody>
          <a:bodyPr anchorCtr="0" anchor="t" bIns="45700" lIns="91425" spcFirstLastPara="1" rIns="91425" wrap="square" tIns="45700">
            <a:spAutoFit/>
          </a:bodyPr>
          <a:lstStyle/>
          <a:p>
            <a:pPr indent="-182526" lvl="0" marL="182526" marR="0" rtl="0" algn="l">
              <a:spcBef>
                <a:spcPts val="0"/>
              </a:spcBef>
              <a:spcAft>
                <a:spcPts val="0"/>
              </a:spcAft>
              <a:buClr>
                <a:srgbClr val="193EB0"/>
              </a:buClr>
              <a:buSzPts val="1300"/>
              <a:buFont typeface="Arial"/>
              <a:buChar char="‣"/>
            </a:pPr>
            <a:r>
              <a:rPr b="0" i="0" lang="en-US" sz="1300">
                <a:solidFill>
                  <a:srgbClr val="262626"/>
                </a:solidFill>
                <a:latin typeface="Arial"/>
                <a:ea typeface="Arial"/>
                <a:cs typeface="Arial"/>
                <a:sym typeface="Arial"/>
              </a:rPr>
              <a:t>In thông tin về quy trình được thực hiện trên tất cả các thiết bị đầu cuối và quy trình được liên kết với người dùng hiện tại.</a:t>
            </a:r>
            <a:endParaRPr b="0" i="0" sz="1300">
              <a:solidFill>
                <a:srgbClr val="262626"/>
              </a:solidFill>
              <a:latin typeface="Arial"/>
              <a:ea typeface="Arial"/>
              <a:cs typeface="Arial"/>
              <a:sym typeface="Arial"/>
            </a:endParaRPr>
          </a:p>
        </p:txBody>
      </p:sp>
      <p:grpSp>
        <p:nvGrpSpPr>
          <p:cNvPr id="2590" name="Google Shape;2590;p116"/>
          <p:cNvGrpSpPr/>
          <p:nvPr/>
        </p:nvGrpSpPr>
        <p:grpSpPr>
          <a:xfrm>
            <a:off x="559817" y="1930152"/>
            <a:ext cx="6364614" cy="215444"/>
            <a:chOff x="559817" y="1930152"/>
            <a:chExt cx="6364614" cy="215444"/>
          </a:xfrm>
        </p:grpSpPr>
        <p:sp>
          <p:nvSpPr>
            <p:cNvPr id="2591" name="Google Shape;2591;p116"/>
            <p:cNvSpPr/>
            <p:nvPr/>
          </p:nvSpPr>
          <p:spPr>
            <a:xfrm>
              <a:off x="559817" y="1941522"/>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592" name="Google Shape;2592;p116"/>
            <p:cNvSpPr/>
            <p:nvPr/>
          </p:nvSpPr>
          <p:spPr>
            <a:xfrm>
              <a:off x="712182" y="1930152"/>
              <a:ext cx="621224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 thông tin quá trình thực hiện trên thiết bị đầu cuối</a:t>
              </a:r>
              <a:endParaRPr sz="1400">
                <a:solidFill>
                  <a:srgbClr val="262626"/>
                </a:solidFill>
                <a:latin typeface="Arial"/>
                <a:ea typeface="Arial"/>
                <a:cs typeface="Arial"/>
                <a:sym typeface="Arial"/>
              </a:endParaRPr>
            </a:p>
          </p:txBody>
        </p:sp>
      </p:grpSp>
      <p:grpSp>
        <p:nvGrpSpPr>
          <p:cNvPr id="2593" name="Google Shape;2593;p116"/>
          <p:cNvGrpSpPr/>
          <p:nvPr/>
        </p:nvGrpSpPr>
        <p:grpSpPr>
          <a:xfrm>
            <a:off x="726770" y="3938819"/>
            <a:ext cx="4197493" cy="2335516"/>
            <a:chOff x="726770" y="3931324"/>
            <a:chExt cx="4197493" cy="2335516"/>
          </a:xfrm>
        </p:grpSpPr>
        <p:grpSp>
          <p:nvGrpSpPr>
            <p:cNvPr id="2594" name="Google Shape;2594;p116"/>
            <p:cNvGrpSpPr/>
            <p:nvPr/>
          </p:nvGrpSpPr>
          <p:grpSpPr>
            <a:xfrm>
              <a:off x="1269255" y="4624354"/>
              <a:ext cx="2432461" cy="1301392"/>
              <a:chOff x="3808324" y="2884049"/>
              <a:chExt cx="5089491" cy="2722932"/>
            </a:xfrm>
          </p:grpSpPr>
          <p:pic>
            <p:nvPicPr>
              <p:cNvPr descr="텍스트, 모니터, 전자기기, 스크린샷이(가) 표시된 사진&#10;&#10;자동 생성된 설명" id="2595" name="Google Shape;2595;p116"/>
              <p:cNvPicPr preferRelativeResize="0"/>
              <p:nvPr/>
            </p:nvPicPr>
            <p:blipFill rotWithShape="1">
              <a:blip r:embed="rId3">
                <a:alphaModFix/>
              </a:blip>
              <a:srcRect b="2853" l="7549" r="7667" t="16069"/>
              <a:stretch/>
            </p:blipFill>
            <p:spPr>
              <a:xfrm>
                <a:off x="3808324" y="2898949"/>
                <a:ext cx="5089491" cy="2708032"/>
              </a:xfrm>
              <a:prstGeom prst="rect">
                <a:avLst/>
              </a:prstGeom>
              <a:noFill/>
              <a:ln>
                <a:noFill/>
              </a:ln>
            </p:spPr>
          </p:pic>
          <p:sp>
            <p:nvSpPr>
              <p:cNvPr id="2596" name="Google Shape;2596;p116"/>
              <p:cNvSpPr/>
              <p:nvPr/>
            </p:nvSpPr>
            <p:spPr>
              <a:xfrm>
                <a:off x="4746962" y="2884049"/>
                <a:ext cx="412075"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97" name="Google Shape;2597;p116"/>
              <p:cNvSpPr/>
              <p:nvPr/>
            </p:nvSpPr>
            <p:spPr>
              <a:xfrm>
                <a:off x="4746962" y="3307388"/>
                <a:ext cx="412075"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2598" name="Google Shape;2598;p116"/>
            <p:cNvGrpSpPr/>
            <p:nvPr/>
          </p:nvGrpSpPr>
          <p:grpSpPr>
            <a:xfrm>
              <a:off x="726770" y="3931324"/>
              <a:ext cx="4197493" cy="2335516"/>
              <a:chOff x="3355136" y="2362200"/>
              <a:chExt cx="6002950" cy="3340086"/>
            </a:xfrm>
          </p:grpSpPr>
          <p:pic>
            <p:nvPicPr>
              <p:cNvPr descr="텍스트, 모니터, 전자기기, 스크린샷이(가) 표시된 사진&#10;&#10;자동 생성된 설명" id="2599" name="Google Shape;2599;p116"/>
              <p:cNvPicPr preferRelativeResize="0"/>
              <p:nvPr/>
            </p:nvPicPr>
            <p:blipFill rotWithShape="1">
              <a:blip r:embed="rId3">
                <a:alphaModFix/>
              </a:blip>
              <a:srcRect b="0" l="0" r="0" t="0"/>
              <a:stretch/>
            </p:blipFill>
            <p:spPr>
              <a:xfrm>
                <a:off x="3355136" y="2362200"/>
                <a:ext cx="6002950" cy="3340086"/>
              </a:xfrm>
              <a:prstGeom prst="rect">
                <a:avLst/>
              </a:prstGeom>
              <a:noFill/>
              <a:ln>
                <a:noFill/>
              </a:ln>
            </p:spPr>
          </p:pic>
          <p:sp>
            <p:nvSpPr>
              <p:cNvPr id="2600" name="Google Shape;2600;p116"/>
              <p:cNvSpPr/>
              <p:nvPr/>
            </p:nvSpPr>
            <p:spPr>
              <a:xfrm>
                <a:off x="4746962" y="2884049"/>
                <a:ext cx="412075"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601" name="Google Shape;2601;p116"/>
              <p:cNvSpPr/>
              <p:nvPr/>
            </p:nvSpPr>
            <p:spPr>
              <a:xfrm>
                <a:off x="4746962" y="3307388"/>
                <a:ext cx="412075"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602" name="Google Shape;2602;p116"/>
            <p:cNvSpPr/>
            <p:nvPr/>
          </p:nvSpPr>
          <p:spPr>
            <a:xfrm>
              <a:off x="2062409" y="4249781"/>
              <a:ext cx="568347" cy="17791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ps -a</a:t>
              </a:r>
              <a:endParaRPr b="1" sz="1300">
                <a:solidFill>
                  <a:schemeClr val="lt1"/>
                </a:solidFill>
                <a:latin typeface="Arial"/>
                <a:ea typeface="Arial"/>
                <a:cs typeface="Arial"/>
                <a:sym typeface="Arial"/>
              </a:endParaRPr>
            </a:p>
          </p:txBody>
        </p:sp>
        <p:sp>
          <p:nvSpPr>
            <p:cNvPr id="2603" name="Google Shape;2603;p116"/>
            <p:cNvSpPr/>
            <p:nvPr/>
          </p:nvSpPr>
          <p:spPr>
            <a:xfrm>
              <a:off x="2062409" y="4524065"/>
              <a:ext cx="568347" cy="17791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ps -e</a:t>
              </a:r>
              <a:endParaRPr b="1" sz="1300">
                <a:solidFill>
                  <a:schemeClr val="lt1"/>
                </a:solidFill>
                <a:latin typeface="Arial"/>
                <a:ea typeface="Arial"/>
                <a:cs typeface="Arial"/>
                <a:sym typeface="Arial"/>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8" name="Shape 2608"/>
        <p:cNvGrpSpPr/>
        <p:nvPr/>
      </p:nvGrpSpPr>
      <p:grpSpPr>
        <a:xfrm>
          <a:off x="0" y="0"/>
          <a:ext cx="0" cy="0"/>
          <a:chOff x="0" y="0"/>
          <a:chExt cx="0" cy="0"/>
        </a:xfrm>
      </p:grpSpPr>
      <p:sp>
        <p:nvSpPr>
          <p:cNvPr id="2609" name="Google Shape;2609;p117"/>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Liên kết lệnh ps và grep</a:t>
            </a:r>
            <a:endParaRPr sz="2400">
              <a:solidFill>
                <a:srgbClr val="0C0C0C"/>
              </a:solidFill>
              <a:latin typeface="Arial"/>
              <a:ea typeface="Arial"/>
              <a:cs typeface="Arial"/>
              <a:sym typeface="Arial"/>
            </a:endParaRPr>
          </a:p>
        </p:txBody>
      </p:sp>
      <p:sp>
        <p:nvSpPr>
          <p:cNvPr id="2610" name="Google Shape;2610;p1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611" name="Google Shape;2611;p1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612" name="Google Shape;2612;p117"/>
          <p:cNvGrpSpPr/>
          <p:nvPr/>
        </p:nvGrpSpPr>
        <p:grpSpPr>
          <a:xfrm>
            <a:off x="559817" y="1930152"/>
            <a:ext cx="8310645" cy="215444"/>
            <a:chOff x="559817" y="1930152"/>
            <a:chExt cx="8310645" cy="215444"/>
          </a:xfrm>
        </p:grpSpPr>
        <p:sp>
          <p:nvSpPr>
            <p:cNvPr id="2613" name="Google Shape;2613;p117"/>
            <p:cNvSpPr/>
            <p:nvPr/>
          </p:nvSpPr>
          <p:spPr>
            <a:xfrm>
              <a:off x="559817" y="1941522"/>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614" name="Google Shape;2614;p117"/>
            <p:cNvSpPr/>
            <p:nvPr/>
          </p:nvSpPr>
          <p:spPr>
            <a:xfrm>
              <a:off x="712182" y="1930152"/>
              <a:ext cx="815828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Nối các lệnh ps và grep với I để truy xuất thông tin về một quy trình cụ thể</a:t>
              </a:r>
              <a:endParaRPr sz="1400">
                <a:solidFill>
                  <a:srgbClr val="262626"/>
                </a:solidFill>
                <a:latin typeface="Arial"/>
                <a:ea typeface="Arial"/>
                <a:cs typeface="Arial"/>
                <a:sym typeface="Arial"/>
              </a:endParaRPr>
            </a:p>
          </p:txBody>
        </p:sp>
      </p:grpSp>
      <p:grpSp>
        <p:nvGrpSpPr>
          <p:cNvPr id="2615" name="Google Shape;2615;p117"/>
          <p:cNvGrpSpPr/>
          <p:nvPr/>
        </p:nvGrpSpPr>
        <p:grpSpPr>
          <a:xfrm>
            <a:off x="567460" y="2318569"/>
            <a:ext cx="5385665" cy="2996624"/>
            <a:chOff x="567460" y="2318569"/>
            <a:chExt cx="5385665" cy="2996624"/>
          </a:xfrm>
        </p:grpSpPr>
        <p:grpSp>
          <p:nvGrpSpPr>
            <p:cNvPr id="2616" name="Google Shape;2616;p117"/>
            <p:cNvGrpSpPr/>
            <p:nvPr/>
          </p:nvGrpSpPr>
          <p:grpSpPr>
            <a:xfrm>
              <a:off x="567460" y="2318569"/>
              <a:ext cx="5385665" cy="2996624"/>
              <a:chOff x="1605955" y="2460244"/>
              <a:chExt cx="6694089" cy="3724641"/>
            </a:xfrm>
          </p:grpSpPr>
          <p:pic>
            <p:nvPicPr>
              <p:cNvPr descr="텍스트, 모니터, 스크린샷, 전자기기이(가) 표시된 사진&#10;&#10;자동 생성된 설명" id="2617" name="Google Shape;2617;p117"/>
              <p:cNvPicPr preferRelativeResize="0"/>
              <p:nvPr/>
            </p:nvPicPr>
            <p:blipFill rotWithShape="1">
              <a:blip r:embed="rId3">
                <a:alphaModFix/>
              </a:blip>
              <a:srcRect b="0" l="0" r="0" t="0"/>
              <a:stretch/>
            </p:blipFill>
            <p:spPr>
              <a:xfrm>
                <a:off x="1605955" y="2460244"/>
                <a:ext cx="6694089" cy="3724641"/>
              </a:xfrm>
              <a:prstGeom prst="rect">
                <a:avLst/>
              </a:prstGeom>
              <a:noFill/>
              <a:ln>
                <a:noFill/>
              </a:ln>
            </p:spPr>
          </p:pic>
          <p:sp>
            <p:nvSpPr>
              <p:cNvPr id="2618" name="Google Shape;2618;p117"/>
              <p:cNvSpPr/>
              <p:nvPr/>
            </p:nvSpPr>
            <p:spPr>
              <a:xfrm>
                <a:off x="3178503" y="3057065"/>
                <a:ext cx="1107747" cy="11793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619" name="Google Shape;2619;p117"/>
            <p:cNvSpPr/>
            <p:nvPr/>
          </p:nvSpPr>
          <p:spPr>
            <a:xfrm>
              <a:off x="2808567" y="2676690"/>
              <a:ext cx="1425614"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ps –a | grep bash</a:t>
              </a:r>
              <a:endParaRPr b="1" sz="1300">
                <a:solidFill>
                  <a:schemeClr val="lt1"/>
                </a:solidFill>
                <a:latin typeface="Arial"/>
                <a:ea typeface="Arial"/>
                <a:cs typeface="Arial"/>
                <a:sym typeface="Arial"/>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118"/>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kill</a:t>
            </a:r>
            <a:endParaRPr/>
          </a:p>
        </p:txBody>
      </p:sp>
      <p:grpSp>
        <p:nvGrpSpPr>
          <p:cNvPr id="2626" name="Google Shape;2626;p118"/>
          <p:cNvGrpSpPr/>
          <p:nvPr/>
        </p:nvGrpSpPr>
        <p:grpSpPr>
          <a:xfrm>
            <a:off x="560626" y="3869336"/>
            <a:ext cx="8631808" cy="430887"/>
            <a:chOff x="1027113" y="2045619"/>
            <a:chExt cx="8633805" cy="430991"/>
          </a:xfrm>
        </p:grpSpPr>
        <p:sp>
          <p:nvSpPr>
            <p:cNvPr id="2627" name="Google Shape;2627;p1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628" name="Google Shape;2628;p118"/>
            <p:cNvSpPr/>
            <p:nvPr/>
          </p:nvSpPr>
          <p:spPr>
            <a:xfrm>
              <a:off x="1179513" y="2045619"/>
              <a:ext cx="8481405" cy="430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quy trình đã thực thi 'man' và chấm dứt</a:t>
              </a:r>
              <a:endParaRPr sz="1400">
                <a:solidFill>
                  <a:srgbClr val="262626"/>
                </a:solidFill>
                <a:latin typeface="Arial"/>
                <a:ea typeface="Arial"/>
                <a:cs typeface="Arial"/>
                <a:sym typeface="Arial"/>
              </a:endParaRPr>
            </a:p>
            <a:p>
              <a:pPr indent="0" lvl="0" marL="0" marR="0" rtl="0" algn="l">
                <a:spcBef>
                  <a:spcPts val="0"/>
                </a:spcBef>
                <a:spcAft>
                  <a:spcPts val="0"/>
                </a:spcAft>
                <a:buNone/>
              </a:pPr>
              <a:r>
                <a:rPr lang="en-US" sz="1400">
                  <a:solidFill>
                    <a:srgbClr val="262626"/>
                  </a:solidFill>
                  <a:latin typeface="Arial"/>
                  <a:ea typeface="Arial"/>
                  <a:cs typeface="Arial"/>
                  <a:sym typeface="Arial"/>
                </a:rPr>
                <a:t>nó với kill.</a:t>
              </a:r>
              <a:endParaRPr/>
            </a:p>
          </p:txBody>
        </p:sp>
      </p:grpSp>
      <p:sp>
        <p:nvSpPr>
          <p:cNvPr id="2629" name="Google Shape;2629;p11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630" name="Google Shape;2630;p1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631" name="Google Shape;2631;p118"/>
          <p:cNvGrpSpPr/>
          <p:nvPr/>
        </p:nvGrpSpPr>
        <p:grpSpPr>
          <a:xfrm>
            <a:off x="449998" y="1780200"/>
            <a:ext cx="8757165" cy="1893499"/>
            <a:chOff x="557656" y="1916501"/>
            <a:chExt cx="8757165" cy="1893499"/>
          </a:xfrm>
        </p:grpSpPr>
        <p:sp>
          <p:nvSpPr>
            <p:cNvPr id="2632" name="Google Shape;2632;p118"/>
            <p:cNvSpPr/>
            <p:nvPr/>
          </p:nvSpPr>
          <p:spPr>
            <a:xfrm>
              <a:off x="557656" y="1916501"/>
              <a:ext cx="8757165" cy="1893499"/>
            </a:xfrm>
            <a:prstGeom prst="roundRect">
              <a:avLst>
                <a:gd fmla="val 4057"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grpSp>
          <p:nvGrpSpPr>
            <p:cNvPr id="2633" name="Google Shape;2633;p118"/>
            <p:cNvGrpSpPr/>
            <p:nvPr/>
          </p:nvGrpSpPr>
          <p:grpSpPr>
            <a:xfrm>
              <a:off x="1500256" y="2040517"/>
              <a:ext cx="4055614" cy="200055"/>
              <a:chOff x="1993764" y="2365656"/>
              <a:chExt cx="4055614" cy="200055"/>
            </a:xfrm>
          </p:grpSpPr>
          <p:sp>
            <p:nvSpPr>
              <p:cNvPr id="2634" name="Google Shape;2634;p118"/>
              <p:cNvSpPr/>
              <p:nvPr/>
            </p:nvSpPr>
            <p:spPr>
              <a:xfrm>
                <a:off x="1993764" y="2365656"/>
                <a:ext cx="771045"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Chức năng</a:t>
                </a:r>
                <a:endParaRPr sz="1300">
                  <a:solidFill>
                    <a:srgbClr val="262626"/>
                  </a:solidFill>
                  <a:latin typeface="Arial"/>
                  <a:ea typeface="Arial"/>
                  <a:cs typeface="Arial"/>
                  <a:sym typeface="Arial"/>
                </a:endParaRPr>
              </a:p>
            </p:txBody>
          </p:sp>
          <p:sp>
            <p:nvSpPr>
              <p:cNvPr id="2635" name="Google Shape;2635;p118"/>
              <p:cNvSpPr/>
              <p:nvPr/>
            </p:nvSpPr>
            <p:spPr>
              <a:xfrm>
                <a:off x="3359539" y="2365656"/>
                <a:ext cx="2689839"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Gửi tín hiệu đã chỉ định đến quy trình</a:t>
                </a:r>
                <a:endParaRPr sz="1300">
                  <a:solidFill>
                    <a:srgbClr val="262626"/>
                  </a:solidFill>
                  <a:latin typeface="Arial"/>
                  <a:ea typeface="Arial"/>
                  <a:cs typeface="Arial"/>
                  <a:sym typeface="Arial"/>
                </a:endParaRPr>
              </a:p>
            </p:txBody>
          </p:sp>
        </p:grpSp>
        <p:grpSp>
          <p:nvGrpSpPr>
            <p:cNvPr id="2636" name="Google Shape;2636;p118"/>
            <p:cNvGrpSpPr/>
            <p:nvPr/>
          </p:nvGrpSpPr>
          <p:grpSpPr>
            <a:xfrm>
              <a:off x="1500256" y="2308962"/>
              <a:ext cx="2678635" cy="200055"/>
              <a:chOff x="6235696" y="2040517"/>
              <a:chExt cx="2678635" cy="200055"/>
            </a:xfrm>
          </p:grpSpPr>
          <p:sp>
            <p:nvSpPr>
              <p:cNvPr id="2637" name="Google Shape;2637;p118"/>
              <p:cNvSpPr/>
              <p:nvPr/>
            </p:nvSpPr>
            <p:spPr>
              <a:xfrm>
                <a:off x="6235696" y="2040517"/>
                <a:ext cx="317395"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Mẫu</a:t>
                </a:r>
                <a:endParaRPr sz="1300">
                  <a:solidFill>
                    <a:srgbClr val="262626"/>
                  </a:solidFill>
                  <a:latin typeface="Arial"/>
                  <a:ea typeface="Arial"/>
                  <a:cs typeface="Arial"/>
                  <a:sym typeface="Arial"/>
                </a:endParaRPr>
              </a:p>
            </p:txBody>
          </p:sp>
          <p:sp>
            <p:nvSpPr>
              <p:cNvPr id="2638" name="Google Shape;2638;p118"/>
              <p:cNvSpPr/>
              <p:nvPr/>
            </p:nvSpPr>
            <p:spPr>
              <a:xfrm>
                <a:off x="7601471" y="2040517"/>
                <a:ext cx="1312860"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kill [ký hiệu] PID…</a:t>
                </a:r>
                <a:endParaRPr/>
              </a:p>
            </p:txBody>
          </p:sp>
        </p:grpSp>
        <p:sp>
          <p:nvSpPr>
            <p:cNvPr id="2639" name="Google Shape;2639;p118"/>
            <p:cNvSpPr/>
            <p:nvPr/>
          </p:nvSpPr>
          <p:spPr>
            <a:xfrm>
              <a:off x="5076903" y="2386739"/>
              <a:ext cx="342129" cy="168320"/>
            </a:xfrm>
            <a:prstGeom prst="roundRect">
              <a:avLst>
                <a:gd fmla="val 16667" name="adj"/>
              </a:avLst>
            </a:prstGeom>
            <a:noFill/>
            <a:ln cap="flat" cmpd="sng" w="12700">
              <a:solidFill>
                <a:srgbClr val="3F3F3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Ctrl</a:t>
              </a:r>
              <a:endParaRPr/>
            </a:p>
          </p:txBody>
        </p:sp>
        <p:grpSp>
          <p:nvGrpSpPr>
            <p:cNvPr id="2640" name="Google Shape;2640;p118"/>
            <p:cNvGrpSpPr/>
            <p:nvPr/>
          </p:nvGrpSpPr>
          <p:grpSpPr>
            <a:xfrm>
              <a:off x="1500256" y="2607798"/>
              <a:ext cx="7150236" cy="800219"/>
              <a:chOff x="1993764" y="3047125"/>
              <a:chExt cx="7150236" cy="800219"/>
            </a:xfrm>
          </p:grpSpPr>
          <p:sp>
            <p:nvSpPr>
              <p:cNvPr id="2641" name="Google Shape;2641;p118"/>
              <p:cNvSpPr/>
              <p:nvPr/>
            </p:nvSpPr>
            <p:spPr>
              <a:xfrm>
                <a:off x="3359539" y="3047125"/>
                <a:ext cx="5784461" cy="80021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-2 : Gửi tín hiệu ngắt (+C)</a:t>
                </a:r>
                <a:endParaRPr/>
              </a:p>
              <a:p>
                <a:pPr indent="0" lvl="0" marL="0" marR="0" rtl="0" algn="l">
                  <a:spcBef>
                    <a:spcPts val="0"/>
                  </a:spcBef>
                  <a:spcAft>
                    <a:spcPts val="0"/>
                  </a:spcAft>
                  <a:buNone/>
                </a:pPr>
                <a:r>
                  <a:rPr lang="en-US" sz="1300">
                    <a:solidFill>
                      <a:srgbClr val="262626"/>
                    </a:solidFill>
                    <a:latin typeface="Arial"/>
                    <a:ea typeface="Arial"/>
                    <a:cs typeface="Arial"/>
                    <a:sym typeface="Arial"/>
                  </a:rPr>
                  <a:t>-9 : Buộc quá trình chấm dứt.</a:t>
                </a:r>
                <a:endParaRPr/>
              </a:p>
              <a:p>
                <a:pPr indent="0" lvl="0" marL="0" marR="0" rtl="0" algn="l">
                  <a:spcBef>
                    <a:spcPts val="0"/>
                  </a:spcBef>
                  <a:spcAft>
                    <a:spcPts val="0"/>
                  </a:spcAft>
                  <a:buNone/>
                </a:pPr>
                <a:r>
                  <a:rPr lang="en-US" sz="1300">
                    <a:solidFill>
                      <a:srgbClr val="262626"/>
                    </a:solidFill>
                    <a:latin typeface="Arial"/>
                    <a:ea typeface="Arial"/>
                    <a:cs typeface="Arial"/>
                    <a:sym typeface="Arial"/>
                  </a:rPr>
                  <a:t>-15 : Quá trình sắp xếp các tệp liên quan và kết thúc quá trình.</a:t>
                </a:r>
                <a:endParaRPr/>
              </a:p>
              <a:p>
                <a:pPr indent="0" lvl="0" marL="0" marR="0" rtl="0" algn="l">
                  <a:spcBef>
                    <a:spcPts val="0"/>
                  </a:spcBef>
                  <a:spcAft>
                    <a:spcPts val="0"/>
                  </a:spcAft>
                  <a:buNone/>
                </a:pPr>
                <a:r>
                  <a:rPr lang="en-US" sz="1300">
                    <a:solidFill>
                      <a:srgbClr val="262626"/>
                    </a:solidFill>
                    <a:latin typeface="Arial"/>
                    <a:ea typeface="Arial"/>
                    <a:cs typeface="Arial"/>
                    <a:sym typeface="Arial"/>
                  </a:rPr>
                  <a:t>Có thể có các quá trình không chấm dứt.</a:t>
                </a:r>
                <a:endParaRPr/>
              </a:p>
            </p:txBody>
          </p:sp>
          <p:sp>
            <p:nvSpPr>
              <p:cNvPr id="2642" name="Google Shape;2642;p118"/>
              <p:cNvSpPr/>
              <p:nvPr/>
            </p:nvSpPr>
            <p:spPr>
              <a:xfrm>
                <a:off x="1993764" y="3047125"/>
                <a:ext cx="540212"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Ký hiệu</a:t>
                </a:r>
                <a:endParaRPr sz="1300">
                  <a:solidFill>
                    <a:srgbClr val="262626"/>
                  </a:solidFill>
                  <a:latin typeface="Arial"/>
                  <a:ea typeface="Arial"/>
                  <a:cs typeface="Arial"/>
                  <a:sym typeface="Arial"/>
                </a:endParaRPr>
              </a:p>
            </p:txBody>
          </p:sp>
        </p:grpSp>
        <p:grpSp>
          <p:nvGrpSpPr>
            <p:cNvPr id="2643" name="Google Shape;2643;p118"/>
            <p:cNvGrpSpPr/>
            <p:nvPr/>
          </p:nvGrpSpPr>
          <p:grpSpPr>
            <a:xfrm>
              <a:off x="1500256" y="3522161"/>
              <a:ext cx="4248387" cy="200055"/>
              <a:chOff x="1993764" y="3945391"/>
              <a:chExt cx="4248387" cy="200055"/>
            </a:xfrm>
          </p:grpSpPr>
          <p:sp>
            <p:nvSpPr>
              <p:cNvPr id="2644" name="Google Shape;2644;p118"/>
              <p:cNvSpPr/>
              <p:nvPr/>
            </p:nvSpPr>
            <p:spPr>
              <a:xfrm>
                <a:off x="1993764" y="3945391"/>
                <a:ext cx="36869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Ví dụ</a:t>
                </a:r>
                <a:endParaRPr sz="1300">
                  <a:solidFill>
                    <a:srgbClr val="262626"/>
                  </a:solidFill>
                  <a:latin typeface="Arial"/>
                  <a:ea typeface="Arial"/>
                  <a:cs typeface="Arial"/>
                  <a:sym typeface="Arial"/>
                </a:endParaRPr>
              </a:p>
            </p:txBody>
          </p:sp>
          <p:sp>
            <p:nvSpPr>
              <p:cNvPr id="2645" name="Google Shape;2645;p118"/>
              <p:cNvSpPr/>
              <p:nvPr/>
            </p:nvSpPr>
            <p:spPr>
              <a:xfrm>
                <a:off x="3359539" y="3945391"/>
                <a:ext cx="61234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kill 1001</a:t>
                </a:r>
                <a:endParaRPr/>
              </a:p>
            </p:txBody>
          </p:sp>
          <p:sp>
            <p:nvSpPr>
              <p:cNvPr id="2646" name="Google Shape;2646;p118"/>
              <p:cNvSpPr/>
              <p:nvPr/>
            </p:nvSpPr>
            <p:spPr>
              <a:xfrm>
                <a:off x="4274259" y="3945391"/>
                <a:ext cx="876843"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kill -15 1001</a:t>
                </a:r>
                <a:endParaRPr/>
              </a:p>
            </p:txBody>
          </p:sp>
          <p:sp>
            <p:nvSpPr>
              <p:cNvPr id="2647" name="Google Shape;2647;p118"/>
              <p:cNvSpPr/>
              <p:nvPr/>
            </p:nvSpPr>
            <p:spPr>
              <a:xfrm>
                <a:off x="5435840" y="3945391"/>
                <a:ext cx="806311"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kill -9 1001</a:t>
                </a:r>
                <a:endParaRPr/>
              </a:p>
            </p:txBody>
          </p:sp>
        </p:grpSp>
      </p:grpSp>
      <p:grpSp>
        <p:nvGrpSpPr>
          <p:cNvPr id="2648" name="Google Shape;2648;p118"/>
          <p:cNvGrpSpPr/>
          <p:nvPr/>
        </p:nvGrpSpPr>
        <p:grpSpPr>
          <a:xfrm>
            <a:off x="5083374" y="3869336"/>
            <a:ext cx="4109060" cy="2359356"/>
            <a:chOff x="703263" y="4196932"/>
            <a:chExt cx="4109060" cy="2359356"/>
          </a:xfrm>
        </p:grpSpPr>
        <p:pic>
          <p:nvPicPr>
            <p:cNvPr id="2649" name="Google Shape;2649;p118"/>
            <p:cNvPicPr preferRelativeResize="0"/>
            <p:nvPr/>
          </p:nvPicPr>
          <p:blipFill rotWithShape="1">
            <a:blip r:embed="rId3">
              <a:alphaModFix/>
            </a:blip>
            <a:srcRect b="0" l="0" r="0" t="0"/>
            <a:stretch/>
          </p:blipFill>
          <p:spPr>
            <a:xfrm>
              <a:off x="703263" y="4196932"/>
              <a:ext cx="4109060" cy="2359356"/>
            </a:xfrm>
            <a:prstGeom prst="rect">
              <a:avLst/>
            </a:prstGeom>
            <a:noFill/>
            <a:ln>
              <a:noFill/>
            </a:ln>
          </p:spPr>
        </p:pic>
        <p:sp>
          <p:nvSpPr>
            <p:cNvPr id="2650" name="Google Shape;2650;p118"/>
            <p:cNvSpPr/>
            <p:nvPr/>
          </p:nvSpPr>
          <p:spPr>
            <a:xfrm>
              <a:off x="1960318" y="4408684"/>
              <a:ext cx="905713" cy="16141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651" name="Google Shape;2651;p118"/>
            <p:cNvSpPr/>
            <p:nvPr/>
          </p:nvSpPr>
          <p:spPr>
            <a:xfrm>
              <a:off x="903752" y="4761719"/>
              <a:ext cx="286880" cy="13530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652" name="Google Shape;2652;p118"/>
            <p:cNvSpPr/>
            <p:nvPr/>
          </p:nvSpPr>
          <p:spPr>
            <a:xfrm>
              <a:off x="2301091" y="5287960"/>
              <a:ext cx="1195574" cy="17383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119"/>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Tiến trình bề nổi</a:t>
            </a:r>
            <a:endParaRPr sz="2400">
              <a:solidFill>
                <a:srgbClr val="0C0C0C"/>
              </a:solidFill>
              <a:latin typeface="Arial"/>
              <a:ea typeface="Arial"/>
              <a:cs typeface="Arial"/>
              <a:sym typeface="Arial"/>
            </a:endParaRPr>
          </a:p>
        </p:txBody>
      </p:sp>
      <p:sp>
        <p:nvSpPr>
          <p:cNvPr id="2659" name="Google Shape;2659;p11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660" name="Google Shape;2660;p1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661" name="Google Shape;2661;p119"/>
          <p:cNvGrpSpPr/>
          <p:nvPr/>
        </p:nvGrpSpPr>
        <p:grpSpPr>
          <a:xfrm>
            <a:off x="559817" y="1877687"/>
            <a:ext cx="7184008" cy="215444"/>
            <a:chOff x="559817" y="1930152"/>
            <a:chExt cx="6708491" cy="215444"/>
          </a:xfrm>
        </p:grpSpPr>
        <p:sp>
          <p:nvSpPr>
            <p:cNvPr id="2662" name="Google Shape;2662;p119"/>
            <p:cNvSpPr/>
            <p:nvPr/>
          </p:nvSpPr>
          <p:spPr>
            <a:xfrm>
              <a:off x="559817" y="1941522"/>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663" name="Google Shape;2663;p119"/>
            <p:cNvSpPr/>
            <p:nvPr/>
          </p:nvSpPr>
          <p:spPr>
            <a:xfrm>
              <a:off x="712182" y="1930152"/>
              <a:ext cx="655612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Một quy trình mà bạn chạy trực tiếp và phải đợi nó hoàn thành và tạo đầu ra</a:t>
              </a:r>
              <a:endParaRPr sz="1400">
                <a:solidFill>
                  <a:srgbClr val="262626"/>
                </a:solidFill>
                <a:latin typeface="Arial"/>
                <a:ea typeface="Arial"/>
                <a:cs typeface="Arial"/>
                <a:sym typeface="Arial"/>
              </a:endParaRPr>
            </a:p>
          </p:txBody>
        </p:sp>
      </p:grpSp>
      <p:grpSp>
        <p:nvGrpSpPr>
          <p:cNvPr id="2664" name="Google Shape;2664;p119"/>
          <p:cNvGrpSpPr/>
          <p:nvPr/>
        </p:nvGrpSpPr>
        <p:grpSpPr>
          <a:xfrm>
            <a:off x="575829" y="3948380"/>
            <a:ext cx="8708848" cy="430887"/>
            <a:chOff x="559817" y="1930152"/>
            <a:chExt cx="8708848" cy="430887"/>
          </a:xfrm>
        </p:grpSpPr>
        <p:sp>
          <p:nvSpPr>
            <p:cNvPr id="2665" name="Google Shape;2665;p119"/>
            <p:cNvSpPr/>
            <p:nvPr/>
          </p:nvSpPr>
          <p:spPr>
            <a:xfrm>
              <a:off x="559817" y="1941522"/>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666" name="Google Shape;2666;p119"/>
            <p:cNvSpPr/>
            <p:nvPr/>
          </p:nvSpPr>
          <p:spPr>
            <a:xfrm>
              <a:off x="712182" y="1930152"/>
              <a:ext cx="8556483"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Không giống như các quy trình nền trước, không cần đợi các quy trình nền kết thúc trước khi chạy các quy trình khác. Quá trình nền chạy trong nền. Khi bạn chạy lệnh, dấu nhắc sẽ in ngay lập tức</a:t>
              </a:r>
              <a:endParaRPr sz="1400">
                <a:solidFill>
                  <a:srgbClr val="262626"/>
                </a:solidFill>
                <a:latin typeface="Arial"/>
                <a:ea typeface="Arial"/>
                <a:cs typeface="Arial"/>
                <a:sym typeface="Arial"/>
              </a:endParaRPr>
            </a:p>
          </p:txBody>
        </p:sp>
      </p:grpSp>
      <p:sp>
        <p:nvSpPr>
          <p:cNvPr id="2667" name="Google Shape;2667;p119"/>
          <p:cNvSpPr/>
          <p:nvPr/>
        </p:nvSpPr>
        <p:spPr>
          <a:xfrm>
            <a:off x="450789" y="3453289"/>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Tiến trình ngầm</a:t>
            </a:r>
            <a:endParaRPr sz="2400">
              <a:solidFill>
                <a:srgbClr val="0C0C0C"/>
              </a:solidFill>
              <a:latin typeface="Arial"/>
              <a:ea typeface="Arial"/>
              <a:cs typeface="Arial"/>
              <a:sym typeface="Arial"/>
            </a:endParaRPr>
          </a:p>
        </p:txBody>
      </p:sp>
      <p:grpSp>
        <p:nvGrpSpPr>
          <p:cNvPr id="2668" name="Google Shape;2668;p119"/>
          <p:cNvGrpSpPr/>
          <p:nvPr/>
        </p:nvGrpSpPr>
        <p:grpSpPr>
          <a:xfrm>
            <a:off x="713926" y="2190093"/>
            <a:ext cx="5040000" cy="991244"/>
            <a:chOff x="713926" y="2295023"/>
            <a:chExt cx="5040000" cy="991244"/>
          </a:xfrm>
        </p:grpSpPr>
        <p:grpSp>
          <p:nvGrpSpPr>
            <p:cNvPr id="2669" name="Google Shape;2669;p119"/>
            <p:cNvGrpSpPr/>
            <p:nvPr/>
          </p:nvGrpSpPr>
          <p:grpSpPr>
            <a:xfrm>
              <a:off x="713926" y="2295023"/>
              <a:ext cx="5040000" cy="991244"/>
              <a:chOff x="712181" y="2208946"/>
              <a:chExt cx="5769006" cy="1134622"/>
            </a:xfrm>
          </p:grpSpPr>
          <p:pic>
            <p:nvPicPr>
              <p:cNvPr descr="텍스트, 모니터, 전자기기, 스크린샷이(가) 표시된 사진&#10;&#10;자동 생성된 설명" id="2670" name="Google Shape;2670;p119"/>
              <p:cNvPicPr preferRelativeResize="0"/>
              <p:nvPr/>
            </p:nvPicPr>
            <p:blipFill rotWithShape="1">
              <a:blip r:embed="rId3">
                <a:alphaModFix/>
              </a:blip>
              <a:srcRect b="64653" l="0" r="0" t="0"/>
              <a:stretch/>
            </p:blipFill>
            <p:spPr>
              <a:xfrm>
                <a:off x="712181" y="2208946"/>
                <a:ext cx="5769006" cy="1134622"/>
              </a:xfrm>
              <a:prstGeom prst="rect">
                <a:avLst/>
              </a:prstGeom>
              <a:noFill/>
              <a:ln>
                <a:noFill/>
              </a:ln>
            </p:spPr>
          </p:pic>
          <p:sp>
            <p:nvSpPr>
              <p:cNvPr id="2671" name="Google Shape;2671;p119"/>
              <p:cNvSpPr/>
              <p:nvPr/>
            </p:nvSpPr>
            <p:spPr>
              <a:xfrm>
                <a:off x="2075127" y="2710567"/>
                <a:ext cx="478714" cy="15144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672" name="Google Shape;2672;p119"/>
              <p:cNvSpPr/>
              <p:nvPr/>
            </p:nvSpPr>
            <p:spPr>
              <a:xfrm>
                <a:off x="2833635" y="2772265"/>
                <a:ext cx="3163318" cy="481557"/>
              </a:xfrm>
              <a:prstGeom prst="roundRect">
                <a:avLst>
                  <a:gd fmla="val 8321"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Foreground work</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Wait for the sleep command to finish</a:t>
                </a:r>
                <a:endParaRPr/>
              </a:p>
            </p:txBody>
          </p:sp>
        </p:grpSp>
        <p:sp>
          <p:nvSpPr>
            <p:cNvPr id="2673" name="Google Shape;2673;p119"/>
            <p:cNvSpPr/>
            <p:nvPr/>
          </p:nvSpPr>
          <p:spPr>
            <a:xfrm>
              <a:off x="1692982" y="2456885"/>
              <a:ext cx="841539"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Sleep 5</a:t>
              </a:r>
              <a:endParaRPr b="1" sz="1300">
                <a:solidFill>
                  <a:schemeClr val="lt1"/>
                </a:solidFill>
                <a:latin typeface="Arial"/>
                <a:ea typeface="Arial"/>
                <a:cs typeface="Arial"/>
                <a:sym typeface="Arial"/>
              </a:endParaRPr>
            </a:p>
          </p:txBody>
        </p:sp>
      </p:grpSp>
      <p:grpSp>
        <p:nvGrpSpPr>
          <p:cNvPr id="2674" name="Google Shape;2674;p119"/>
          <p:cNvGrpSpPr/>
          <p:nvPr/>
        </p:nvGrpSpPr>
        <p:grpSpPr>
          <a:xfrm>
            <a:off x="712181" y="4680535"/>
            <a:ext cx="5040000" cy="1227686"/>
            <a:chOff x="712181" y="4905385"/>
            <a:chExt cx="5040000" cy="1227686"/>
          </a:xfrm>
        </p:grpSpPr>
        <p:grpSp>
          <p:nvGrpSpPr>
            <p:cNvPr id="2675" name="Google Shape;2675;p119"/>
            <p:cNvGrpSpPr/>
            <p:nvPr/>
          </p:nvGrpSpPr>
          <p:grpSpPr>
            <a:xfrm>
              <a:off x="712181" y="4905385"/>
              <a:ext cx="5040000" cy="1227686"/>
              <a:chOff x="712181" y="4827235"/>
              <a:chExt cx="5769006" cy="1405263"/>
            </a:xfrm>
          </p:grpSpPr>
          <p:pic>
            <p:nvPicPr>
              <p:cNvPr descr="텍스트, 모니터, 스크린샷, 전자기기이(가) 표시된 사진&#10;&#10;자동 생성된 설명" id="2676" name="Google Shape;2676;p119"/>
              <p:cNvPicPr preferRelativeResize="0"/>
              <p:nvPr/>
            </p:nvPicPr>
            <p:blipFill rotWithShape="1">
              <a:blip r:embed="rId4">
                <a:alphaModFix/>
              </a:blip>
              <a:srcRect b="56221" l="0" r="0" t="0"/>
              <a:stretch/>
            </p:blipFill>
            <p:spPr>
              <a:xfrm>
                <a:off x="712181" y="4827235"/>
                <a:ext cx="5769006" cy="1405263"/>
              </a:xfrm>
              <a:prstGeom prst="rect">
                <a:avLst/>
              </a:prstGeom>
              <a:noFill/>
              <a:ln>
                <a:noFill/>
              </a:ln>
            </p:spPr>
          </p:pic>
          <p:sp>
            <p:nvSpPr>
              <p:cNvPr id="2677" name="Google Shape;2677;p119"/>
              <p:cNvSpPr/>
              <p:nvPr/>
            </p:nvSpPr>
            <p:spPr>
              <a:xfrm>
                <a:off x="2105584" y="5312746"/>
                <a:ext cx="525963" cy="16639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678" name="Google Shape;2678;p119"/>
              <p:cNvSpPr/>
              <p:nvPr/>
            </p:nvSpPr>
            <p:spPr>
              <a:xfrm>
                <a:off x="2833635" y="5374260"/>
                <a:ext cx="3163318" cy="704993"/>
              </a:xfrm>
              <a:prstGeom prst="roundRect">
                <a:avLst>
                  <a:gd fmla="val 8321"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Background task</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Immediately prints prompts; </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you can run other commands.</a:t>
                </a:r>
                <a:endParaRPr sz="1200">
                  <a:solidFill>
                    <a:schemeClr val="lt1"/>
                  </a:solidFill>
                  <a:latin typeface="Arial"/>
                  <a:ea typeface="Arial"/>
                  <a:cs typeface="Arial"/>
                  <a:sym typeface="Arial"/>
                </a:endParaRPr>
              </a:p>
            </p:txBody>
          </p:sp>
        </p:grpSp>
        <p:sp>
          <p:nvSpPr>
            <p:cNvPr id="2679" name="Google Shape;2679;p119"/>
            <p:cNvSpPr/>
            <p:nvPr/>
          </p:nvSpPr>
          <p:spPr>
            <a:xfrm>
              <a:off x="1642042" y="5029142"/>
              <a:ext cx="1034424"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Sleep 100&amp;</a:t>
              </a:r>
              <a:endParaRPr b="1" sz="1300">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Linux (Linus + UNIX)</a:t>
            </a:r>
            <a:endParaRPr/>
          </a:p>
        </p:txBody>
      </p:sp>
      <p:grpSp>
        <p:nvGrpSpPr>
          <p:cNvPr id="373" name="Google Shape;373;p12"/>
          <p:cNvGrpSpPr/>
          <p:nvPr/>
        </p:nvGrpSpPr>
        <p:grpSpPr>
          <a:xfrm>
            <a:off x="559817" y="2536830"/>
            <a:ext cx="8783192" cy="646331"/>
            <a:chOff x="1027113" y="2045626"/>
            <a:chExt cx="8785225" cy="646480"/>
          </a:xfrm>
        </p:grpSpPr>
        <p:sp>
          <p:nvSpPr>
            <p:cNvPr id="374" name="Google Shape;374;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5" name="Google Shape;375;p12"/>
            <p:cNvSpPr/>
            <p:nvPr/>
          </p:nvSpPr>
          <p:spPr>
            <a:xfrm>
              <a:off x="1179513" y="2045626"/>
              <a:ext cx="8632825" cy="64648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Môi trường màn hình Linux dựa trên hệ thống đa nhiệm và đa người dùng theo các chức năng máy chủ này, với hệ thống X Windows làm môi trường GUI. Do đó, có thể đồng thời thiết lập môi trường máy chủ bằng cách cài đặt Apache HTTP Server, v.v.</a:t>
              </a:r>
              <a:endParaRPr/>
            </a:p>
          </p:txBody>
        </p:sp>
      </p:grpSp>
      <p:sp>
        <p:nvSpPr>
          <p:cNvPr id="376" name="Google Shape;376;p1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Linux</a:t>
            </a:r>
            <a:endParaRPr sz="1800">
              <a:solidFill>
                <a:schemeClr val="lt1"/>
              </a:solidFill>
              <a:latin typeface="Arial"/>
              <a:ea typeface="Arial"/>
              <a:cs typeface="Arial"/>
              <a:sym typeface="Arial"/>
            </a:endParaRPr>
          </a:p>
        </p:txBody>
      </p:sp>
      <p:grpSp>
        <p:nvGrpSpPr>
          <p:cNvPr id="377" name="Google Shape;377;p12"/>
          <p:cNvGrpSpPr/>
          <p:nvPr/>
        </p:nvGrpSpPr>
        <p:grpSpPr>
          <a:xfrm>
            <a:off x="559817" y="1936761"/>
            <a:ext cx="8783192" cy="430887"/>
            <a:chOff x="1027113" y="2045625"/>
            <a:chExt cx="8785225" cy="430987"/>
          </a:xfrm>
        </p:grpSpPr>
        <p:sp>
          <p:nvSpPr>
            <p:cNvPr id="378" name="Google Shape;378;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9" name="Google Shape;379;p12"/>
            <p:cNvSpPr/>
            <p:nvPr/>
          </p:nvSpPr>
          <p:spPr>
            <a:xfrm>
              <a:off x="1179513" y="204562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Cũng như UNIX, nền tảng của Linux, được thiết kế từ đầu lên thành một mạng truyền thông, Linux được tối ưu hóa để chạy như một máy chủ. </a:t>
              </a:r>
              <a:endParaRPr/>
            </a:p>
          </p:txBody>
        </p:sp>
      </p:grpSp>
      <p:grpSp>
        <p:nvGrpSpPr>
          <p:cNvPr id="380" name="Google Shape;380;p12"/>
          <p:cNvGrpSpPr/>
          <p:nvPr/>
        </p:nvGrpSpPr>
        <p:grpSpPr>
          <a:xfrm>
            <a:off x="560895" y="3296653"/>
            <a:ext cx="8783192" cy="430887"/>
            <a:chOff x="1027113" y="2045625"/>
            <a:chExt cx="8785225" cy="430986"/>
          </a:xfrm>
        </p:grpSpPr>
        <p:sp>
          <p:nvSpPr>
            <p:cNvPr id="381" name="Google Shape;381;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2" name="Google Shape;382;p12"/>
            <p:cNvSpPr/>
            <p:nvPr/>
          </p:nvSpPr>
          <p:spPr>
            <a:xfrm>
              <a:off x="1179513" y="2045625"/>
              <a:ext cx="8632825" cy="43098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Việc kích hoạt máy chủ Linux bị khai trừ khỏi hệ thống X Windows trong môi trường GUI, và bao gồm các chương trình cần thiết để tối ưu hóa chức năng máy chủ.</a:t>
              </a:r>
              <a:endParaRPr/>
            </a:p>
          </p:txBody>
        </p:sp>
      </p:grpSp>
      <p:sp>
        <p:nvSpPr>
          <p:cNvPr id="383" name="Google Shape;383;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nvGrpSpPr>
          <p:cNvPr id="384" name="Google Shape;384;p12"/>
          <p:cNvGrpSpPr/>
          <p:nvPr/>
        </p:nvGrpSpPr>
        <p:grpSpPr>
          <a:xfrm>
            <a:off x="560895" y="3859845"/>
            <a:ext cx="8783192" cy="430887"/>
            <a:chOff x="1027113" y="2045625"/>
            <a:chExt cx="8785225" cy="430986"/>
          </a:xfrm>
        </p:grpSpPr>
        <p:sp>
          <p:nvSpPr>
            <p:cNvPr id="385" name="Google Shape;385;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6" name="Google Shape;386;p12"/>
            <p:cNvSpPr/>
            <p:nvPr/>
          </p:nvSpPr>
          <p:spPr>
            <a:xfrm>
              <a:off x="1179513" y="2045625"/>
              <a:ext cx="8632825" cy="43098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Theo Linux Foundation, 90% tải công việc lên đám mây công cộng, 82% điện thoại thông minh trên toàn thế giới, 62% thiết bị nhúng và 99% thị trường siêu máy tính đều chạy trên Linux.</a:t>
              </a:r>
              <a:endParaRPr/>
            </a:p>
          </p:txBody>
        </p:sp>
      </p:grpSp>
      <p:grpSp>
        <p:nvGrpSpPr>
          <p:cNvPr id="387" name="Google Shape;387;p12"/>
          <p:cNvGrpSpPr/>
          <p:nvPr/>
        </p:nvGrpSpPr>
        <p:grpSpPr>
          <a:xfrm>
            <a:off x="560895" y="4419437"/>
            <a:ext cx="8783192" cy="430887"/>
            <a:chOff x="1027113" y="2045625"/>
            <a:chExt cx="8785225" cy="430986"/>
          </a:xfrm>
        </p:grpSpPr>
        <p:sp>
          <p:nvSpPr>
            <p:cNvPr id="388" name="Google Shape;388;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9" name="Google Shape;389;p12"/>
            <p:cNvSpPr/>
            <p:nvPr/>
          </p:nvSpPr>
          <p:spPr>
            <a:xfrm>
              <a:off x="1179513" y="2045625"/>
              <a:ext cx="8632825" cy="43098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hệ điều hành mang tính đột phá như Fedora và raspberry pi đã xuất hiện và hệ điều hành di động 'Android' do Google phân phối cũng là một hệ điều hành mã nguồn mở dựa trên Linux.</a:t>
              </a:r>
              <a:endParaRPr sz="1400">
                <a:solidFill>
                  <a:srgbClr val="262626"/>
                </a:solidFill>
                <a:latin typeface="Arial"/>
                <a:ea typeface="Arial"/>
                <a:cs typeface="Arial"/>
                <a:sym typeface="Arial"/>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120"/>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nohup</a:t>
            </a:r>
            <a:endParaRPr sz="2400">
              <a:solidFill>
                <a:srgbClr val="0C0C0C"/>
              </a:solidFill>
              <a:latin typeface="Arial"/>
              <a:ea typeface="Arial"/>
              <a:cs typeface="Arial"/>
              <a:sym typeface="Arial"/>
            </a:endParaRPr>
          </a:p>
        </p:txBody>
      </p:sp>
      <p:sp>
        <p:nvSpPr>
          <p:cNvPr id="2686" name="Google Shape;2686;p12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687" name="Google Shape;2687;p1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688" name="Google Shape;2688;p120"/>
          <p:cNvGrpSpPr/>
          <p:nvPr/>
        </p:nvGrpSpPr>
        <p:grpSpPr>
          <a:xfrm>
            <a:off x="711201" y="2526448"/>
            <a:ext cx="8632824" cy="745747"/>
            <a:chOff x="711201" y="5536123"/>
            <a:chExt cx="8632824" cy="745747"/>
          </a:xfrm>
        </p:grpSpPr>
        <p:sp>
          <p:nvSpPr>
            <p:cNvPr id="2689" name="Google Shape;2689;p120"/>
            <p:cNvSpPr/>
            <p:nvPr/>
          </p:nvSpPr>
          <p:spPr>
            <a:xfrm>
              <a:off x="711201" y="5536123"/>
              <a:ext cx="8632824" cy="745747"/>
            </a:xfrm>
            <a:prstGeom prst="roundRect">
              <a:avLst>
                <a:gd fmla="val 4057"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2690" name="Google Shape;2690;p120"/>
            <p:cNvSpPr/>
            <p:nvPr/>
          </p:nvSpPr>
          <p:spPr>
            <a:xfrm>
              <a:off x="876509" y="5644751"/>
              <a:ext cx="578685"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nohup</a:t>
              </a:r>
              <a:endParaRPr sz="1600">
                <a:solidFill>
                  <a:srgbClr val="262626"/>
                </a:solidFill>
                <a:latin typeface="Arial"/>
                <a:ea typeface="Arial"/>
                <a:cs typeface="Arial"/>
                <a:sym typeface="Arial"/>
              </a:endParaRPr>
            </a:p>
          </p:txBody>
        </p:sp>
        <p:cxnSp>
          <p:nvCxnSpPr>
            <p:cNvPr id="2691" name="Google Shape;2691;p120"/>
            <p:cNvCxnSpPr/>
            <p:nvPr/>
          </p:nvCxnSpPr>
          <p:spPr>
            <a:xfrm>
              <a:off x="1649138" y="5638027"/>
              <a:ext cx="0" cy="541938"/>
            </a:xfrm>
            <a:prstGeom prst="straightConnector1">
              <a:avLst/>
            </a:prstGeom>
            <a:solidFill>
              <a:schemeClr val="lt1"/>
            </a:solidFill>
            <a:ln cap="flat" cmpd="sng" w="9525">
              <a:solidFill>
                <a:srgbClr val="D8D8D8"/>
              </a:solidFill>
              <a:prstDash val="solid"/>
              <a:round/>
              <a:headEnd len="sm" w="sm" type="none"/>
              <a:tailEnd len="sm" w="sm" type="none"/>
            </a:ln>
          </p:spPr>
        </p:cxnSp>
        <p:grpSp>
          <p:nvGrpSpPr>
            <p:cNvPr id="2692" name="Google Shape;2692;p120"/>
            <p:cNvGrpSpPr/>
            <p:nvPr/>
          </p:nvGrpSpPr>
          <p:grpSpPr>
            <a:xfrm>
              <a:off x="1993764" y="5660139"/>
              <a:ext cx="4516486" cy="535474"/>
              <a:chOff x="1993764" y="2365656"/>
              <a:chExt cx="4516486" cy="535474"/>
            </a:xfrm>
          </p:grpSpPr>
          <p:grpSp>
            <p:nvGrpSpPr>
              <p:cNvPr id="2693" name="Google Shape;2693;p120"/>
              <p:cNvGrpSpPr/>
              <p:nvPr/>
            </p:nvGrpSpPr>
            <p:grpSpPr>
              <a:xfrm>
                <a:off x="1993764" y="2365656"/>
                <a:ext cx="4516486" cy="200055"/>
                <a:chOff x="1993764" y="2365656"/>
                <a:chExt cx="4516486" cy="200055"/>
              </a:xfrm>
            </p:grpSpPr>
            <p:sp>
              <p:nvSpPr>
                <p:cNvPr id="2694" name="Google Shape;2694;p120"/>
                <p:cNvSpPr/>
                <p:nvPr/>
              </p:nvSpPr>
              <p:spPr>
                <a:xfrm>
                  <a:off x="1993764" y="2365656"/>
                  <a:ext cx="771045"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Chức năng</a:t>
                  </a:r>
                  <a:endParaRPr sz="1300">
                    <a:solidFill>
                      <a:srgbClr val="262626"/>
                    </a:solidFill>
                    <a:latin typeface="Arial"/>
                    <a:ea typeface="Arial"/>
                    <a:cs typeface="Arial"/>
                    <a:sym typeface="Arial"/>
                  </a:endParaRPr>
                </a:p>
              </p:txBody>
            </p:sp>
            <p:sp>
              <p:nvSpPr>
                <p:cNvPr id="2695" name="Google Shape;2695;p120"/>
                <p:cNvSpPr/>
                <p:nvPr/>
              </p:nvSpPr>
              <p:spPr>
                <a:xfrm>
                  <a:off x="2908302" y="2365656"/>
                  <a:ext cx="3601948"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Tiếp tục chạy các công việc nền sau khi đăng xuất</a:t>
                  </a:r>
                  <a:endParaRPr sz="1300">
                    <a:solidFill>
                      <a:srgbClr val="262626"/>
                    </a:solidFill>
                    <a:latin typeface="Arial"/>
                    <a:ea typeface="Arial"/>
                    <a:cs typeface="Arial"/>
                    <a:sym typeface="Arial"/>
                  </a:endParaRPr>
                </a:p>
              </p:txBody>
            </p:sp>
          </p:grpSp>
          <p:grpSp>
            <p:nvGrpSpPr>
              <p:cNvPr id="2696" name="Google Shape;2696;p120"/>
              <p:cNvGrpSpPr/>
              <p:nvPr/>
            </p:nvGrpSpPr>
            <p:grpSpPr>
              <a:xfrm>
                <a:off x="1993764" y="2701075"/>
                <a:ext cx="2273884" cy="200055"/>
                <a:chOff x="1993764" y="2697991"/>
                <a:chExt cx="2273884" cy="200055"/>
              </a:xfrm>
            </p:grpSpPr>
            <p:sp>
              <p:nvSpPr>
                <p:cNvPr id="2697" name="Google Shape;2697;p120"/>
                <p:cNvSpPr/>
                <p:nvPr/>
              </p:nvSpPr>
              <p:spPr>
                <a:xfrm>
                  <a:off x="1993764" y="2697991"/>
                  <a:ext cx="750205"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Định dạng</a:t>
                  </a:r>
                  <a:endParaRPr sz="1300">
                    <a:solidFill>
                      <a:srgbClr val="262626"/>
                    </a:solidFill>
                    <a:latin typeface="Arial"/>
                    <a:ea typeface="Arial"/>
                    <a:cs typeface="Arial"/>
                    <a:sym typeface="Arial"/>
                  </a:endParaRPr>
                </a:p>
              </p:txBody>
            </p:sp>
            <p:sp>
              <p:nvSpPr>
                <p:cNvPr id="2698" name="Google Shape;2698;p120"/>
                <p:cNvSpPr/>
                <p:nvPr/>
              </p:nvSpPr>
              <p:spPr>
                <a:xfrm>
                  <a:off x="2908302" y="2697991"/>
                  <a:ext cx="1359346"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Nohup command&amp;</a:t>
                  </a:r>
                  <a:endParaRPr/>
                </a:p>
              </p:txBody>
            </p:sp>
          </p:grpSp>
        </p:grpSp>
      </p:grpSp>
      <p:pic>
        <p:nvPicPr>
          <p:cNvPr descr="텍스트, 모니터, 스크린샷, 컴퓨터이(가) 표시된 사진&#10;&#10;자동 생성된 설명" id="2699" name="Google Shape;2699;p120"/>
          <p:cNvPicPr preferRelativeResize="0"/>
          <p:nvPr/>
        </p:nvPicPr>
        <p:blipFill rotWithShape="1">
          <a:blip r:embed="rId3">
            <a:alphaModFix/>
          </a:blip>
          <a:srcRect b="63623" l="0" r="0" t="0"/>
          <a:stretch/>
        </p:blipFill>
        <p:spPr>
          <a:xfrm>
            <a:off x="711201" y="3473893"/>
            <a:ext cx="8631807" cy="1747122"/>
          </a:xfrm>
          <a:prstGeom prst="rect">
            <a:avLst/>
          </a:prstGeom>
          <a:noFill/>
          <a:ln cap="flat" cmpd="sng" w="9525">
            <a:solidFill>
              <a:srgbClr val="BFBFBF"/>
            </a:solidFill>
            <a:prstDash val="solid"/>
            <a:round/>
            <a:headEnd len="sm" w="sm" type="none"/>
            <a:tailEnd len="sm" w="sm" type="none"/>
          </a:ln>
        </p:spPr>
      </p:pic>
      <p:sp>
        <p:nvSpPr>
          <p:cNvPr id="2700" name="Google Shape;2700;p120"/>
          <p:cNvSpPr/>
          <p:nvPr/>
        </p:nvSpPr>
        <p:spPr>
          <a:xfrm>
            <a:off x="2746711" y="4228533"/>
            <a:ext cx="2211026" cy="18519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nvGrpSpPr>
          <p:cNvPr id="2701" name="Google Shape;2701;p120"/>
          <p:cNvGrpSpPr/>
          <p:nvPr/>
        </p:nvGrpSpPr>
        <p:grpSpPr>
          <a:xfrm>
            <a:off x="559817" y="1930152"/>
            <a:ext cx="8783191" cy="430887"/>
            <a:chOff x="559817" y="1930152"/>
            <a:chExt cx="8783191" cy="430887"/>
          </a:xfrm>
        </p:grpSpPr>
        <p:sp>
          <p:nvSpPr>
            <p:cNvPr id="2702" name="Google Shape;2702;p120"/>
            <p:cNvSpPr/>
            <p:nvPr/>
          </p:nvSpPr>
          <p:spPr>
            <a:xfrm>
              <a:off x="559817" y="1941522"/>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703" name="Google Shape;2703;p120"/>
            <p:cNvSpPr/>
            <p:nvPr/>
          </p:nvSpPr>
          <p:spPr>
            <a:xfrm>
              <a:off x="712182" y="1930152"/>
              <a:ext cx="86308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chạy một công việc nền cho đến khi hoàn thành ngay cả sau khi thoát khỏi thiết bị đầu cuối hoặc đăng xuất</a:t>
              </a:r>
              <a:endParaRPr sz="1400">
                <a:solidFill>
                  <a:srgbClr val="262626"/>
                </a:solidFill>
                <a:latin typeface="Arial"/>
                <a:ea typeface="Arial"/>
                <a:cs typeface="Arial"/>
                <a:sym typeface="Arial"/>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121"/>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date</a:t>
            </a:r>
            <a:endParaRPr/>
          </a:p>
        </p:txBody>
      </p:sp>
      <p:sp>
        <p:nvSpPr>
          <p:cNvPr id="2710" name="Google Shape;2710;p12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711" name="Google Shape;2711;p1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712" name="Google Shape;2712;p121"/>
          <p:cNvSpPr/>
          <p:nvPr/>
        </p:nvSpPr>
        <p:spPr>
          <a:xfrm>
            <a:off x="449998" y="2408664"/>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w</a:t>
            </a:r>
            <a:endParaRPr/>
          </a:p>
        </p:txBody>
      </p:sp>
      <p:grpSp>
        <p:nvGrpSpPr>
          <p:cNvPr id="2713" name="Google Shape;2713;p121"/>
          <p:cNvGrpSpPr/>
          <p:nvPr/>
        </p:nvGrpSpPr>
        <p:grpSpPr>
          <a:xfrm>
            <a:off x="559817" y="2950064"/>
            <a:ext cx="4242224" cy="215444"/>
            <a:chOff x="1027113" y="2045619"/>
            <a:chExt cx="4243206" cy="215496"/>
          </a:xfrm>
        </p:grpSpPr>
        <p:sp>
          <p:nvSpPr>
            <p:cNvPr id="2714" name="Google Shape;2714;p1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715" name="Google Shape;2715;p121"/>
            <p:cNvSpPr/>
            <p:nvPr/>
          </p:nvSpPr>
          <p:spPr>
            <a:xfrm>
              <a:off x="1179514" y="2045619"/>
              <a:ext cx="4090805"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 danh sách người dùng hiện đang trực tuyến</a:t>
              </a:r>
              <a:endParaRPr sz="1400">
                <a:solidFill>
                  <a:srgbClr val="262626"/>
                </a:solidFill>
                <a:latin typeface="Arial"/>
                <a:ea typeface="Arial"/>
                <a:cs typeface="Arial"/>
                <a:sym typeface="Arial"/>
              </a:endParaRPr>
            </a:p>
          </p:txBody>
        </p:sp>
      </p:grpSp>
      <p:grpSp>
        <p:nvGrpSpPr>
          <p:cNvPr id="2716" name="Google Shape;2716;p121"/>
          <p:cNvGrpSpPr/>
          <p:nvPr/>
        </p:nvGrpSpPr>
        <p:grpSpPr>
          <a:xfrm>
            <a:off x="559817" y="1930152"/>
            <a:ext cx="8783191" cy="215444"/>
            <a:chOff x="559817" y="1930152"/>
            <a:chExt cx="8783191" cy="215444"/>
          </a:xfrm>
        </p:grpSpPr>
        <p:sp>
          <p:nvSpPr>
            <p:cNvPr id="2717" name="Google Shape;2717;p121"/>
            <p:cNvSpPr/>
            <p:nvPr/>
          </p:nvSpPr>
          <p:spPr>
            <a:xfrm>
              <a:off x="559817" y="1941522"/>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718" name="Google Shape;2718;p121"/>
            <p:cNvSpPr/>
            <p:nvPr/>
          </p:nvSpPr>
          <p:spPr>
            <a:xfrm>
              <a:off x="712182" y="1930152"/>
              <a:ext cx="863082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 dữ liệu hệ thống hiện tại và thông tin thời gian</a:t>
              </a:r>
              <a:endParaRPr sz="1400">
                <a:solidFill>
                  <a:srgbClr val="262626"/>
                </a:solidFill>
                <a:latin typeface="Arial"/>
                <a:ea typeface="Arial"/>
                <a:cs typeface="Arial"/>
                <a:sym typeface="Arial"/>
              </a:endParaRPr>
            </a:p>
          </p:txBody>
        </p:sp>
      </p:grpSp>
      <p:grpSp>
        <p:nvGrpSpPr>
          <p:cNvPr id="2719" name="Google Shape;2719;p121"/>
          <p:cNvGrpSpPr/>
          <p:nvPr/>
        </p:nvGrpSpPr>
        <p:grpSpPr>
          <a:xfrm>
            <a:off x="567458" y="3242802"/>
            <a:ext cx="5331914" cy="2966717"/>
            <a:chOff x="567458" y="3310257"/>
            <a:chExt cx="5331914" cy="2966717"/>
          </a:xfrm>
        </p:grpSpPr>
        <p:grpSp>
          <p:nvGrpSpPr>
            <p:cNvPr id="2720" name="Google Shape;2720;p121"/>
            <p:cNvGrpSpPr/>
            <p:nvPr/>
          </p:nvGrpSpPr>
          <p:grpSpPr>
            <a:xfrm>
              <a:off x="567458" y="3310257"/>
              <a:ext cx="5331914" cy="2966717"/>
              <a:chOff x="3577957" y="2232141"/>
              <a:chExt cx="5765052" cy="3207718"/>
            </a:xfrm>
          </p:grpSpPr>
          <p:pic>
            <p:nvPicPr>
              <p:cNvPr descr="텍스트, 모니터, 스크린샷, 컴퓨터이(가) 표시된 사진&#10;&#10;자동 생성된 설명" id="2721" name="Google Shape;2721;p121"/>
              <p:cNvPicPr preferRelativeResize="0"/>
              <p:nvPr/>
            </p:nvPicPr>
            <p:blipFill rotWithShape="1">
              <a:blip r:embed="rId3">
                <a:alphaModFix/>
              </a:blip>
              <a:srcRect b="0" l="0" r="0" t="0"/>
              <a:stretch/>
            </p:blipFill>
            <p:spPr>
              <a:xfrm>
                <a:off x="3577957" y="2232141"/>
                <a:ext cx="5765052" cy="3207718"/>
              </a:xfrm>
              <a:prstGeom prst="rect">
                <a:avLst/>
              </a:prstGeom>
              <a:noFill/>
              <a:ln>
                <a:noFill/>
              </a:ln>
            </p:spPr>
          </p:pic>
          <p:sp>
            <p:nvSpPr>
              <p:cNvPr id="2722" name="Google Shape;2722;p121"/>
              <p:cNvSpPr/>
              <p:nvPr/>
            </p:nvSpPr>
            <p:spPr>
              <a:xfrm>
                <a:off x="4945461" y="2742246"/>
                <a:ext cx="274239" cy="11131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723" name="Google Shape;2723;p121"/>
              <p:cNvSpPr/>
              <p:nvPr/>
            </p:nvSpPr>
            <p:spPr>
              <a:xfrm>
                <a:off x="4947810" y="2951796"/>
                <a:ext cx="206040" cy="11131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724" name="Google Shape;2724;p121"/>
            <p:cNvSpPr/>
            <p:nvPr/>
          </p:nvSpPr>
          <p:spPr>
            <a:xfrm>
              <a:off x="2194865" y="3697769"/>
              <a:ext cx="562247"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date</a:t>
              </a:r>
              <a:endParaRPr b="1" sz="1300">
                <a:solidFill>
                  <a:schemeClr val="lt1"/>
                </a:solidFill>
                <a:latin typeface="Arial"/>
                <a:ea typeface="Arial"/>
                <a:cs typeface="Arial"/>
                <a:sym typeface="Arial"/>
              </a:endParaRPr>
            </a:p>
          </p:txBody>
        </p:sp>
        <p:sp>
          <p:nvSpPr>
            <p:cNvPr id="2725" name="Google Shape;2725;p121"/>
            <p:cNvSpPr/>
            <p:nvPr/>
          </p:nvSpPr>
          <p:spPr>
            <a:xfrm>
              <a:off x="2194864" y="3988677"/>
              <a:ext cx="562247"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w</a:t>
              </a:r>
              <a:endParaRPr b="1" sz="1300">
                <a:solidFill>
                  <a:schemeClr val="lt1"/>
                </a:solidFill>
                <a:latin typeface="Arial"/>
                <a:ea typeface="Arial"/>
                <a:cs typeface="Arial"/>
                <a:sym typeface="Arial"/>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0" name="Shape 2730"/>
        <p:cNvGrpSpPr/>
        <p:nvPr/>
      </p:nvGrpSpPr>
      <p:grpSpPr>
        <a:xfrm>
          <a:off x="0" y="0"/>
          <a:ext cx="0" cy="0"/>
          <a:chOff x="0" y="0"/>
          <a:chExt cx="0" cy="0"/>
        </a:xfrm>
      </p:grpSpPr>
      <p:sp>
        <p:nvSpPr>
          <p:cNvPr id="2731" name="Google Shape;2731;p122"/>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whoami</a:t>
            </a:r>
            <a:endParaRPr/>
          </a:p>
        </p:txBody>
      </p:sp>
      <p:sp>
        <p:nvSpPr>
          <p:cNvPr id="2732" name="Google Shape;2732;p12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733" name="Google Shape;2733;p1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734" name="Google Shape;2734;p122"/>
          <p:cNvSpPr/>
          <p:nvPr/>
        </p:nvSpPr>
        <p:spPr>
          <a:xfrm>
            <a:off x="449998" y="2408664"/>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uname -a</a:t>
            </a:r>
            <a:endParaRPr/>
          </a:p>
        </p:txBody>
      </p:sp>
      <p:grpSp>
        <p:nvGrpSpPr>
          <p:cNvPr id="2735" name="Google Shape;2735;p122"/>
          <p:cNvGrpSpPr/>
          <p:nvPr/>
        </p:nvGrpSpPr>
        <p:grpSpPr>
          <a:xfrm>
            <a:off x="559817" y="2950064"/>
            <a:ext cx="4242224" cy="215444"/>
            <a:chOff x="1027113" y="2045619"/>
            <a:chExt cx="4243206" cy="215496"/>
          </a:xfrm>
        </p:grpSpPr>
        <p:sp>
          <p:nvSpPr>
            <p:cNvPr id="2736" name="Google Shape;2736;p1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737" name="Google Shape;2737;p122"/>
            <p:cNvSpPr/>
            <p:nvPr/>
          </p:nvSpPr>
          <p:spPr>
            <a:xfrm>
              <a:off x="1179514" y="2045619"/>
              <a:ext cx="4090805"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 thông tin hạt nhân</a:t>
              </a:r>
              <a:endParaRPr sz="1400">
                <a:solidFill>
                  <a:srgbClr val="262626"/>
                </a:solidFill>
                <a:latin typeface="Arial"/>
                <a:ea typeface="Arial"/>
                <a:cs typeface="Arial"/>
                <a:sym typeface="Arial"/>
              </a:endParaRPr>
            </a:p>
          </p:txBody>
        </p:sp>
      </p:grpSp>
      <p:grpSp>
        <p:nvGrpSpPr>
          <p:cNvPr id="2738" name="Google Shape;2738;p122"/>
          <p:cNvGrpSpPr/>
          <p:nvPr/>
        </p:nvGrpSpPr>
        <p:grpSpPr>
          <a:xfrm>
            <a:off x="559817" y="1930152"/>
            <a:ext cx="8783191" cy="215444"/>
            <a:chOff x="559817" y="1930152"/>
            <a:chExt cx="8783191" cy="215444"/>
          </a:xfrm>
        </p:grpSpPr>
        <p:sp>
          <p:nvSpPr>
            <p:cNvPr id="2739" name="Google Shape;2739;p122"/>
            <p:cNvSpPr/>
            <p:nvPr/>
          </p:nvSpPr>
          <p:spPr>
            <a:xfrm>
              <a:off x="559817" y="1941522"/>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740" name="Google Shape;2740;p122"/>
            <p:cNvSpPr/>
            <p:nvPr/>
          </p:nvSpPr>
          <p:spPr>
            <a:xfrm>
              <a:off x="712182" y="1930152"/>
              <a:ext cx="863082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 thông tin của người dùng hiện đang đăng nhập</a:t>
              </a:r>
              <a:endParaRPr sz="1400">
                <a:solidFill>
                  <a:srgbClr val="262626"/>
                </a:solidFill>
                <a:latin typeface="Arial"/>
                <a:ea typeface="Arial"/>
                <a:cs typeface="Arial"/>
                <a:sym typeface="Arial"/>
              </a:endParaRPr>
            </a:p>
          </p:txBody>
        </p:sp>
      </p:grpSp>
      <p:grpSp>
        <p:nvGrpSpPr>
          <p:cNvPr id="2741" name="Google Shape;2741;p122"/>
          <p:cNvGrpSpPr/>
          <p:nvPr/>
        </p:nvGrpSpPr>
        <p:grpSpPr>
          <a:xfrm>
            <a:off x="567457" y="3242440"/>
            <a:ext cx="5400391" cy="3004817"/>
            <a:chOff x="567457" y="3291208"/>
            <a:chExt cx="5400391" cy="3004817"/>
          </a:xfrm>
        </p:grpSpPr>
        <p:grpSp>
          <p:nvGrpSpPr>
            <p:cNvPr id="2742" name="Google Shape;2742;p122"/>
            <p:cNvGrpSpPr/>
            <p:nvPr/>
          </p:nvGrpSpPr>
          <p:grpSpPr>
            <a:xfrm>
              <a:off x="567457" y="3291208"/>
              <a:ext cx="5400391" cy="3004817"/>
              <a:chOff x="3495675" y="2243508"/>
              <a:chExt cx="5862411" cy="3261889"/>
            </a:xfrm>
          </p:grpSpPr>
          <p:pic>
            <p:nvPicPr>
              <p:cNvPr descr="텍스트, 스크린샷, 모니터, 컴퓨터이(가) 표시된 사진&#10;&#10;자동 생성된 설명" id="2743" name="Google Shape;2743;p122"/>
              <p:cNvPicPr preferRelativeResize="0"/>
              <p:nvPr/>
            </p:nvPicPr>
            <p:blipFill rotWithShape="1">
              <a:blip r:embed="rId3">
                <a:alphaModFix/>
              </a:blip>
              <a:srcRect b="0" l="0" r="0" t="0"/>
              <a:stretch/>
            </p:blipFill>
            <p:spPr>
              <a:xfrm>
                <a:off x="3495675" y="2243508"/>
                <a:ext cx="5862411" cy="3261889"/>
              </a:xfrm>
              <a:prstGeom prst="rect">
                <a:avLst/>
              </a:prstGeom>
              <a:noFill/>
              <a:ln>
                <a:noFill/>
              </a:ln>
            </p:spPr>
          </p:pic>
          <p:sp>
            <p:nvSpPr>
              <p:cNvPr id="2744" name="Google Shape;2744;p122"/>
              <p:cNvSpPr/>
              <p:nvPr/>
            </p:nvSpPr>
            <p:spPr>
              <a:xfrm>
                <a:off x="4893724" y="2754946"/>
                <a:ext cx="365012" cy="11131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745" name="Google Shape;2745;p122"/>
              <p:cNvSpPr/>
              <p:nvPr/>
            </p:nvSpPr>
            <p:spPr>
              <a:xfrm>
                <a:off x="4896815" y="2964496"/>
                <a:ext cx="485830" cy="11131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746" name="Google Shape;2746;p122"/>
            <p:cNvSpPr/>
            <p:nvPr/>
          </p:nvSpPr>
          <p:spPr>
            <a:xfrm>
              <a:off x="2379373" y="3668577"/>
              <a:ext cx="767687" cy="22778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whoami</a:t>
              </a:r>
              <a:endParaRPr b="1" sz="1300">
                <a:solidFill>
                  <a:schemeClr val="lt1"/>
                </a:solidFill>
                <a:latin typeface="Arial"/>
                <a:ea typeface="Arial"/>
                <a:cs typeface="Arial"/>
                <a:sym typeface="Arial"/>
              </a:endParaRPr>
            </a:p>
          </p:txBody>
        </p:sp>
        <p:sp>
          <p:nvSpPr>
            <p:cNvPr id="2747" name="Google Shape;2747;p122"/>
            <p:cNvSpPr/>
            <p:nvPr/>
          </p:nvSpPr>
          <p:spPr>
            <a:xfrm>
              <a:off x="2379373" y="3955374"/>
              <a:ext cx="894687" cy="22778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uname -a</a:t>
              </a:r>
              <a:endParaRPr b="1" sz="1300">
                <a:solidFill>
                  <a:schemeClr val="lt1"/>
                </a:solidFill>
                <a:latin typeface="Arial"/>
                <a:ea typeface="Arial"/>
                <a:cs typeface="Arial"/>
                <a:sym typeface="Arial"/>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grpSp>
        <p:nvGrpSpPr>
          <p:cNvPr id="2753" name="Google Shape;2753;p123"/>
          <p:cNvGrpSpPr/>
          <p:nvPr/>
        </p:nvGrpSpPr>
        <p:grpSpPr>
          <a:xfrm>
            <a:off x="567458" y="2277993"/>
            <a:ext cx="5760000" cy="3204906"/>
            <a:chOff x="2591947" y="2232141"/>
            <a:chExt cx="6751061" cy="3756340"/>
          </a:xfrm>
        </p:grpSpPr>
        <p:pic>
          <p:nvPicPr>
            <p:cNvPr descr="텍스트이(가) 표시된 사진&#10;&#10;자동 생성된 설명" id="2754" name="Google Shape;2754;p123"/>
            <p:cNvPicPr preferRelativeResize="0"/>
            <p:nvPr/>
          </p:nvPicPr>
          <p:blipFill rotWithShape="1">
            <a:blip r:embed="rId3">
              <a:alphaModFix/>
            </a:blip>
            <a:srcRect b="0" l="0" r="0" t="0"/>
            <a:stretch/>
          </p:blipFill>
          <p:spPr>
            <a:xfrm>
              <a:off x="2591947" y="2232141"/>
              <a:ext cx="6751061" cy="3756340"/>
            </a:xfrm>
            <a:prstGeom prst="rect">
              <a:avLst/>
            </a:prstGeom>
            <a:noFill/>
            <a:ln>
              <a:noFill/>
            </a:ln>
          </p:spPr>
        </p:pic>
        <p:sp>
          <p:nvSpPr>
            <p:cNvPr id="2755" name="Google Shape;2755;p123"/>
            <p:cNvSpPr/>
            <p:nvPr/>
          </p:nvSpPr>
          <p:spPr>
            <a:xfrm>
              <a:off x="3986908" y="2831146"/>
              <a:ext cx="946744" cy="11131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756" name="Google Shape;2756;p123"/>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cat/proc/cpuinfo</a:t>
            </a:r>
            <a:endParaRPr/>
          </a:p>
        </p:txBody>
      </p:sp>
      <p:grpSp>
        <p:nvGrpSpPr>
          <p:cNvPr id="2757" name="Google Shape;2757;p123"/>
          <p:cNvGrpSpPr/>
          <p:nvPr/>
        </p:nvGrpSpPr>
        <p:grpSpPr>
          <a:xfrm>
            <a:off x="559817" y="1931015"/>
            <a:ext cx="4242224" cy="215444"/>
            <a:chOff x="1027113" y="2045619"/>
            <a:chExt cx="4243206" cy="215496"/>
          </a:xfrm>
        </p:grpSpPr>
        <p:sp>
          <p:nvSpPr>
            <p:cNvPr id="2758" name="Google Shape;2758;p12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759" name="Google Shape;2759;p123"/>
            <p:cNvSpPr/>
            <p:nvPr/>
          </p:nvSpPr>
          <p:spPr>
            <a:xfrm>
              <a:off x="1179514" y="2045619"/>
              <a:ext cx="4090805"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 thông tin cpu</a:t>
              </a:r>
              <a:endParaRPr sz="1400">
                <a:solidFill>
                  <a:srgbClr val="262626"/>
                </a:solidFill>
                <a:latin typeface="Arial"/>
                <a:ea typeface="Arial"/>
                <a:cs typeface="Arial"/>
                <a:sym typeface="Arial"/>
              </a:endParaRPr>
            </a:p>
          </p:txBody>
        </p:sp>
      </p:grpSp>
      <p:sp>
        <p:nvSpPr>
          <p:cNvPr id="2760" name="Google Shape;2760;p12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761" name="Google Shape;2761;p1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grpSp>
        <p:nvGrpSpPr>
          <p:cNvPr id="2767" name="Google Shape;2767;p124"/>
          <p:cNvGrpSpPr/>
          <p:nvPr/>
        </p:nvGrpSpPr>
        <p:grpSpPr>
          <a:xfrm>
            <a:off x="567458" y="2277993"/>
            <a:ext cx="5760000" cy="3204906"/>
            <a:chOff x="2743200" y="2256297"/>
            <a:chExt cx="6599808" cy="3672182"/>
          </a:xfrm>
        </p:grpSpPr>
        <p:pic>
          <p:nvPicPr>
            <p:cNvPr descr="텍스트, 모니터, 전자기기, 컴퓨터이(가) 표시된 사진&#10;&#10;자동 생성된 설명" id="2768" name="Google Shape;2768;p124"/>
            <p:cNvPicPr preferRelativeResize="0"/>
            <p:nvPr/>
          </p:nvPicPr>
          <p:blipFill rotWithShape="1">
            <a:blip r:embed="rId3">
              <a:alphaModFix/>
            </a:blip>
            <a:srcRect b="0" l="0" r="0" t="0"/>
            <a:stretch/>
          </p:blipFill>
          <p:spPr>
            <a:xfrm>
              <a:off x="2743200" y="2256297"/>
              <a:ext cx="6599808" cy="3672182"/>
            </a:xfrm>
            <a:prstGeom prst="rect">
              <a:avLst/>
            </a:prstGeom>
            <a:noFill/>
            <a:ln>
              <a:noFill/>
            </a:ln>
          </p:spPr>
        </p:pic>
        <p:sp>
          <p:nvSpPr>
            <p:cNvPr id="2769" name="Google Shape;2769;p124"/>
            <p:cNvSpPr/>
            <p:nvPr/>
          </p:nvSpPr>
          <p:spPr>
            <a:xfrm>
              <a:off x="4101208" y="2829856"/>
              <a:ext cx="946744" cy="10119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770" name="Google Shape;2770;p124"/>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cat/proc/cpuinfo</a:t>
            </a:r>
            <a:endParaRPr/>
          </a:p>
        </p:txBody>
      </p:sp>
      <p:grpSp>
        <p:nvGrpSpPr>
          <p:cNvPr id="2771" name="Google Shape;2771;p124"/>
          <p:cNvGrpSpPr/>
          <p:nvPr/>
        </p:nvGrpSpPr>
        <p:grpSpPr>
          <a:xfrm>
            <a:off x="559817" y="1931015"/>
            <a:ext cx="4242224" cy="215444"/>
            <a:chOff x="1027113" y="2045619"/>
            <a:chExt cx="4243206" cy="215496"/>
          </a:xfrm>
        </p:grpSpPr>
        <p:sp>
          <p:nvSpPr>
            <p:cNvPr id="2772" name="Google Shape;2772;p1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773" name="Google Shape;2773;p124"/>
            <p:cNvSpPr/>
            <p:nvPr/>
          </p:nvSpPr>
          <p:spPr>
            <a:xfrm>
              <a:off x="1179514" y="2045619"/>
              <a:ext cx="4090805"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 thông tin bộ nhớ chính</a:t>
              </a:r>
              <a:endParaRPr sz="1400">
                <a:solidFill>
                  <a:srgbClr val="262626"/>
                </a:solidFill>
                <a:latin typeface="Arial"/>
                <a:ea typeface="Arial"/>
                <a:cs typeface="Arial"/>
                <a:sym typeface="Arial"/>
              </a:endParaRPr>
            </a:p>
          </p:txBody>
        </p:sp>
      </p:grpSp>
      <p:sp>
        <p:nvSpPr>
          <p:cNvPr id="2774" name="Google Shape;2774;p12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775" name="Google Shape;2775;p1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grpSp>
        <p:nvGrpSpPr>
          <p:cNvPr id="2781" name="Google Shape;2781;p125"/>
          <p:cNvGrpSpPr/>
          <p:nvPr/>
        </p:nvGrpSpPr>
        <p:grpSpPr>
          <a:xfrm>
            <a:off x="567458" y="2276636"/>
            <a:ext cx="5760000" cy="3204906"/>
            <a:chOff x="2275458" y="2252448"/>
            <a:chExt cx="7067550" cy="3932437"/>
          </a:xfrm>
        </p:grpSpPr>
        <p:pic>
          <p:nvPicPr>
            <p:cNvPr descr="텍스트, 모니터, 스크린샷, 전자기기이(가) 표시된 사진&#10;&#10;자동 생성된 설명" id="2782" name="Google Shape;2782;p125"/>
            <p:cNvPicPr preferRelativeResize="0"/>
            <p:nvPr/>
          </p:nvPicPr>
          <p:blipFill rotWithShape="1">
            <a:blip r:embed="rId3">
              <a:alphaModFix/>
            </a:blip>
            <a:srcRect b="0" l="0" r="0" t="0"/>
            <a:stretch/>
          </p:blipFill>
          <p:spPr>
            <a:xfrm>
              <a:off x="2275458" y="2252448"/>
              <a:ext cx="7067550" cy="3932437"/>
            </a:xfrm>
            <a:prstGeom prst="rect">
              <a:avLst/>
            </a:prstGeom>
            <a:noFill/>
            <a:ln>
              <a:noFill/>
            </a:ln>
          </p:spPr>
        </p:pic>
        <p:sp>
          <p:nvSpPr>
            <p:cNvPr id="2783" name="Google Shape;2783;p125"/>
            <p:cNvSpPr/>
            <p:nvPr/>
          </p:nvSpPr>
          <p:spPr>
            <a:xfrm>
              <a:off x="4170761" y="2881946"/>
              <a:ext cx="274239" cy="11131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784" name="Google Shape;2784;p125"/>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df</a:t>
            </a:r>
            <a:endParaRPr/>
          </a:p>
        </p:txBody>
      </p:sp>
      <p:grpSp>
        <p:nvGrpSpPr>
          <p:cNvPr id="2785" name="Google Shape;2785;p125"/>
          <p:cNvGrpSpPr/>
          <p:nvPr/>
        </p:nvGrpSpPr>
        <p:grpSpPr>
          <a:xfrm>
            <a:off x="559817" y="1931015"/>
            <a:ext cx="4242224" cy="215444"/>
            <a:chOff x="1027113" y="2045619"/>
            <a:chExt cx="4243206" cy="215496"/>
          </a:xfrm>
        </p:grpSpPr>
        <p:sp>
          <p:nvSpPr>
            <p:cNvPr id="2786" name="Google Shape;2786;p1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787" name="Google Shape;2787;p125"/>
            <p:cNvSpPr/>
            <p:nvPr/>
          </p:nvSpPr>
          <p:spPr>
            <a:xfrm>
              <a:off x="1179514" y="2045619"/>
              <a:ext cx="4090805"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In dung lượng đĩa đang sử dụng</a:t>
              </a:r>
              <a:endParaRPr sz="1400">
                <a:solidFill>
                  <a:srgbClr val="262626"/>
                </a:solidFill>
                <a:latin typeface="Arial"/>
                <a:ea typeface="Arial"/>
                <a:cs typeface="Arial"/>
                <a:sym typeface="Arial"/>
              </a:endParaRPr>
            </a:p>
          </p:txBody>
        </p:sp>
      </p:grpSp>
      <p:sp>
        <p:nvSpPr>
          <p:cNvPr id="2788" name="Google Shape;2788;p12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789" name="Google Shape;2789;p1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grpSp>
        <p:nvGrpSpPr>
          <p:cNvPr id="2795" name="Google Shape;2795;p126"/>
          <p:cNvGrpSpPr/>
          <p:nvPr/>
        </p:nvGrpSpPr>
        <p:grpSpPr>
          <a:xfrm>
            <a:off x="712182" y="3709531"/>
            <a:ext cx="4495577" cy="2501373"/>
            <a:chOff x="3608937" y="2266961"/>
            <a:chExt cx="5735658" cy="3191363"/>
          </a:xfrm>
        </p:grpSpPr>
        <p:pic>
          <p:nvPicPr>
            <p:cNvPr descr="텍스트이(가) 표시된 사진&#10;&#10;자동 생성된 설명" id="2796" name="Google Shape;2796;p126"/>
            <p:cNvPicPr preferRelativeResize="0"/>
            <p:nvPr/>
          </p:nvPicPr>
          <p:blipFill rotWithShape="1">
            <a:blip r:embed="rId3">
              <a:alphaModFix/>
            </a:blip>
            <a:srcRect b="0" l="0" r="0" t="0"/>
            <a:stretch/>
          </p:blipFill>
          <p:spPr>
            <a:xfrm>
              <a:off x="3608937" y="2266961"/>
              <a:ext cx="5735658" cy="3191363"/>
            </a:xfrm>
            <a:prstGeom prst="rect">
              <a:avLst/>
            </a:prstGeom>
            <a:noFill/>
            <a:ln>
              <a:noFill/>
            </a:ln>
          </p:spPr>
        </p:pic>
        <p:sp>
          <p:nvSpPr>
            <p:cNvPr id="2797" name="Google Shape;2797;p126"/>
            <p:cNvSpPr/>
            <p:nvPr/>
          </p:nvSpPr>
          <p:spPr>
            <a:xfrm>
              <a:off x="5147724" y="2768732"/>
              <a:ext cx="700626" cy="15213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798" name="Google Shape;2798;p126"/>
            <p:cNvSpPr/>
            <p:nvPr/>
          </p:nvSpPr>
          <p:spPr>
            <a:xfrm>
              <a:off x="5156708" y="2984632"/>
              <a:ext cx="847758" cy="15213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799" name="Google Shape;2799;p126"/>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which</a:t>
            </a:r>
            <a:endParaRPr/>
          </a:p>
        </p:txBody>
      </p:sp>
      <p:sp>
        <p:nvSpPr>
          <p:cNvPr id="2800" name="Google Shape;2800;p12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Các lệnh về điều khiển hệ thống</a:t>
            </a:r>
            <a:endParaRPr sz="1800">
              <a:solidFill>
                <a:schemeClr val="lt1"/>
              </a:solidFill>
              <a:latin typeface="Arial"/>
              <a:ea typeface="Arial"/>
              <a:cs typeface="Arial"/>
              <a:sym typeface="Arial"/>
            </a:endParaRPr>
          </a:p>
        </p:txBody>
      </p:sp>
      <p:sp>
        <p:nvSpPr>
          <p:cNvPr id="2801" name="Google Shape;2801;p1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802" name="Google Shape;2802;p126"/>
          <p:cNvSpPr txBox="1"/>
          <p:nvPr/>
        </p:nvSpPr>
        <p:spPr>
          <a:xfrm>
            <a:off x="650767" y="3417143"/>
            <a:ext cx="8197958" cy="292388"/>
          </a:xfrm>
          <a:prstGeom prst="rect">
            <a:avLst/>
          </a:prstGeom>
          <a:noFill/>
          <a:ln>
            <a:noFill/>
          </a:ln>
        </p:spPr>
        <p:txBody>
          <a:bodyPr anchorCtr="0" anchor="t" bIns="45700" lIns="91425" spcFirstLastPara="1" rIns="91425" wrap="square" tIns="45700">
            <a:spAutoFit/>
          </a:bodyPr>
          <a:lstStyle/>
          <a:p>
            <a:pPr indent="-182526" lvl="0" marL="182526" marR="0" rtl="0" algn="l">
              <a:spcBef>
                <a:spcPts val="0"/>
              </a:spcBef>
              <a:spcAft>
                <a:spcPts val="0"/>
              </a:spcAft>
              <a:buClr>
                <a:srgbClr val="193EB0"/>
              </a:buClr>
              <a:buSzPts val="1300"/>
              <a:buFont typeface="Arial"/>
              <a:buChar char="‣"/>
            </a:pPr>
            <a:r>
              <a:rPr b="0" i="0" lang="en-US" sz="1300">
                <a:solidFill>
                  <a:srgbClr val="262626"/>
                </a:solidFill>
                <a:latin typeface="Arial"/>
                <a:ea typeface="Arial"/>
                <a:cs typeface="Arial"/>
                <a:sym typeface="Arial"/>
              </a:rPr>
              <a:t>In đường dẫn vị trí của ứng dụng được chỉ định.</a:t>
            </a:r>
            <a:endParaRPr b="0" i="0" sz="1300">
              <a:solidFill>
                <a:srgbClr val="262626"/>
              </a:solidFill>
              <a:latin typeface="Arial"/>
              <a:ea typeface="Arial"/>
              <a:cs typeface="Arial"/>
              <a:sym typeface="Arial"/>
            </a:endParaRPr>
          </a:p>
        </p:txBody>
      </p:sp>
      <p:sp>
        <p:nvSpPr>
          <p:cNvPr id="2803" name="Google Shape;2803;p126"/>
          <p:cNvSpPr/>
          <p:nvPr/>
        </p:nvSpPr>
        <p:spPr>
          <a:xfrm>
            <a:off x="449998" y="2589639"/>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whereis</a:t>
            </a:r>
            <a:endParaRPr/>
          </a:p>
        </p:txBody>
      </p:sp>
      <p:grpSp>
        <p:nvGrpSpPr>
          <p:cNvPr id="2804" name="Google Shape;2804;p126"/>
          <p:cNvGrpSpPr/>
          <p:nvPr/>
        </p:nvGrpSpPr>
        <p:grpSpPr>
          <a:xfrm>
            <a:off x="559817" y="3131039"/>
            <a:ext cx="4242224" cy="215444"/>
            <a:chOff x="1027113" y="2045619"/>
            <a:chExt cx="4243206" cy="215496"/>
          </a:xfrm>
        </p:grpSpPr>
        <p:sp>
          <p:nvSpPr>
            <p:cNvPr id="2805" name="Google Shape;2805;p1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806" name="Google Shape;2806;p126"/>
            <p:cNvSpPr/>
            <p:nvPr/>
          </p:nvSpPr>
          <p:spPr>
            <a:xfrm>
              <a:off x="1179514" y="2045619"/>
              <a:ext cx="4090805"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whereis &lt;ứng dụng&gt;</a:t>
              </a:r>
              <a:endParaRPr/>
            </a:p>
          </p:txBody>
        </p:sp>
      </p:grpSp>
      <p:sp>
        <p:nvSpPr>
          <p:cNvPr id="2807" name="Google Shape;2807;p126"/>
          <p:cNvSpPr txBox="1"/>
          <p:nvPr/>
        </p:nvSpPr>
        <p:spPr>
          <a:xfrm>
            <a:off x="650767" y="2217641"/>
            <a:ext cx="8540858" cy="292388"/>
          </a:xfrm>
          <a:prstGeom prst="rect">
            <a:avLst/>
          </a:prstGeom>
          <a:noFill/>
          <a:ln>
            <a:noFill/>
          </a:ln>
        </p:spPr>
        <p:txBody>
          <a:bodyPr anchorCtr="0" anchor="t" bIns="45700" lIns="91425" spcFirstLastPara="1" rIns="91425" wrap="square" tIns="45700">
            <a:spAutoFit/>
          </a:bodyPr>
          <a:lstStyle/>
          <a:p>
            <a:pPr indent="-182526" lvl="0" marL="182526" marR="0" rtl="0" algn="l">
              <a:spcBef>
                <a:spcPts val="0"/>
              </a:spcBef>
              <a:spcAft>
                <a:spcPts val="0"/>
              </a:spcAft>
              <a:buClr>
                <a:srgbClr val="193EB0"/>
              </a:buClr>
              <a:buSzPts val="1300"/>
              <a:buFont typeface="Arial"/>
              <a:buChar char="‣"/>
            </a:pPr>
            <a:r>
              <a:rPr b="0" i="0" lang="en-US" sz="1300">
                <a:solidFill>
                  <a:srgbClr val="262626"/>
                </a:solidFill>
                <a:latin typeface="Arial"/>
                <a:ea typeface="Arial"/>
                <a:cs typeface="Arial"/>
                <a:sym typeface="Arial"/>
              </a:rPr>
              <a:t>In đường dẫn vị trí của ứng dụng được chỉ định làm mặc định.</a:t>
            </a:r>
            <a:endParaRPr b="0" i="0" sz="1300">
              <a:solidFill>
                <a:srgbClr val="262626"/>
              </a:solidFill>
              <a:latin typeface="Arial"/>
              <a:ea typeface="Arial"/>
              <a:cs typeface="Arial"/>
              <a:sym typeface="Arial"/>
            </a:endParaRPr>
          </a:p>
        </p:txBody>
      </p:sp>
      <p:grpSp>
        <p:nvGrpSpPr>
          <p:cNvPr id="2808" name="Google Shape;2808;p126"/>
          <p:cNvGrpSpPr/>
          <p:nvPr/>
        </p:nvGrpSpPr>
        <p:grpSpPr>
          <a:xfrm>
            <a:off x="559817" y="1930152"/>
            <a:ext cx="6364614" cy="215444"/>
            <a:chOff x="559817" y="1930152"/>
            <a:chExt cx="6364614" cy="215444"/>
          </a:xfrm>
        </p:grpSpPr>
        <p:sp>
          <p:nvSpPr>
            <p:cNvPr id="2809" name="Google Shape;2809;p126"/>
            <p:cNvSpPr/>
            <p:nvPr/>
          </p:nvSpPr>
          <p:spPr>
            <a:xfrm>
              <a:off x="559817" y="1941522"/>
              <a:ext cx="35992" cy="1799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810" name="Google Shape;2810;p126"/>
            <p:cNvSpPr/>
            <p:nvPr/>
          </p:nvSpPr>
          <p:spPr>
            <a:xfrm>
              <a:off x="712182" y="1930152"/>
              <a:ext cx="621224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which &lt;ứng dụng&gt;</a:t>
              </a:r>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127"/>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Hướng dẫn lệnh hệ điều hành Raspberry Pi</a:t>
            </a:r>
            <a:endParaRPr sz="3600">
              <a:solidFill>
                <a:schemeClr val="dk1"/>
              </a:solidFill>
              <a:latin typeface="Arial"/>
              <a:ea typeface="Arial"/>
              <a:cs typeface="Arial"/>
              <a:sym typeface="Arial"/>
            </a:endParaRPr>
          </a:p>
        </p:txBody>
      </p:sp>
      <p:sp>
        <p:nvSpPr>
          <p:cNvPr id="2817" name="Google Shape;2817;p12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 </a:t>
            </a:r>
            <a:endParaRPr sz="5400">
              <a:solidFill>
                <a:srgbClr val="7F7F7F"/>
              </a:solidFill>
              <a:latin typeface="Arial"/>
              <a:ea typeface="Arial"/>
              <a:cs typeface="Arial"/>
              <a:sym typeface="Arial"/>
            </a:endParaRPr>
          </a:p>
        </p:txBody>
      </p:sp>
      <p:sp>
        <p:nvSpPr>
          <p:cNvPr id="2818" name="Google Shape;2818;p127"/>
          <p:cNvSpPr/>
          <p:nvPr/>
        </p:nvSpPr>
        <p:spPr>
          <a:xfrm>
            <a:off x="1234524" y="3745809"/>
            <a:ext cx="5519420"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Kết nối với hệ điều hành Raspberry Pi từ máy tính của bạn</a:t>
            </a:r>
            <a:endParaRPr sz="1800">
              <a:solidFill>
                <a:srgbClr val="A5A5A5"/>
              </a:solidFill>
              <a:latin typeface="Arial"/>
              <a:ea typeface="Arial"/>
              <a:cs typeface="Arial"/>
              <a:sym typeface="Arial"/>
            </a:endParaRPr>
          </a:p>
        </p:txBody>
      </p:sp>
      <p:sp>
        <p:nvSpPr>
          <p:cNvPr id="2819" name="Google Shape;2819;p127"/>
          <p:cNvSpPr/>
          <p:nvPr/>
        </p:nvSpPr>
        <p:spPr>
          <a:xfrm>
            <a:off x="1051644" y="388313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2820" name="Google Shape;2820;p127"/>
          <p:cNvSpPr/>
          <p:nvPr/>
        </p:nvSpPr>
        <p:spPr>
          <a:xfrm>
            <a:off x="1234524" y="431414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Lệnh cơ bản</a:t>
            </a:r>
            <a:endParaRPr sz="1800">
              <a:solidFill>
                <a:srgbClr val="A5A5A5"/>
              </a:solidFill>
              <a:latin typeface="Arial"/>
              <a:ea typeface="Arial"/>
              <a:cs typeface="Arial"/>
              <a:sym typeface="Arial"/>
            </a:endParaRPr>
          </a:p>
        </p:txBody>
      </p:sp>
      <p:sp>
        <p:nvSpPr>
          <p:cNvPr id="2821" name="Google Shape;2821;p127"/>
          <p:cNvSpPr/>
          <p:nvPr/>
        </p:nvSpPr>
        <p:spPr>
          <a:xfrm>
            <a:off x="1051644" y="4312969"/>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2822" name="Google Shape;2822;p127"/>
          <p:cNvGrpSpPr/>
          <p:nvPr/>
        </p:nvGrpSpPr>
        <p:grpSpPr>
          <a:xfrm>
            <a:off x="1051644" y="4742803"/>
            <a:ext cx="5702300" cy="278172"/>
            <a:chOff x="571500" y="5165783"/>
            <a:chExt cx="5702300" cy="278172"/>
          </a:xfrm>
        </p:grpSpPr>
        <p:sp>
          <p:nvSpPr>
            <p:cNvPr id="2823" name="Google Shape;2823;p127"/>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2.3. Các lệnh về Hệ thống tệp</a:t>
              </a:r>
              <a:endParaRPr sz="1800">
                <a:solidFill>
                  <a:srgbClr val="A5A5A5"/>
                </a:solidFill>
                <a:latin typeface="Arial"/>
                <a:ea typeface="Arial"/>
                <a:cs typeface="Arial"/>
                <a:sym typeface="Arial"/>
              </a:endParaRPr>
            </a:p>
          </p:txBody>
        </p:sp>
        <p:sp>
          <p:nvSpPr>
            <p:cNvPr id="2824" name="Google Shape;2824;p12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2825" name="Google Shape;2825;p127"/>
          <p:cNvGrpSpPr/>
          <p:nvPr/>
        </p:nvGrpSpPr>
        <p:grpSpPr>
          <a:xfrm>
            <a:off x="1051644" y="5147638"/>
            <a:ext cx="5702300" cy="278172"/>
            <a:chOff x="571500" y="5165783"/>
            <a:chExt cx="5702300" cy="278172"/>
          </a:xfrm>
        </p:grpSpPr>
        <p:sp>
          <p:nvSpPr>
            <p:cNvPr id="2826" name="Google Shape;2826;p127"/>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2.4. Các lệnh về điều khiển hệ thống</a:t>
              </a:r>
              <a:endParaRPr sz="1800">
                <a:solidFill>
                  <a:srgbClr val="A5A5A5"/>
                </a:solidFill>
                <a:latin typeface="Arial"/>
                <a:ea typeface="Arial"/>
                <a:cs typeface="Arial"/>
                <a:sym typeface="Arial"/>
              </a:endParaRPr>
            </a:p>
          </p:txBody>
        </p:sp>
        <p:sp>
          <p:nvSpPr>
            <p:cNvPr id="2827" name="Google Shape;2827;p12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
        <p:nvSpPr>
          <p:cNvPr id="2828" name="Google Shape;2828;p127"/>
          <p:cNvSpPr/>
          <p:nvPr/>
        </p:nvSpPr>
        <p:spPr>
          <a:xfrm>
            <a:off x="5307327" y="434999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2829" name="Google Shape;2829;p127"/>
          <p:cNvSpPr/>
          <p:nvPr/>
        </p:nvSpPr>
        <p:spPr>
          <a:xfrm>
            <a:off x="5307327" y="477983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2830" name="Google Shape;2830;p127"/>
          <p:cNvSpPr/>
          <p:nvPr/>
        </p:nvSpPr>
        <p:spPr>
          <a:xfrm>
            <a:off x="5307327" y="5184666"/>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2831" name="Google Shape;2831;p127"/>
          <p:cNvGrpSpPr/>
          <p:nvPr/>
        </p:nvGrpSpPr>
        <p:grpSpPr>
          <a:xfrm>
            <a:off x="5490207" y="4351170"/>
            <a:ext cx="4315340" cy="1111668"/>
            <a:chOff x="5741201" y="4533272"/>
            <a:chExt cx="5519420" cy="1111668"/>
          </a:xfrm>
        </p:grpSpPr>
        <p:sp>
          <p:nvSpPr>
            <p:cNvPr id="2832" name="Google Shape;2832;p127"/>
            <p:cNvSpPr/>
            <p:nvPr/>
          </p:nvSpPr>
          <p:spPr>
            <a:xfrm>
              <a:off x="5741201" y="453327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2.5. Các lệnh về Network</a:t>
              </a:r>
              <a:endParaRPr/>
            </a:p>
          </p:txBody>
        </p:sp>
        <p:sp>
          <p:nvSpPr>
            <p:cNvPr id="2833" name="Google Shape;2833;p127"/>
            <p:cNvSpPr/>
            <p:nvPr/>
          </p:nvSpPr>
          <p:spPr>
            <a:xfrm>
              <a:off x="5741201" y="49631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2.6. Các lệnh về Người dùng &amp; Quyền</a:t>
              </a:r>
              <a:endParaRPr sz="1800">
                <a:solidFill>
                  <a:srgbClr val="A5A5A5"/>
                </a:solidFill>
                <a:latin typeface="Arial"/>
                <a:ea typeface="Arial"/>
                <a:cs typeface="Arial"/>
                <a:sym typeface="Arial"/>
              </a:endParaRPr>
            </a:p>
          </p:txBody>
        </p:sp>
        <p:sp>
          <p:nvSpPr>
            <p:cNvPr id="2834" name="Google Shape;2834;p127"/>
            <p:cNvSpPr/>
            <p:nvPr/>
          </p:nvSpPr>
          <p:spPr>
            <a:xfrm>
              <a:off x="5741201" y="5367941"/>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2.7. Công cụ lập trình</a:t>
              </a:r>
              <a:endParaRPr sz="1800">
                <a:solidFill>
                  <a:srgbClr val="A5A5A5"/>
                </a:solidFill>
                <a:latin typeface="Arial"/>
                <a:ea typeface="Arial"/>
                <a:cs typeface="Arial"/>
                <a:sym typeface="Arial"/>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12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Các lệnh về Network</a:t>
            </a:r>
            <a:endParaRPr/>
          </a:p>
        </p:txBody>
      </p:sp>
      <p:sp>
        <p:nvSpPr>
          <p:cNvPr id="2841" name="Google Shape;2841;p1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842" name="Google Shape;2842;p12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về Network</a:t>
            </a:r>
            <a:endParaRPr/>
          </a:p>
        </p:txBody>
      </p:sp>
      <p:grpSp>
        <p:nvGrpSpPr>
          <p:cNvPr id="2843" name="Google Shape;2843;p128"/>
          <p:cNvGrpSpPr/>
          <p:nvPr/>
        </p:nvGrpSpPr>
        <p:grpSpPr>
          <a:xfrm>
            <a:off x="559817" y="1930152"/>
            <a:ext cx="8895166" cy="938245"/>
            <a:chOff x="559817" y="1930152"/>
            <a:chExt cx="8895166" cy="938245"/>
          </a:xfrm>
        </p:grpSpPr>
        <p:grpSp>
          <p:nvGrpSpPr>
            <p:cNvPr id="2844" name="Google Shape;2844;p128"/>
            <p:cNvGrpSpPr/>
            <p:nvPr/>
          </p:nvGrpSpPr>
          <p:grpSpPr>
            <a:xfrm>
              <a:off x="559817" y="1930152"/>
              <a:ext cx="8879458" cy="215444"/>
              <a:chOff x="1027113" y="2045622"/>
              <a:chExt cx="8881513" cy="215496"/>
            </a:xfrm>
          </p:grpSpPr>
          <p:sp>
            <p:nvSpPr>
              <p:cNvPr id="2845" name="Google Shape;2845;p1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846" name="Google Shape;2846;p128"/>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Chúng ta sẽ học gì trong bài này</a:t>
                </a:r>
                <a:endParaRPr sz="1400">
                  <a:solidFill>
                    <a:srgbClr val="262626"/>
                  </a:solidFill>
                  <a:latin typeface="Arial"/>
                  <a:ea typeface="Arial"/>
                  <a:cs typeface="Arial"/>
                  <a:sym typeface="Arial"/>
                </a:endParaRPr>
              </a:p>
            </p:txBody>
          </p:sp>
        </p:grpSp>
        <p:sp>
          <p:nvSpPr>
            <p:cNvPr id="2847" name="Google Shape;2847;p128"/>
            <p:cNvSpPr/>
            <p:nvPr/>
          </p:nvSpPr>
          <p:spPr>
            <a:xfrm>
              <a:off x="712182" y="2220323"/>
              <a:ext cx="8742801" cy="64807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những lệnh nào được sử dụng để định cấu hình hoặc kiểm tra cài đặt liên quan đến mạng trong Linux.</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các lệnh liên quan đến mạng cùng với kiến thức nền tảng liên quan.</a:t>
              </a:r>
              <a:endParaRPr sz="1300">
                <a:solidFill>
                  <a:srgbClr val="262626"/>
                </a:solidFill>
                <a:latin typeface="Arial"/>
                <a:ea typeface="Arial"/>
                <a:cs typeface="Arial"/>
                <a:sym typeface="Arial"/>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129"/>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ifconfig</a:t>
            </a:r>
            <a:endParaRPr/>
          </a:p>
        </p:txBody>
      </p:sp>
      <p:grpSp>
        <p:nvGrpSpPr>
          <p:cNvPr id="2854" name="Google Shape;2854;p129"/>
          <p:cNvGrpSpPr/>
          <p:nvPr/>
        </p:nvGrpSpPr>
        <p:grpSpPr>
          <a:xfrm>
            <a:off x="559817" y="1931015"/>
            <a:ext cx="6595726" cy="215444"/>
            <a:chOff x="1027113" y="2045619"/>
            <a:chExt cx="5766116" cy="215496"/>
          </a:xfrm>
        </p:grpSpPr>
        <p:sp>
          <p:nvSpPr>
            <p:cNvPr id="2855" name="Google Shape;2855;p1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856" name="Google Shape;2856;p129"/>
            <p:cNvSpPr/>
            <p:nvPr/>
          </p:nvSpPr>
          <p:spPr>
            <a:xfrm>
              <a:off x="1179513" y="2045619"/>
              <a:ext cx="5613716"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kiểm tra và thiết lập thông tin giao diện mạng</a:t>
              </a:r>
              <a:endParaRPr sz="1400">
                <a:solidFill>
                  <a:srgbClr val="262626"/>
                </a:solidFill>
                <a:latin typeface="Arial"/>
                <a:ea typeface="Arial"/>
                <a:cs typeface="Arial"/>
                <a:sym typeface="Arial"/>
              </a:endParaRPr>
            </a:p>
          </p:txBody>
        </p:sp>
      </p:grpSp>
      <p:sp>
        <p:nvSpPr>
          <p:cNvPr id="2857" name="Google Shape;2857;p12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Các lệnh về Network</a:t>
            </a:r>
            <a:endParaRPr/>
          </a:p>
        </p:txBody>
      </p:sp>
      <p:sp>
        <p:nvSpPr>
          <p:cNvPr id="2858" name="Google Shape;2858;p1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859" name="Google Shape;2859;p129"/>
          <p:cNvGrpSpPr/>
          <p:nvPr/>
        </p:nvGrpSpPr>
        <p:grpSpPr>
          <a:xfrm>
            <a:off x="567458" y="2277992"/>
            <a:ext cx="5760000" cy="3204907"/>
            <a:chOff x="3631112" y="2899356"/>
            <a:chExt cx="5711896" cy="3178142"/>
          </a:xfrm>
        </p:grpSpPr>
        <p:pic>
          <p:nvPicPr>
            <p:cNvPr descr="텍스트, 모니터, 스크린샷, 전자기기이(가) 표시된 사진&#10;&#10;자동 생성된 설명" id="2860" name="Google Shape;2860;p129"/>
            <p:cNvPicPr preferRelativeResize="0"/>
            <p:nvPr/>
          </p:nvPicPr>
          <p:blipFill rotWithShape="1">
            <a:blip r:embed="rId3">
              <a:alphaModFix/>
            </a:blip>
            <a:srcRect b="0" l="0" r="0" t="0"/>
            <a:stretch/>
          </p:blipFill>
          <p:spPr>
            <a:xfrm>
              <a:off x="3631112" y="2899356"/>
              <a:ext cx="5711896" cy="3178142"/>
            </a:xfrm>
            <a:prstGeom prst="rect">
              <a:avLst/>
            </a:prstGeom>
            <a:noFill/>
            <a:ln>
              <a:noFill/>
            </a:ln>
          </p:spPr>
        </p:pic>
        <p:sp>
          <p:nvSpPr>
            <p:cNvPr id="2861" name="Google Shape;2861;p129"/>
            <p:cNvSpPr/>
            <p:nvPr/>
          </p:nvSpPr>
          <p:spPr>
            <a:xfrm>
              <a:off x="4833293" y="3384550"/>
              <a:ext cx="351589" cy="10795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Lược đồ các biến thể chính của Linux</a:t>
            </a:r>
            <a:endParaRPr/>
          </a:p>
        </p:txBody>
      </p:sp>
      <p:sp>
        <p:nvSpPr>
          <p:cNvPr id="396" name="Google Shape;396;p1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Linux</a:t>
            </a:r>
            <a:endParaRPr sz="1800">
              <a:solidFill>
                <a:schemeClr val="lt1"/>
              </a:solidFill>
              <a:latin typeface="Arial"/>
              <a:ea typeface="Arial"/>
              <a:cs typeface="Arial"/>
              <a:sym typeface="Arial"/>
            </a:endParaRPr>
          </a:p>
        </p:txBody>
      </p:sp>
      <p:sp>
        <p:nvSpPr>
          <p:cNvPr id="397" name="Google Shape;397;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pic>
        <p:nvPicPr>
          <p:cNvPr descr="GNU/Linux distribution timeline" id="398" name="Google Shape;398;p13"/>
          <p:cNvPicPr preferRelativeResize="0"/>
          <p:nvPr/>
        </p:nvPicPr>
        <p:blipFill rotWithShape="1">
          <a:blip r:embed="rId3">
            <a:alphaModFix/>
          </a:blip>
          <a:srcRect b="0" l="0" r="0" t="0"/>
          <a:stretch/>
        </p:blipFill>
        <p:spPr>
          <a:xfrm>
            <a:off x="449998" y="1861627"/>
            <a:ext cx="5580099" cy="3824562"/>
          </a:xfrm>
          <a:prstGeom prst="rect">
            <a:avLst/>
          </a:prstGeom>
          <a:noFill/>
          <a:ln>
            <a:noFill/>
          </a:ln>
        </p:spPr>
      </p:pic>
      <p:sp>
        <p:nvSpPr>
          <p:cNvPr id="399" name="Google Shape;399;p13"/>
          <p:cNvSpPr/>
          <p:nvPr/>
        </p:nvSpPr>
        <p:spPr>
          <a:xfrm>
            <a:off x="6096000" y="2046286"/>
            <a:ext cx="3430763" cy="692497"/>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điều hành Raspberry Pi là một hệ điều hành dựa trên Debian dành cho Raspberry Pi.</a:t>
            </a:r>
            <a:endParaRPr sz="1300">
              <a:solidFill>
                <a:srgbClr val="262626"/>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6" name="Shape 2866"/>
        <p:cNvGrpSpPr/>
        <p:nvPr/>
      </p:nvGrpSpPr>
      <p:grpSpPr>
        <a:xfrm>
          <a:off x="0" y="0"/>
          <a:ext cx="0" cy="0"/>
          <a:chOff x="0" y="0"/>
          <a:chExt cx="0" cy="0"/>
        </a:xfrm>
      </p:grpSpPr>
      <p:grpSp>
        <p:nvGrpSpPr>
          <p:cNvPr id="2867" name="Google Shape;2867;p130"/>
          <p:cNvGrpSpPr/>
          <p:nvPr/>
        </p:nvGrpSpPr>
        <p:grpSpPr>
          <a:xfrm>
            <a:off x="567458" y="2272098"/>
            <a:ext cx="5760000" cy="3204907"/>
            <a:chOff x="3672458" y="2831312"/>
            <a:chExt cx="5670550" cy="3155136"/>
          </a:xfrm>
        </p:grpSpPr>
        <p:pic>
          <p:nvPicPr>
            <p:cNvPr descr="텍스트, 전자기기, 검은색, 컴퓨터이(가) 표시된 사진&#10;&#10;자동 생성된 설명" id="2868" name="Google Shape;2868;p130"/>
            <p:cNvPicPr preferRelativeResize="0"/>
            <p:nvPr/>
          </p:nvPicPr>
          <p:blipFill rotWithShape="1">
            <a:blip r:embed="rId3">
              <a:alphaModFix/>
            </a:blip>
            <a:srcRect b="0" l="0" r="0" t="0"/>
            <a:stretch/>
          </p:blipFill>
          <p:spPr>
            <a:xfrm>
              <a:off x="3672458" y="2831312"/>
              <a:ext cx="5670550" cy="3155136"/>
            </a:xfrm>
            <a:prstGeom prst="rect">
              <a:avLst/>
            </a:prstGeom>
            <a:noFill/>
            <a:ln>
              <a:noFill/>
            </a:ln>
          </p:spPr>
        </p:pic>
        <p:sp>
          <p:nvSpPr>
            <p:cNvPr id="2869" name="Google Shape;2869;p130"/>
            <p:cNvSpPr/>
            <p:nvPr/>
          </p:nvSpPr>
          <p:spPr>
            <a:xfrm>
              <a:off x="4830224" y="3314700"/>
              <a:ext cx="472026"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870" name="Google Shape;2870;p130"/>
            <p:cNvSpPr/>
            <p:nvPr/>
          </p:nvSpPr>
          <p:spPr>
            <a:xfrm>
              <a:off x="5509674" y="4876800"/>
              <a:ext cx="446626" cy="10287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871" name="Google Shape;2871;p130"/>
          <p:cNvSpPr/>
          <p:nvPr/>
        </p:nvSpPr>
        <p:spPr>
          <a:xfrm>
            <a:off x="449998" y="1375101"/>
            <a:ext cx="436151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netstat</a:t>
            </a:r>
            <a:endParaRPr/>
          </a:p>
        </p:txBody>
      </p:sp>
      <p:grpSp>
        <p:nvGrpSpPr>
          <p:cNvPr id="2872" name="Google Shape;2872;p130"/>
          <p:cNvGrpSpPr/>
          <p:nvPr/>
        </p:nvGrpSpPr>
        <p:grpSpPr>
          <a:xfrm>
            <a:off x="559816" y="1931015"/>
            <a:ext cx="8879608" cy="215444"/>
            <a:chOff x="1027113" y="2045619"/>
            <a:chExt cx="7783275" cy="215496"/>
          </a:xfrm>
        </p:grpSpPr>
        <p:sp>
          <p:nvSpPr>
            <p:cNvPr id="2873" name="Google Shape;2873;p1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874" name="Google Shape;2874;p130"/>
            <p:cNvSpPr/>
            <p:nvPr/>
          </p:nvSpPr>
          <p:spPr>
            <a:xfrm>
              <a:off x="1154466" y="2045619"/>
              <a:ext cx="7655922"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in thông tin như trạng thái kết nối mạng, bảng định tuyến và trạng thái giao diện</a:t>
              </a:r>
              <a:endParaRPr sz="1400">
                <a:solidFill>
                  <a:srgbClr val="262626"/>
                </a:solidFill>
                <a:latin typeface="Arial"/>
                <a:ea typeface="Arial"/>
                <a:cs typeface="Arial"/>
                <a:sym typeface="Arial"/>
              </a:endParaRPr>
            </a:p>
          </p:txBody>
        </p:sp>
      </p:grpSp>
      <p:sp>
        <p:nvSpPr>
          <p:cNvPr id="2875" name="Google Shape;2875;p13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Các lệnh về Network</a:t>
            </a:r>
            <a:endParaRPr/>
          </a:p>
        </p:txBody>
      </p:sp>
      <p:sp>
        <p:nvSpPr>
          <p:cNvPr id="2876" name="Google Shape;2876;p1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1" name="Shape 2881"/>
        <p:cNvGrpSpPr/>
        <p:nvPr/>
      </p:nvGrpSpPr>
      <p:grpSpPr>
        <a:xfrm>
          <a:off x="0" y="0"/>
          <a:ext cx="0" cy="0"/>
          <a:chOff x="0" y="0"/>
          <a:chExt cx="0" cy="0"/>
        </a:xfrm>
      </p:grpSpPr>
      <p:sp>
        <p:nvSpPr>
          <p:cNvPr id="2882" name="Google Shape;2882;p13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Các lệnh về Network</a:t>
            </a:r>
            <a:endParaRPr/>
          </a:p>
        </p:txBody>
      </p:sp>
      <p:sp>
        <p:nvSpPr>
          <p:cNvPr id="2883" name="Google Shape;2883;p1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884" name="Google Shape;2884;p13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netstat</a:t>
            </a:r>
            <a:endParaRPr/>
          </a:p>
        </p:txBody>
      </p:sp>
      <p:graphicFrame>
        <p:nvGraphicFramePr>
          <p:cNvPr id="2885" name="Google Shape;2885;p131"/>
          <p:cNvGraphicFramePr/>
          <p:nvPr/>
        </p:nvGraphicFramePr>
        <p:xfrm>
          <a:off x="546168" y="1959469"/>
          <a:ext cx="3000000" cy="3000000"/>
        </p:xfrm>
        <a:graphic>
          <a:graphicData uri="http://schemas.openxmlformats.org/drawingml/2006/table">
            <a:tbl>
              <a:tblPr bandRow="1" firstRow="1">
                <a:noFill/>
                <a:tableStyleId>{2C95443A-0FA5-43C8-9287-9C9D9076A346}</a:tableStyleId>
              </a:tblPr>
              <a:tblGrid>
                <a:gridCol w="1767700"/>
                <a:gridCol w="6975525"/>
              </a:tblGrid>
              <a:tr h="325300">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Loại</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Nghĩa</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697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ESTABLISHED</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Máy chủ và khách được kết nối với nhau</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697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SYN_SENT</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Khách hàng đã yêu cầu kết nối với máy chủ từ xa</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392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SYN_RECV </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Trạng thái phản hồi đã được thực hiện liên quan đến yêu cầu của khách hàng từ máy chủ nhưng chưa nhận được tin nhắn của khách hàng</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697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FIN_WAIT1 </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Ổ cắm đã đóng và kết nối đã kết thúc</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697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FIN_WAIT2</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Trạng thái kết nối đã kết thúc, nhưng ổ cắm đang chờ nó kết thúc từ máy chủ từ xa</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392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TIME_WAIT</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Trạng thái nơi quá trình xử lý gói kết thúc, nhưng socket đang chờ quá trình xử lý gói chậm trong trường hợp.</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697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CLOSE</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Ổ cắm  chưa được sử dụng</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697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CLOSE_WAIT</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Trạng thái nơi máy chủ từ xa đã kết thúc và đang đợi để ổ cắm có thể đóng</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697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LAST_ACK</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Đang chờ gói ACK cuối cùng (Máy chủ từ xa, trạng thái TẮT ổ cắm)</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697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LISTEN </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Trạng thái nơi ổ cắm đang chờ gói đến máy chủ</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697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CLOSING </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Trạng thái nơi dữ liệu được truyền đi bị mất</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6977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UNKNOWN</a:t>
                      </a:r>
                      <a:endParaRPr sz="12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solidFill>
                            <a:srgbClr val="262626"/>
                          </a:solidFill>
                          <a:latin typeface="Arial"/>
                          <a:ea typeface="Arial"/>
                          <a:cs typeface="Arial"/>
                          <a:sym typeface="Arial"/>
                        </a:rPr>
                        <a:t>Trạng thái không thể kiểm tra trạng thái ổ cắm</a:t>
                      </a:r>
                      <a:endParaRPr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grpSp>
        <p:nvGrpSpPr>
          <p:cNvPr id="2891" name="Google Shape;2891;p132"/>
          <p:cNvGrpSpPr/>
          <p:nvPr/>
        </p:nvGrpSpPr>
        <p:grpSpPr>
          <a:xfrm>
            <a:off x="567460" y="2241530"/>
            <a:ext cx="5040000" cy="2804293"/>
            <a:chOff x="3602545" y="2690640"/>
            <a:chExt cx="5740463" cy="3194036"/>
          </a:xfrm>
        </p:grpSpPr>
        <p:pic>
          <p:nvPicPr>
            <p:cNvPr descr="텍스트, 모니터, 전자기기, 스크린샷이(가) 표시된 사진&#10;&#10;자동 생성된 설명" id="2892" name="Google Shape;2892;p132"/>
            <p:cNvPicPr preferRelativeResize="0"/>
            <p:nvPr/>
          </p:nvPicPr>
          <p:blipFill rotWithShape="1">
            <a:blip r:embed="rId3">
              <a:alphaModFix/>
            </a:blip>
            <a:srcRect b="0" l="0" r="0" t="0"/>
            <a:stretch/>
          </p:blipFill>
          <p:spPr>
            <a:xfrm>
              <a:off x="3602545" y="2690640"/>
              <a:ext cx="5740463" cy="3194036"/>
            </a:xfrm>
            <a:prstGeom prst="rect">
              <a:avLst/>
            </a:prstGeom>
            <a:noFill/>
            <a:ln>
              <a:noFill/>
            </a:ln>
          </p:spPr>
        </p:pic>
        <p:sp>
          <p:nvSpPr>
            <p:cNvPr id="2893" name="Google Shape;2893;p132"/>
            <p:cNvSpPr/>
            <p:nvPr/>
          </p:nvSpPr>
          <p:spPr>
            <a:xfrm>
              <a:off x="4811174" y="3184949"/>
              <a:ext cx="668876" cy="11742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894" name="Google Shape;2894;p13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ping</a:t>
            </a:r>
            <a:endParaRPr/>
          </a:p>
        </p:txBody>
      </p:sp>
      <p:sp>
        <p:nvSpPr>
          <p:cNvPr id="2895" name="Google Shape;2895;p13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Các lệnh về Network</a:t>
            </a:r>
            <a:endParaRPr/>
          </a:p>
        </p:txBody>
      </p:sp>
      <p:sp>
        <p:nvSpPr>
          <p:cNvPr id="2896" name="Google Shape;2896;p1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897" name="Google Shape;2897;p132"/>
          <p:cNvGrpSpPr/>
          <p:nvPr/>
        </p:nvGrpSpPr>
        <p:grpSpPr>
          <a:xfrm>
            <a:off x="559817" y="1930152"/>
            <a:ext cx="8879458" cy="215444"/>
            <a:chOff x="1027113" y="2045622"/>
            <a:chExt cx="8881513" cy="215496"/>
          </a:xfrm>
        </p:grpSpPr>
        <p:sp>
          <p:nvSpPr>
            <p:cNvPr id="2898" name="Google Shape;2898;p1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899" name="Google Shape;2899;p132"/>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kiểm tra xem máy chủ lưu trữ bên ngoài có thể truy cập mạng không</a:t>
              </a:r>
              <a:endParaRPr sz="1400">
                <a:solidFill>
                  <a:srgbClr val="262626"/>
                </a:solidFill>
                <a:latin typeface="Arial"/>
                <a:ea typeface="Arial"/>
                <a:cs typeface="Arial"/>
                <a:sym typeface="Arial"/>
              </a:endParaRPr>
            </a:p>
          </p:txBody>
        </p:sp>
      </p:grpSp>
      <p:sp>
        <p:nvSpPr>
          <p:cNvPr id="2900" name="Google Shape;2900;p132"/>
          <p:cNvSpPr/>
          <p:nvPr/>
        </p:nvSpPr>
        <p:spPr>
          <a:xfrm>
            <a:off x="5743575" y="2251661"/>
            <a:ext cx="3695700" cy="64807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định dạng ping &lt;địa chỉ ip&gt;.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thoát, bạn có thể ngắt bằng Ctrl + c.</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5" name="Shape 2905"/>
        <p:cNvGrpSpPr/>
        <p:nvPr/>
      </p:nvGrpSpPr>
      <p:grpSpPr>
        <a:xfrm>
          <a:off x="0" y="0"/>
          <a:ext cx="0" cy="0"/>
          <a:chOff x="0" y="0"/>
          <a:chExt cx="0" cy="0"/>
        </a:xfrm>
      </p:grpSpPr>
      <p:grpSp>
        <p:nvGrpSpPr>
          <p:cNvPr id="2906" name="Google Shape;2906;p133"/>
          <p:cNvGrpSpPr/>
          <p:nvPr/>
        </p:nvGrpSpPr>
        <p:grpSpPr>
          <a:xfrm>
            <a:off x="567460" y="2241530"/>
            <a:ext cx="5040000" cy="2804294"/>
            <a:chOff x="3295650" y="2710611"/>
            <a:chExt cx="6047358" cy="3364795"/>
          </a:xfrm>
        </p:grpSpPr>
        <p:pic>
          <p:nvPicPr>
            <p:cNvPr descr="텍스트이(가) 표시된 사진&#10;&#10;자동 생성된 설명" id="2907" name="Google Shape;2907;p133"/>
            <p:cNvPicPr preferRelativeResize="0"/>
            <p:nvPr/>
          </p:nvPicPr>
          <p:blipFill rotWithShape="1">
            <a:blip r:embed="rId3">
              <a:alphaModFix/>
            </a:blip>
            <a:srcRect b="0" l="0" r="0" t="0"/>
            <a:stretch/>
          </p:blipFill>
          <p:spPr>
            <a:xfrm>
              <a:off x="3295650" y="2710611"/>
              <a:ext cx="6047358" cy="3364795"/>
            </a:xfrm>
            <a:prstGeom prst="rect">
              <a:avLst/>
            </a:prstGeom>
            <a:noFill/>
            <a:ln>
              <a:noFill/>
            </a:ln>
          </p:spPr>
        </p:pic>
        <p:sp>
          <p:nvSpPr>
            <p:cNvPr id="2908" name="Google Shape;2908;p133"/>
            <p:cNvSpPr/>
            <p:nvPr/>
          </p:nvSpPr>
          <p:spPr>
            <a:xfrm>
              <a:off x="4557174" y="3237346"/>
              <a:ext cx="1183226" cy="10390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09" name="Google Shape;2909;p133"/>
            <p:cNvSpPr/>
            <p:nvPr/>
          </p:nvSpPr>
          <p:spPr>
            <a:xfrm>
              <a:off x="4547858" y="4888346"/>
              <a:ext cx="808159" cy="10390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910" name="Google Shape;2910;p1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whois</a:t>
            </a:r>
            <a:endParaRPr/>
          </a:p>
        </p:txBody>
      </p:sp>
      <p:sp>
        <p:nvSpPr>
          <p:cNvPr id="2911" name="Google Shape;2911;p13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Các lệnh về Network</a:t>
            </a:r>
            <a:endParaRPr/>
          </a:p>
        </p:txBody>
      </p:sp>
      <p:sp>
        <p:nvSpPr>
          <p:cNvPr id="2912" name="Google Shape;2912;p1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913" name="Google Shape;2913;p133"/>
          <p:cNvGrpSpPr/>
          <p:nvPr/>
        </p:nvGrpSpPr>
        <p:grpSpPr>
          <a:xfrm>
            <a:off x="559817" y="1930152"/>
            <a:ext cx="8879458" cy="215444"/>
            <a:chOff x="1027113" y="2045622"/>
            <a:chExt cx="8881513" cy="215496"/>
          </a:xfrm>
        </p:grpSpPr>
        <p:sp>
          <p:nvSpPr>
            <p:cNvPr id="2914" name="Google Shape;2914;p1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915" name="Google Shape;2915;p133"/>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cho bạn biết chủ sở hữu của tên miền là ai</a:t>
              </a:r>
              <a:endParaRPr sz="1400">
                <a:solidFill>
                  <a:srgbClr val="262626"/>
                </a:solidFill>
                <a:latin typeface="Arial"/>
                <a:ea typeface="Arial"/>
                <a:cs typeface="Arial"/>
                <a:sym typeface="Arial"/>
              </a:endParaRPr>
            </a:p>
          </p:txBody>
        </p:sp>
      </p:grpSp>
      <p:sp>
        <p:nvSpPr>
          <p:cNvPr id="2916" name="Google Shape;2916;p133"/>
          <p:cNvSpPr/>
          <p:nvPr/>
        </p:nvSpPr>
        <p:spPr>
          <a:xfrm>
            <a:off x="5743576" y="2251661"/>
            <a:ext cx="3743436" cy="144829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whois trước bằng cách sử dụng cài đặt apt-get.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whois &lt;tên miền&gt; có thể được sử dụng. Nó thường được sử dụng để xác minh xem tên miền có đang được người khác sử dụng hay không.</a:t>
            </a:r>
            <a:endParaRPr sz="1300">
              <a:solidFill>
                <a:srgbClr val="262626"/>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grpSp>
        <p:nvGrpSpPr>
          <p:cNvPr id="2922" name="Google Shape;2922;p134"/>
          <p:cNvGrpSpPr/>
          <p:nvPr/>
        </p:nvGrpSpPr>
        <p:grpSpPr>
          <a:xfrm>
            <a:off x="567460" y="2241531"/>
            <a:ext cx="4722997" cy="3987620"/>
            <a:chOff x="3583475" y="1303957"/>
            <a:chExt cx="5759533" cy="4862766"/>
          </a:xfrm>
        </p:grpSpPr>
        <p:grpSp>
          <p:nvGrpSpPr>
            <p:cNvPr id="2923" name="Google Shape;2923;p134"/>
            <p:cNvGrpSpPr/>
            <p:nvPr/>
          </p:nvGrpSpPr>
          <p:grpSpPr>
            <a:xfrm>
              <a:off x="3583475" y="1303957"/>
              <a:ext cx="5759533" cy="4862766"/>
              <a:chOff x="3534069" y="2460245"/>
              <a:chExt cx="5808939" cy="4904480"/>
            </a:xfrm>
          </p:grpSpPr>
          <p:pic>
            <p:nvPicPr>
              <p:cNvPr descr="텍스트, 스크린샷, 모니터, 전자기기이(가) 표시된 사진&#10;&#10;자동 생성된 설명" id="2924" name="Google Shape;2924;p134"/>
              <p:cNvPicPr preferRelativeResize="0"/>
              <p:nvPr/>
            </p:nvPicPr>
            <p:blipFill rotWithShape="1">
              <a:blip r:embed="rId3">
                <a:alphaModFix/>
              </a:blip>
              <a:srcRect b="0" l="0" r="0" t="0"/>
              <a:stretch/>
            </p:blipFill>
            <p:spPr>
              <a:xfrm>
                <a:off x="3534069" y="4132588"/>
                <a:ext cx="5808939" cy="3232137"/>
              </a:xfrm>
              <a:prstGeom prst="rect">
                <a:avLst/>
              </a:prstGeom>
              <a:noFill/>
              <a:ln>
                <a:noFill/>
              </a:ln>
            </p:spPr>
          </p:pic>
          <p:pic>
            <p:nvPicPr>
              <p:cNvPr descr="텍스트이(가) 표시된 사진&#10;&#10;자동 생성된 설명" id="2925" name="Google Shape;2925;p134"/>
              <p:cNvPicPr preferRelativeResize="0"/>
              <p:nvPr/>
            </p:nvPicPr>
            <p:blipFill rotWithShape="1">
              <a:blip r:embed="rId4">
                <a:alphaModFix/>
              </a:blip>
              <a:srcRect b="19929" l="0" r="0" t="0"/>
              <a:stretch/>
            </p:blipFill>
            <p:spPr>
              <a:xfrm>
                <a:off x="3534070" y="2460245"/>
                <a:ext cx="5808938" cy="2588005"/>
              </a:xfrm>
              <a:prstGeom prst="rect">
                <a:avLst/>
              </a:prstGeom>
              <a:noFill/>
              <a:ln>
                <a:noFill/>
              </a:ln>
            </p:spPr>
          </p:pic>
        </p:grpSp>
        <p:sp>
          <p:nvSpPr>
            <p:cNvPr id="2926" name="Google Shape;2926;p134"/>
            <p:cNvSpPr/>
            <p:nvPr/>
          </p:nvSpPr>
          <p:spPr>
            <a:xfrm>
              <a:off x="4783763" y="1802246"/>
              <a:ext cx="1301549" cy="10390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27" name="Google Shape;2927;p134"/>
            <p:cNvSpPr/>
            <p:nvPr/>
          </p:nvSpPr>
          <p:spPr>
            <a:xfrm>
              <a:off x="4775092" y="4329546"/>
              <a:ext cx="734690" cy="10390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928" name="Google Shape;2928;p13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dig</a:t>
            </a:r>
            <a:endParaRPr/>
          </a:p>
        </p:txBody>
      </p:sp>
      <p:sp>
        <p:nvSpPr>
          <p:cNvPr id="2929" name="Google Shape;2929;p13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Các lệnh về Network</a:t>
            </a:r>
            <a:endParaRPr/>
          </a:p>
        </p:txBody>
      </p:sp>
      <p:sp>
        <p:nvSpPr>
          <p:cNvPr id="2930" name="Google Shape;2930;p1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931" name="Google Shape;2931;p134"/>
          <p:cNvGrpSpPr/>
          <p:nvPr/>
        </p:nvGrpSpPr>
        <p:grpSpPr>
          <a:xfrm>
            <a:off x="559817" y="1930152"/>
            <a:ext cx="8879458" cy="215444"/>
            <a:chOff x="1027113" y="2045622"/>
            <a:chExt cx="8881513" cy="215496"/>
          </a:xfrm>
        </p:grpSpPr>
        <p:sp>
          <p:nvSpPr>
            <p:cNvPr id="2932" name="Google Shape;2932;p13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933" name="Google Shape;2933;p134"/>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in thông tin DNS liên quan đến tên miền (Viết tắt của Domain Information Groper)</a:t>
              </a:r>
              <a:endParaRPr/>
            </a:p>
          </p:txBody>
        </p:sp>
      </p:grpSp>
      <p:sp>
        <p:nvSpPr>
          <p:cNvPr id="2934" name="Google Shape;2934;p134"/>
          <p:cNvSpPr/>
          <p:nvPr/>
        </p:nvSpPr>
        <p:spPr>
          <a:xfrm>
            <a:off x="5391150" y="2251661"/>
            <a:ext cx="4095862" cy="164834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được sử dụng rộng rãi để kiểm tra xem truy vấn DNS và phản hồi đối với bộ tên miền theo quan điểm của người dùng chung có hoạt động bình thường không sau khi cấu hình máy chủ tên miền DNS và cài đặt tên miền hoàn tất.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lệnh đào sau khi cài đặt bằng apt-get install dnsutils.</a:t>
            </a:r>
            <a:endParaRPr sz="1300">
              <a:solidFill>
                <a:srgbClr val="262626"/>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9" name="Shape 2939"/>
        <p:cNvGrpSpPr/>
        <p:nvPr/>
      </p:nvGrpSpPr>
      <p:grpSpPr>
        <a:xfrm>
          <a:off x="0" y="0"/>
          <a:ext cx="0" cy="0"/>
          <a:chOff x="0" y="0"/>
          <a:chExt cx="0" cy="0"/>
        </a:xfrm>
      </p:grpSpPr>
      <p:sp>
        <p:nvSpPr>
          <p:cNvPr id="2940" name="Google Shape;2940;p13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Các lệnh về Network</a:t>
            </a:r>
            <a:endParaRPr/>
          </a:p>
        </p:txBody>
      </p:sp>
      <p:sp>
        <p:nvSpPr>
          <p:cNvPr id="2941" name="Google Shape;2941;p1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942" name="Google Shape;2942;p13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wget</a:t>
            </a:r>
            <a:endParaRPr/>
          </a:p>
        </p:txBody>
      </p:sp>
      <p:grpSp>
        <p:nvGrpSpPr>
          <p:cNvPr id="2943" name="Google Shape;2943;p135"/>
          <p:cNvGrpSpPr/>
          <p:nvPr/>
        </p:nvGrpSpPr>
        <p:grpSpPr>
          <a:xfrm>
            <a:off x="559817" y="1930152"/>
            <a:ext cx="8895166" cy="1538409"/>
            <a:chOff x="559817" y="1930152"/>
            <a:chExt cx="8895166" cy="1538409"/>
          </a:xfrm>
        </p:grpSpPr>
        <p:grpSp>
          <p:nvGrpSpPr>
            <p:cNvPr id="2944" name="Google Shape;2944;p135"/>
            <p:cNvGrpSpPr/>
            <p:nvPr/>
          </p:nvGrpSpPr>
          <p:grpSpPr>
            <a:xfrm>
              <a:off x="559817" y="1930152"/>
              <a:ext cx="8879458" cy="215444"/>
              <a:chOff x="1027113" y="2045622"/>
              <a:chExt cx="8881513" cy="215496"/>
            </a:xfrm>
          </p:grpSpPr>
          <p:sp>
            <p:nvSpPr>
              <p:cNvPr id="2945" name="Google Shape;2945;p1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946" name="Google Shape;2946;p135"/>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tải tệp trên web (Web Get)</a:t>
                </a:r>
                <a:endParaRPr/>
              </a:p>
            </p:txBody>
          </p:sp>
        </p:grpSp>
        <p:sp>
          <p:nvSpPr>
            <p:cNvPr id="2947" name="Google Shape;2947;p135"/>
            <p:cNvSpPr/>
            <p:nvPr/>
          </p:nvSpPr>
          <p:spPr>
            <a:xfrm>
              <a:off x="712182" y="2220323"/>
              <a:ext cx="8742801" cy="124823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Wget là một trình tải xuống mạng không tương tác. Nói cách khác, nó thực hiện chức năng tải dữ liệu từ mạng. Nó hỗ trợ các giao thức HTTP, HTTPS, FTP và có thể lấy dữ liệu từ HTTP proxy. Nếu wget không yêu cầu bất kỳ tương tác nào, điều đó có nghĩa là nó có thể chạy ở trạng thái nền ngay cả khi người dùng chưa đăng nhập.</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wget là một chương trình chắc chắn hoạt động rất tốt trong môi trường mạng chậm hoặc không ổn định. Nếu kết nối bị mất do môi trường mạng không ổn định, thì cũng có chức năng tải xuống từ điểm bị ngắt kết nối.</a:t>
              </a:r>
              <a:endParaRPr sz="1300">
                <a:solidFill>
                  <a:srgbClr val="262626"/>
                </a:solidFill>
                <a:latin typeface="Arial"/>
                <a:ea typeface="Arial"/>
                <a:cs typeface="Arial"/>
                <a:sym typeface="Arial"/>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grpSp>
        <p:nvGrpSpPr>
          <p:cNvPr id="2953" name="Google Shape;2953;p136"/>
          <p:cNvGrpSpPr/>
          <p:nvPr/>
        </p:nvGrpSpPr>
        <p:grpSpPr>
          <a:xfrm>
            <a:off x="567460" y="2241530"/>
            <a:ext cx="5040000" cy="2804294"/>
            <a:chOff x="4629150" y="2925416"/>
            <a:chExt cx="4713858" cy="2622826"/>
          </a:xfrm>
        </p:grpSpPr>
        <p:pic>
          <p:nvPicPr>
            <p:cNvPr descr="텍스트, 스크린샷, 모니터, 화면이(가) 표시된 사진&#10;&#10;자동 생성된 설명" id="2954" name="Google Shape;2954;p136"/>
            <p:cNvPicPr preferRelativeResize="0"/>
            <p:nvPr/>
          </p:nvPicPr>
          <p:blipFill rotWithShape="1">
            <a:blip r:embed="rId3">
              <a:alphaModFix/>
            </a:blip>
            <a:srcRect b="0" l="0" r="0" t="0"/>
            <a:stretch/>
          </p:blipFill>
          <p:spPr>
            <a:xfrm>
              <a:off x="4629150" y="2925416"/>
              <a:ext cx="4713858" cy="2622826"/>
            </a:xfrm>
            <a:prstGeom prst="rect">
              <a:avLst/>
            </a:prstGeom>
            <a:noFill/>
            <a:ln>
              <a:noFill/>
            </a:ln>
          </p:spPr>
        </p:pic>
        <p:sp>
          <p:nvSpPr>
            <p:cNvPr id="2955" name="Google Shape;2955;p136"/>
            <p:cNvSpPr/>
            <p:nvPr/>
          </p:nvSpPr>
          <p:spPr>
            <a:xfrm>
              <a:off x="5593301" y="3330969"/>
              <a:ext cx="977873" cy="9446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56" name="Google Shape;2956;p136"/>
            <p:cNvSpPr/>
            <p:nvPr/>
          </p:nvSpPr>
          <p:spPr>
            <a:xfrm>
              <a:off x="5595112" y="3908819"/>
              <a:ext cx="2536350" cy="9446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57" name="Google Shape;2957;p136"/>
            <p:cNvSpPr/>
            <p:nvPr/>
          </p:nvSpPr>
          <p:spPr>
            <a:xfrm>
              <a:off x="6116587" y="4804169"/>
              <a:ext cx="667900" cy="9446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958" name="Google Shape;2958;p13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wget</a:t>
            </a:r>
            <a:endParaRPr/>
          </a:p>
        </p:txBody>
      </p:sp>
      <p:sp>
        <p:nvSpPr>
          <p:cNvPr id="2959" name="Google Shape;2959;p13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Các lệnh về Network</a:t>
            </a:r>
            <a:endParaRPr/>
          </a:p>
        </p:txBody>
      </p:sp>
      <p:sp>
        <p:nvSpPr>
          <p:cNvPr id="2960" name="Google Shape;2960;p1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961" name="Google Shape;2961;p136"/>
          <p:cNvGrpSpPr/>
          <p:nvPr/>
        </p:nvGrpSpPr>
        <p:grpSpPr>
          <a:xfrm>
            <a:off x="559817" y="1930152"/>
            <a:ext cx="8879458" cy="215444"/>
            <a:chOff x="1027113" y="2045622"/>
            <a:chExt cx="8881513" cy="215496"/>
          </a:xfrm>
        </p:grpSpPr>
        <p:sp>
          <p:nvSpPr>
            <p:cNvPr id="2962" name="Google Shape;2962;p1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963" name="Google Shape;2963;p136"/>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tải tệp trên web (Web Get)</a:t>
              </a:r>
              <a:endParaRPr/>
            </a:p>
          </p:txBody>
        </p:sp>
      </p:grpSp>
      <p:sp>
        <p:nvSpPr>
          <p:cNvPr id="2964" name="Google Shape;2964;p136"/>
          <p:cNvSpPr/>
          <p:nvPr/>
        </p:nvSpPr>
        <p:spPr>
          <a:xfrm>
            <a:off x="5746274" y="2175461"/>
            <a:ext cx="3721726" cy="365915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cài đặt bằng cách sử dụng sudo apt-get install wget.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địa chỉ của tệp để tải xuống sau wget.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tải xuống kho lưu trữ tar của nhân Linux.</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 </a:t>
            </a:r>
            <a:r>
              <a:rPr lang="en-US" sz="1300" u="sng">
                <a:solidFill>
                  <a:srgbClr val="262626"/>
                </a:solidFill>
                <a:latin typeface="Arial"/>
                <a:ea typeface="Arial"/>
                <a:cs typeface="Arial"/>
                <a:sym typeface="Arial"/>
                <a:hlinkClick r:id="rId4">
                  <a:extLst>
                    <a:ext uri="{A12FA001-AC4F-418D-AE19-62706E023703}">
                      <ahyp:hlinkClr val="tx"/>
                    </a:ext>
                  </a:extLst>
                </a:hlinkClick>
              </a:rPr>
              <a:t>https://cdn.kernel.org/pub/linux/kernel/v4.x/linux-4.17.2.tar.xz</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Wget kiểm tra địa chỉ IP của miền và kết nối với máy chủ từ xa để bắt đầu quá trình chuyển.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khi tải xuống, wget hiển thị tên tệp, kích thước tệp, tốc độ tải xuống và thời gian hoàn tất tải xuống ước tính cùng với thanh tiến trình. Khi quá trình tải xuống hoàn tất, tệp đã tải xuống có thể được tìm thấy trong thư mục làm việc hiện tại của bạn.</a:t>
            </a:r>
            <a:endParaRPr sz="1300">
              <a:solidFill>
                <a:srgbClr val="262626"/>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137"/>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Hướng dẫn lệnh hệ điều hành Raspberry Pi</a:t>
            </a:r>
            <a:endParaRPr sz="3600">
              <a:solidFill>
                <a:schemeClr val="dk1"/>
              </a:solidFill>
              <a:latin typeface="Arial"/>
              <a:ea typeface="Arial"/>
              <a:cs typeface="Arial"/>
              <a:sym typeface="Arial"/>
            </a:endParaRPr>
          </a:p>
        </p:txBody>
      </p:sp>
      <p:sp>
        <p:nvSpPr>
          <p:cNvPr id="2971" name="Google Shape;2971;p13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 </a:t>
            </a:r>
            <a:endParaRPr sz="5400">
              <a:solidFill>
                <a:srgbClr val="7F7F7F"/>
              </a:solidFill>
              <a:latin typeface="Arial"/>
              <a:ea typeface="Arial"/>
              <a:cs typeface="Arial"/>
              <a:sym typeface="Arial"/>
            </a:endParaRPr>
          </a:p>
        </p:txBody>
      </p:sp>
      <p:sp>
        <p:nvSpPr>
          <p:cNvPr id="2972" name="Google Shape;2972;p137"/>
          <p:cNvSpPr/>
          <p:nvPr/>
        </p:nvSpPr>
        <p:spPr>
          <a:xfrm>
            <a:off x="1234524" y="3745809"/>
            <a:ext cx="5519420"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Kết nối với hệ điều hành Raspberry Pi từ máy tính của bạn</a:t>
            </a:r>
            <a:endParaRPr sz="1800">
              <a:solidFill>
                <a:srgbClr val="A5A5A5"/>
              </a:solidFill>
              <a:latin typeface="Arial"/>
              <a:ea typeface="Arial"/>
              <a:cs typeface="Arial"/>
              <a:sym typeface="Arial"/>
            </a:endParaRPr>
          </a:p>
        </p:txBody>
      </p:sp>
      <p:sp>
        <p:nvSpPr>
          <p:cNvPr id="2973" name="Google Shape;2973;p137"/>
          <p:cNvSpPr/>
          <p:nvPr/>
        </p:nvSpPr>
        <p:spPr>
          <a:xfrm>
            <a:off x="1051644" y="388313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2974" name="Google Shape;2974;p137"/>
          <p:cNvSpPr/>
          <p:nvPr/>
        </p:nvSpPr>
        <p:spPr>
          <a:xfrm>
            <a:off x="1234524" y="431414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Lệnh cơ bản</a:t>
            </a:r>
            <a:endParaRPr sz="1800">
              <a:solidFill>
                <a:srgbClr val="A5A5A5"/>
              </a:solidFill>
              <a:latin typeface="Arial"/>
              <a:ea typeface="Arial"/>
              <a:cs typeface="Arial"/>
              <a:sym typeface="Arial"/>
            </a:endParaRPr>
          </a:p>
        </p:txBody>
      </p:sp>
      <p:sp>
        <p:nvSpPr>
          <p:cNvPr id="2975" name="Google Shape;2975;p137"/>
          <p:cNvSpPr/>
          <p:nvPr/>
        </p:nvSpPr>
        <p:spPr>
          <a:xfrm>
            <a:off x="1051644" y="4312969"/>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2976" name="Google Shape;2976;p137"/>
          <p:cNvGrpSpPr/>
          <p:nvPr/>
        </p:nvGrpSpPr>
        <p:grpSpPr>
          <a:xfrm>
            <a:off x="1051644" y="4742803"/>
            <a:ext cx="5702300" cy="278172"/>
            <a:chOff x="571500" y="5165783"/>
            <a:chExt cx="5702300" cy="278172"/>
          </a:xfrm>
        </p:grpSpPr>
        <p:sp>
          <p:nvSpPr>
            <p:cNvPr id="2977" name="Google Shape;2977;p137"/>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2.3. Các lệnh về Hệ thống tệp</a:t>
              </a:r>
              <a:endParaRPr sz="1800">
                <a:solidFill>
                  <a:srgbClr val="A5A5A5"/>
                </a:solidFill>
                <a:latin typeface="Arial"/>
                <a:ea typeface="Arial"/>
                <a:cs typeface="Arial"/>
                <a:sym typeface="Arial"/>
              </a:endParaRPr>
            </a:p>
          </p:txBody>
        </p:sp>
        <p:sp>
          <p:nvSpPr>
            <p:cNvPr id="2978" name="Google Shape;2978;p13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2979" name="Google Shape;2979;p137"/>
          <p:cNvGrpSpPr/>
          <p:nvPr/>
        </p:nvGrpSpPr>
        <p:grpSpPr>
          <a:xfrm>
            <a:off x="1051644" y="5147638"/>
            <a:ext cx="5702300" cy="278172"/>
            <a:chOff x="571500" y="5165783"/>
            <a:chExt cx="5702300" cy="278172"/>
          </a:xfrm>
        </p:grpSpPr>
        <p:sp>
          <p:nvSpPr>
            <p:cNvPr id="2980" name="Google Shape;2980;p137"/>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2.4. Các lệnh về điều khiển hệ thống</a:t>
              </a:r>
              <a:endParaRPr sz="1800">
                <a:solidFill>
                  <a:srgbClr val="A5A5A5"/>
                </a:solidFill>
                <a:latin typeface="Arial"/>
                <a:ea typeface="Arial"/>
                <a:cs typeface="Arial"/>
                <a:sym typeface="Arial"/>
              </a:endParaRPr>
            </a:p>
          </p:txBody>
        </p:sp>
        <p:sp>
          <p:nvSpPr>
            <p:cNvPr id="2981" name="Google Shape;2981;p13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
        <p:nvSpPr>
          <p:cNvPr id="2982" name="Google Shape;2982;p137"/>
          <p:cNvSpPr/>
          <p:nvPr/>
        </p:nvSpPr>
        <p:spPr>
          <a:xfrm>
            <a:off x="5307327" y="434999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2983" name="Google Shape;2983;p137"/>
          <p:cNvSpPr/>
          <p:nvPr/>
        </p:nvSpPr>
        <p:spPr>
          <a:xfrm>
            <a:off x="5307327" y="477983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2984" name="Google Shape;2984;p137"/>
          <p:cNvSpPr/>
          <p:nvPr/>
        </p:nvSpPr>
        <p:spPr>
          <a:xfrm>
            <a:off x="5307327" y="5184666"/>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2985" name="Google Shape;2985;p137"/>
          <p:cNvGrpSpPr/>
          <p:nvPr/>
        </p:nvGrpSpPr>
        <p:grpSpPr>
          <a:xfrm>
            <a:off x="5490207" y="4351170"/>
            <a:ext cx="4315340" cy="1111668"/>
            <a:chOff x="5741201" y="4533272"/>
            <a:chExt cx="5519420" cy="1111668"/>
          </a:xfrm>
        </p:grpSpPr>
        <p:sp>
          <p:nvSpPr>
            <p:cNvPr id="2986" name="Google Shape;2986;p137"/>
            <p:cNvSpPr/>
            <p:nvPr/>
          </p:nvSpPr>
          <p:spPr>
            <a:xfrm>
              <a:off x="5741201" y="453327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2.5. Các lệnh về Network</a:t>
              </a:r>
              <a:endParaRPr/>
            </a:p>
          </p:txBody>
        </p:sp>
        <p:sp>
          <p:nvSpPr>
            <p:cNvPr id="2987" name="Google Shape;2987;p137"/>
            <p:cNvSpPr/>
            <p:nvPr/>
          </p:nvSpPr>
          <p:spPr>
            <a:xfrm>
              <a:off x="5741201" y="49631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2.6. Các lệnh về Người dùng &amp; Quyền</a:t>
              </a:r>
              <a:endParaRPr sz="1800">
                <a:solidFill>
                  <a:srgbClr val="3F3F3F"/>
                </a:solidFill>
                <a:latin typeface="Arial"/>
                <a:ea typeface="Arial"/>
                <a:cs typeface="Arial"/>
                <a:sym typeface="Arial"/>
              </a:endParaRPr>
            </a:p>
          </p:txBody>
        </p:sp>
        <p:sp>
          <p:nvSpPr>
            <p:cNvPr id="2988" name="Google Shape;2988;p137"/>
            <p:cNvSpPr/>
            <p:nvPr/>
          </p:nvSpPr>
          <p:spPr>
            <a:xfrm>
              <a:off x="5741201" y="5367941"/>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2.7. Công cụ lập trình</a:t>
              </a:r>
              <a:endParaRPr sz="1800">
                <a:solidFill>
                  <a:srgbClr val="A5A5A5"/>
                </a:solidFill>
                <a:latin typeface="Arial"/>
                <a:ea typeface="Arial"/>
                <a:cs typeface="Arial"/>
                <a:sym typeface="Arial"/>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sp>
        <p:nvSpPr>
          <p:cNvPr id="2994" name="Google Shape;2994;p13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2995" name="Google Shape;2995;p1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996" name="Google Shape;2996;p13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về Người dùng và Quyền</a:t>
            </a:r>
            <a:endParaRPr sz="2400">
              <a:solidFill>
                <a:srgbClr val="0C0C0C"/>
              </a:solidFill>
              <a:latin typeface="Arial"/>
              <a:ea typeface="Arial"/>
              <a:cs typeface="Arial"/>
              <a:sym typeface="Arial"/>
            </a:endParaRPr>
          </a:p>
        </p:txBody>
      </p:sp>
      <p:grpSp>
        <p:nvGrpSpPr>
          <p:cNvPr id="2997" name="Google Shape;2997;p138"/>
          <p:cNvGrpSpPr/>
          <p:nvPr/>
        </p:nvGrpSpPr>
        <p:grpSpPr>
          <a:xfrm>
            <a:off x="559817" y="1930152"/>
            <a:ext cx="8895166" cy="1841056"/>
            <a:chOff x="559817" y="1930152"/>
            <a:chExt cx="8895166" cy="1841056"/>
          </a:xfrm>
        </p:grpSpPr>
        <p:grpSp>
          <p:nvGrpSpPr>
            <p:cNvPr id="2998" name="Google Shape;2998;p138"/>
            <p:cNvGrpSpPr/>
            <p:nvPr/>
          </p:nvGrpSpPr>
          <p:grpSpPr>
            <a:xfrm>
              <a:off x="559817" y="1930152"/>
              <a:ext cx="8879458" cy="215444"/>
              <a:chOff x="1027113" y="2045622"/>
              <a:chExt cx="8881513" cy="215496"/>
            </a:xfrm>
          </p:grpSpPr>
          <p:sp>
            <p:nvSpPr>
              <p:cNvPr id="2999" name="Google Shape;2999;p1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3000" name="Google Shape;3000;p138"/>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Chúng ta sẽ học gì trong bài này</a:t>
                </a:r>
                <a:endParaRPr sz="1400">
                  <a:solidFill>
                    <a:srgbClr val="262626"/>
                  </a:solidFill>
                  <a:latin typeface="Arial"/>
                  <a:ea typeface="Arial"/>
                  <a:cs typeface="Arial"/>
                  <a:sym typeface="Arial"/>
                </a:endParaRPr>
              </a:p>
            </p:txBody>
          </p:sp>
        </p:grpSp>
        <p:sp>
          <p:nvSpPr>
            <p:cNvPr id="3001" name="Google Shape;3001;p138"/>
            <p:cNvSpPr/>
            <p:nvPr/>
          </p:nvSpPr>
          <p:spPr>
            <a:xfrm>
              <a:off x="712182" y="2220323"/>
              <a:ext cx="8742801" cy="155088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rằng việc đặt quyền của người dùng hoặc nhóm là quan trọng vì Linux cho phép những người dùng và nhóm khác nhau sử dụng một CTNH cùng một lúc.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rằng ngay cả khi bạn chạy hoặc sửa đổi nó, bạn sẽ không thể thực thi tác vụ mình muốn vì bạn không thể kiểm soát các quyền.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cách quản lý người dùng và nhóm trong Linux cũng như cách gán hoặc xóa quyền truy cập vào tệp hoặc thư mục trong Linux.</a:t>
              </a:r>
              <a:endParaRPr sz="1300">
                <a:solidFill>
                  <a:srgbClr val="262626"/>
                </a:solidFill>
                <a:latin typeface="Arial"/>
                <a:ea typeface="Arial"/>
                <a:cs typeface="Arial"/>
                <a:sym typeface="Arial"/>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sp>
        <p:nvSpPr>
          <p:cNvPr id="3007" name="Google Shape;3007;p13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008" name="Google Shape;3008;p1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009" name="Google Shape;3009;p13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về Group</a:t>
            </a:r>
            <a:endParaRPr/>
          </a:p>
        </p:txBody>
      </p:sp>
      <p:grpSp>
        <p:nvGrpSpPr>
          <p:cNvPr id="3010" name="Google Shape;3010;p139"/>
          <p:cNvGrpSpPr/>
          <p:nvPr/>
        </p:nvGrpSpPr>
        <p:grpSpPr>
          <a:xfrm>
            <a:off x="475812" y="1929844"/>
            <a:ext cx="5040000" cy="2804294"/>
            <a:chOff x="475812" y="1919086"/>
            <a:chExt cx="4953000" cy="2755886"/>
          </a:xfrm>
        </p:grpSpPr>
        <p:pic>
          <p:nvPicPr>
            <p:cNvPr descr="텍스트, 스크린샷, 모니터, 화면이(가) 표시된 사진&#10;&#10;자동 생성된 설명" id="3011" name="Google Shape;3011;p139"/>
            <p:cNvPicPr preferRelativeResize="0"/>
            <p:nvPr/>
          </p:nvPicPr>
          <p:blipFill rotWithShape="1">
            <a:blip r:embed="rId3">
              <a:alphaModFix/>
            </a:blip>
            <a:srcRect b="0" l="0" r="0" t="0"/>
            <a:stretch/>
          </p:blipFill>
          <p:spPr>
            <a:xfrm>
              <a:off x="475812" y="1919086"/>
              <a:ext cx="4953000" cy="2755886"/>
            </a:xfrm>
            <a:prstGeom prst="rect">
              <a:avLst/>
            </a:prstGeom>
            <a:noFill/>
            <a:ln cap="flat" cmpd="sng" w="9525">
              <a:solidFill>
                <a:srgbClr val="D8D8D8"/>
              </a:solidFill>
              <a:prstDash val="solid"/>
              <a:round/>
              <a:headEnd len="sm" w="sm" type="none"/>
              <a:tailEnd len="sm" w="sm" type="none"/>
            </a:ln>
          </p:spPr>
        </p:pic>
        <p:sp>
          <p:nvSpPr>
            <p:cNvPr id="3012" name="Google Shape;3012;p139"/>
            <p:cNvSpPr/>
            <p:nvPr/>
          </p:nvSpPr>
          <p:spPr>
            <a:xfrm>
              <a:off x="2065709" y="2423664"/>
              <a:ext cx="491783" cy="1089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013" name="Google Shape;3013;p139"/>
          <p:cNvGrpSpPr/>
          <p:nvPr/>
        </p:nvGrpSpPr>
        <p:grpSpPr>
          <a:xfrm>
            <a:off x="5664750" y="2005158"/>
            <a:ext cx="3902330" cy="1883906"/>
            <a:chOff x="5760000" y="2005158"/>
            <a:chExt cx="3902330" cy="1883906"/>
          </a:xfrm>
        </p:grpSpPr>
        <p:grpSp>
          <p:nvGrpSpPr>
            <p:cNvPr id="3014" name="Google Shape;3014;p139"/>
            <p:cNvGrpSpPr/>
            <p:nvPr/>
          </p:nvGrpSpPr>
          <p:grpSpPr>
            <a:xfrm>
              <a:off x="5760000" y="2005158"/>
              <a:ext cx="3032365" cy="215394"/>
              <a:chOff x="1027113" y="2045622"/>
              <a:chExt cx="3033067" cy="215444"/>
            </a:xfrm>
          </p:grpSpPr>
          <p:sp>
            <p:nvSpPr>
              <p:cNvPr id="3015" name="Google Shape;3015;p13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16" name="Google Shape;3016;p139"/>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Người dùng group</a:t>
                </a:r>
                <a:endParaRPr/>
              </a:p>
            </p:txBody>
          </p:sp>
        </p:grpSp>
        <p:sp>
          <p:nvSpPr>
            <p:cNvPr id="3017" name="Google Shape;3017;p139"/>
            <p:cNvSpPr/>
            <p:nvPr/>
          </p:nvSpPr>
          <p:spPr>
            <a:xfrm>
              <a:off x="5912365" y="2240717"/>
              <a:ext cx="3749965" cy="164834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Việc quản lý đúng hệ điều hành Raspberry Pi phần lớn được phân loại thành nhóm, chủ sở hữu và những người khác.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Raspberry Pi hiếm khi được sử dụng như một máy chủ mà nhiều người dùng có thể truy cập cùng một lúc. Tìm hiểu cách sử dụng các lệnh chỉ dành cho quản lý nhóm và người dùng.</a:t>
              </a:r>
              <a:endParaRPr sz="1300">
                <a:solidFill>
                  <a:srgbClr val="262626"/>
                </a:solidFill>
                <a:latin typeface="Arial"/>
                <a:ea typeface="Arial"/>
                <a:cs typeface="Arial"/>
                <a:sym typeface="Arial"/>
              </a:endParaRPr>
            </a:p>
          </p:txBody>
        </p:sp>
      </p:grpSp>
      <p:grpSp>
        <p:nvGrpSpPr>
          <p:cNvPr id="3018" name="Google Shape;3018;p139"/>
          <p:cNvGrpSpPr/>
          <p:nvPr/>
        </p:nvGrpSpPr>
        <p:grpSpPr>
          <a:xfrm>
            <a:off x="5664750" y="3734270"/>
            <a:ext cx="3793150" cy="1483796"/>
            <a:chOff x="5760000" y="3938697"/>
            <a:chExt cx="3793150" cy="1483796"/>
          </a:xfrm>
        </p:grpSpPr>
        <p:grpSp>
          <p:nvGrpSpPr>
            <p:cNvPr id="3019" name="Google Shape;3019;p139"/>
            <p:cNvGrpSpPr/>
            <p:nvPr/>
          </p:nvGrpSpPr>
          <p:grpSpPr>
            <a:xfrm>
              <a:off x="5760000" y="3938697"/>
              <a:ext cx="3032365" cy="215394"/>
              <a:chOff x="1027113" y="2045622"/>
              <a:chExt cx="3033067" cy="215444"/>
            </a:xfrm>
          </p:grpSpPr>
          <p:sp>
            <p:nvSpPr>
              <p:cNvPr id="3020" name="Google Shape;3020;p13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21" name="Google Shape;3021;p139"/>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groups &lt;user&gt;</a:t>
                </a:r>
                <a:endParaRPr/>
              </a:p>
            </p:txBody>
          </p:sp>
        </p:grpSp>
        <p:sp>
          <p:nvSpPr>
            <p:cNvPr id="3022" name="Google Shape;3022;p139"/>
            <p:cNvSpPr/>
            <p:nvPr/>
          </p:nvSpPr>
          <p:spPr>
            <a:xfrm>
              <a:off x="5912366" y="4174255"/>
              <a:ext cx="3640784" cy="124823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Lệnh kiểm tra nhóm mà &lt;người dùng&gt; thuộc về</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thấy rằng nhóm mà người dùng pi thuộc về cũng thuộc một số nhóm chứ không chỉ pi.</a:t>
              </a:r>
              <a:endParaRPr sz="1300">
                <a:solidFill>
                  <a:srgbClr val="262626"/>
                </a:solidFill>
                <a:latin typeface="Arial"/>
                <a:ea typeface="Arial"/>
                <a:cs typeface="Arial"/>
                <a:sym typeface="Arial"/>
              </a:endParaRPr>
            </a:p>
          </p:txBody>
        </p:sp>
      </p:grpSp>
      <p:grpSp>
        <p:nvGrpSpPr>
          <p:cNvPr id="3023" name="Google Shape;3023;p139"/>
          <p:cNvGrpSpPr/>
          <p:nvPr/>
        </p:nvGrpSpPr>
        <p:grpSpPr>
          <a:xfrm>
            <a:off x="5923945" y="5288591"/>
            <a:ext cx="2006144" cy="276999"/>
            <a:chOff x="3716526" y="2460828"/>
            <a:chExt cx="2006144" cy="276999"/>
          </a:xfrm>
        </p:grpSpPr>
        <p:sp>
          <p:nvSpPr>
            <p:cNvPr id="3024" name="Google Shape;3024;p139"/>
            <p:cNvSpPr txBox="1"/>
            <p:nvPr/>
          </p:nvSpPr>
          <p:spPr>
            <a:xfrm>
              <a:off x="3800650" y="2460828"/>
              <a:ext cx="1922020"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groups pi</a:t>
              </a:r>
              <a:endParaRPr sz="1200">
                <a:solidFill>
                  <a:schemeClr val="lt1"/>
                </a:solidFill>
                <a:latin typeface="Arial"/>
                <a:ea typeface="Arial"/>
                <a:cs typeface="Arial"/>
                <a:sym typeface="Arial"/>
              </a:endParaRPr>
            </a:p>
          </p:txBody>
        </p:sp>
        <p:sp>
          <p:nvSpPr>
            <p:cNvPr id="3025" name="Google Shape;3025;p139"/>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Tìm hiểu về Linux</a:t>
            </a:r>
            <a:endParaRPr/>
          </a:p>
        </p:txBody>
      </p:sp>
      <p:sp>
        <p:nvSpPr>
          <p:cNvPr id="406" name="Google Shape;406;p1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grpSp>
        <p:nvGrpSpPr>
          <p:cNvPr id="407" name="Google Shape;407;p14"/>
          <p:cNvGrpSpPr/>
          <p:nvPr/>
        </p:nvGrpSpPr>
        <p:grpSpPr>
          <a:xfrm>
            <a:off x="1051644" y="3971927"/>
            <a:ext cx="5702300" cy="1137840"/>
            <a:chOff x="1051644" y="4065237"/>
            <a:chExt cx="5702300" cy="1137840"/>
          </a:xfrm>
        </p:grpSpPr>
        <p:sp>
          <p:nvSpPr>
            <p:cNvPr id="408" name="Google Shape;408;p14"/>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Tổng quan về Linux</a:t>
              </a:r>
              <a:endParaRPr/>
            </a:p>
          </p:txBody>
        </p:sp>
        <p:sp>
          <p:nvSpPr>
            <p:cNvPr id="409" name="Google Shape;409;p14"/>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410" name="Google Shape;410;p14"/>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1.2. Tính năng của Linux</a:t>
              </a:r>
              <a:endParaRPr/>
            </a:p>
          </p:txBody>
        </p:sp>
        <p:sp>
          <p:nvSpPr>
            <p:cNvPr id="411" name="Google Shape;411;p14"/>
            <p:cNvSpPr/>
            <p:nvPr/>
          </p:nvSpPr>
          <p:spPr>
            <a:xfrm>
              <a:off x="1051644" y="449507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nvGrpSpPr>
            <p:cNvPr id="412" name="Google Shape;412;p14"/>
            <p:cNvGrpSpPr/>
            <p:nvPr/>
          </p:nvGrpSpPr>
          <p:grpSpPr>
            <a:xfrm>
              <a:off x="1051644" y="4924905"/>
              <a:ext cx="5702300" cy="278172"/>
              <a:chOff x="571500" y="5165783"/>
              <a:chExt cx="5702300" cy="278172"/>
            </a:xfrm>
          </p:grpSpPr>
          <p:sp>
            <p:nvSpPr>
              <p:cNvPr id="413" name="Google Shape;413;p1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1.3. HĐH Raspberry Pi</a:t>
                </a:r>
                <a:endParaRPr/>
              </a:p>
            </p:txBody>
          </p:sp>
          <p:sp>
            <p:nvSpPr>
              <p:cNvPr id="414" name="Google Shape;414;p1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0" name="Shape 3030"/>
        <p:cNvGrpSpPr/>
        <p:nvPr/>
      </p:nvGrpSpPr>
      <p:grpSpPr>
        <a:xfrm>
          <a:off x="0" y="0"/>
          <a:ext cx="0" cy="0"/>
          <a:chOff x="0" y="0"/>
          <a:chExt cx="0" cy="0"/>
        </a:xfrm>
      </p:grpSpPr>
      <p:sp>
        <p:nvSpPr>
          <p:cNvPr id="3031" name="Google Shape;3031;p14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032" name="Google Shape;3032;p1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033" name="Google Shape;3033;p14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Group</a:t>
            </a:r>
            <a:endParaRPr/>
          </a:p>
        </p:txBody>
      </p:sp>
      <p:grpSp>
        <p:nvGrpSpPr>
          <p:cNvPr id="3034" name="Google Shape;3034;p140"/>
          <p:cNvGrpSpPr/>
          <p:nvPr/>
        </p:nvGrpSpPr>
        <p:grpSpPr>
          <a:xfrm>
            <a:off x="561870" y="2225139"/>
            <a:ext cx="5040000" cy="3963245"/>
            <a:chOff x="4391594" y="2182110"/>
            <a:chExt cx="4953001" cy="3894833"/>
          </a:xfrm>
        </p:grpSpPr>
        <p:grpSp>
          <p:nvGrpSpPr>
            <p:cNvPr id="3035" name="Google Shape;3035;p140"/>
            <p:cNvGrpSpPr/>
            <p:nvPr/>
          </p:nvGrpSpPr>
          <p:grpSpPr>
            <a:xfrm>
              <a:off x="4391594" y="2182110"/>
              <a:ext cx="4953001" cy="3894833"/>
              <a:chOff x="4391594" y="2182110"/>
              <a:chExt cx="4953001" cy="3894833"/>
            </a:xfrm>
          </p:grpSpPr>
          <p:pic>
            <p:nvPicPr>
              <p:cNvPr descr="텍스트, 스크린샷, 모니터, 전자기기이(가) 표시된 사진&#10;&#10;자동 생성된 설명" id="3036" name="Google Shape;3036;p140"/>
              <p:cNvPicPr preferRelativeResize="0"/>
              <p:nvPr/>
            </p:nvPicPr>
            <p:blipFill rotWithShape="1">
              <a:blip r:embed="rId3">
                <a:alphaModFix/>
              </a:blip>
              <a:srcRect b="0" l="0" r="0" t="0"/>
              <a:stretch/>
            </p:blipFill>
            <p:spPr>
              <a:xfrm>
                <a:off x="4391594" y="3321057"/>
                <a:ext cx="4953000" cy="2755886"/>
              </a:xfrm>
              <a:prstGeom prst="rect">
                <a:avLst/>
              </a:prstGeom>
              <a:noFill/>
              <a:ln>
                <a:noFill/>
              </a:ln>
            </p:spPr>
          </p:pic>
          <p:pic>
            <p:nvPicPr>
              <p:cNvPr descr="텍스트, 스크린샷, 모니터, 전자기기이(가) 표시된 사진&#10;&#10;자동 생성된 설명" id="3037" name="Google Shape;3037;p140"/>
              <p:cNvPicPr preferRelativeResize="0"/>
              <p:nvPr/>
            </p:nvPicPr>
            <p:blipFill rotWithShape="1">
              <a:blip r:embed="rId4">
                <a:alphaModFix/>
              </a:blip>
              <a:srcRect b="8672" l="0" r="0" t="0"/>
              <a:stretch/>
            </p:blipFill>
            <p:spPr>
              <a:xfrm>
                <a:off x="4391595" y="2182110"/>
                <a:ext cx="4953000" cy="2516890"/>
              </a:xfrm>
              <a:prstGeom prst="rect">
                <a:avLst/>
              </a:prstGeom>
              <a:noFill/>
              <a:ln>
                <a:noFill/>
              </a:ln>
            </p:spPr>
          </p:pic>
        </p:grpSp>
        <p:sp>
          <p:nvSpPr>
            <p:cNvPr id="3038" name="Google Shape;3038;p140"/>
            <p:cNvSpPr/>
            <p:nvPr/>
          </p:nvSpPr>
          <p:spPr>
            <a:xfrm>
              <a:off x="5969684" y="2664031"/>
              <a:ext cx="1015316" cy="22516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039" name="Google Shape;3039;p140"/>
            <p:cNvSpPr/>
            <p:nvPr/>
          </p:nvSpPr>
          <p:spPr>
            <a:xfrm>
              <a:off x="5156131" y="5746749"/>
              <a:ext cx="762823" cy="7796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3040" name="Google Shape;3040;p140"/>
          <p:cNvSpPr/>
          <p:nvPr/>
        </p:nvSpPr>
        <p:spPr>
          <a:xfrm>
            <a:off x="5746274" y="2244189"/>
            <a:ext cx="3801487" cy="2156179"/>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lệnh groupadd để thêm một nhóm mới.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lệnh groupadd yêu cầu quyền root.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sude trước lệnh cho nhóm với tư cách là người dùng pi.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nhóm đã thêm được thêm vào tệp /etc/group.</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cat để xem nhóm nào đã được thêm vào.</a:t>
            </a:r>
            <a:endParaRPr sz="1300">
              <a:solidFill>
                <a:srgbClr val="262626"/>
              </a:solidFill>
              <a:latin typeface="Arial"/>
              <a:ea typeface="Arial"/>
              <a:cs typeface="Arial"/>
              <a:sym typeface="Arial"/>
            </a:endParaRPr>
          </a:p>
        </p:txBody>
      </p:sp>
      <p:grpSp>
        <p:nvGrpSpPr>
          <p:cNvPr id="3041" name="Google Shape;3041;p140"/>
          <p:cNvGrpSpPr/>
          <p:nvPr/>
        </p:nvGrpSpPr>
        <p:grpSpPr>
          <a:xfrm>
            <a:off x="559817" y="1935722"/>
            <a:ext cx="8783192" cy="215394"/>
            <a:chOff x="1027113" y="2045625"/>
            <a:chExt cx="8785225" cy="215444"/>
          </a:xfrm>
        </p:grpSpPr>
        <p:sp>
          <p:nvSpPr>
            <p:cNvPr id="3042" name="Google Shape;3042;p1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43" name="Google Shape;3043;p14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groupadd &lt;tên nhóm&gt;</a:t>
              </a:r>
              <a:endParaRPr/>
            </a:p>
          </p:txBody>
        </p:sp>
      </p:grpSp>
      <p:grpSp>
        <p:nvGrpSpPr>
          <p:cNvPr id="3044" name="Google Shape;3044;p140"/>
          <p:cNvGrpSpPr/>
          <p:nvPr/>
        </p:nvGrpSpPr>
        <p:grpSpPr>
          <a:xfrm>
            <a:off x="5932409" y="4555404"/>
            <a:ext cx="2353279" cy="461665"/>
            <a:chOff x="3716527" y="2460828"/>
            <a:chExt cx="2353279" cy="461665"/>
          </a:xfrm>
        </p:grpSpPr>
        <p:sp>
          <p:nvSpPr>
            <p:cNvPr id="3045" name="Google Shape;3045;p140"/>
            <p:cNvSpPr txBox="1"/>
            <p:nvPr/>
          </p:nvSpPr>
          <p:spPr>
            <a:xfrm>
              <a:off x="3800650" y="2460828"/>
              <a:ext cx="2269156"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groupadd group_1</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cat etc/group</a:t>
              </a:r>
              <a:endParaRPr/>
            </a:p>
          </p:txBody>
        </p:sp>
        <p:sp>
          <p:nvSpPr>
            <p:cNvPr id="3046" name="Google Shape;3046;p140"/>
            <p:cNvSpPr/>
            <p:nvPr/>
          </p:nvSpPr>
          <p:spPr>
            <a:xfrm>
              <a:off x="3716527" y="2460830"/>
              <a:ext cx="84122"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14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053" name="Google Shape;3053;p1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054" name="Google Shape;3054;p14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Group</a:t>
            </a:r>
            <a:endParaRPr/>
          </a:p>
        </p:txBody>
      </p:sp>
      <p:sp>
        <p:nvSpPr>
          <p:cNvPr id="3055" name="Google Shape;3055;p141"/>
          <p:cNvSpPr/>
          <p:nvPr/>
        </p:nvSpPr>
        <p:spPr>
          <a:xfrm>
            <a:off x="5743574" y="2251661"/>
            <a:ext cx="3724425" cy="104818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đặt mật khẩu cho nhóm hoặc thêm người dùng vào nhóm.</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Thêm người dùng pi vào nhóm group_1 và kiểm tra xem người dùng pi thuộc nhóm nào.</a:t>
            </a:r>
            <a:endParaRPr sz="1300">
              <a:solidFill>
                <a:srgbClr val="262626"/>
              </a:solidFill>
              <a:latin typeface="Arial"/>
              <a:ea typeface="Arial"/>
              <a:cs typeface="Arial"/>
              <a:sym typeface="Arial"/>
            </a:endParaRPr>
          </a:p>
        </p:txBody>
      </p:sp>
      <p:grpSp>
        <p:nvGrpSpPr>
          <p:cNvPr id="3056" name="Google Shape;3056;p141"/>
          <p:cNvGrpSpPr/>
          <p:nvPr/>
        </p:nvGrpSpPr>
        <p:grpSpPr>
          <a:xfrm>
            <a:off x="559817" y="1935722"/>
            <a:ext cx="8783192" cy="215394"/>
            <a:chOff x="1027113" y="2045625"/>
            <a:chExt cx="8785225" cy="215444"/>
          </a:xfrm>
        </p:grpSpPr>
        <p:sp>
          <p:nvSpPr>
            <p:cNvPr id="3057" name="Google Shape;3057;p14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58" name="Google Shape;3058;p14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gpasswd &lt;option&gt; &lt;user&gt; &lt;group name&gt;</a:t>
              </a:r>
              <a:endParaRPr/>
            </a:p>
          </p:txBody>
        </p:sp>
      </p:grpSp>
      <p:grpSp>
        <p:nvGrpSpPr>
          <p:cNvPr id="3059" name="Google Shape;3059;p141"/>
          <p:cNvGrpSpPr/>
          <p:nvPr/>
        </p:nvGrpSpPr>
        <p:grpSpPr>
          <a:xfrm>
            <a:off x="555657" y="2232000"/>
            <a:ext cx="5040000" cy="2804293"/>
            <a:chOff x="555657" y="2241816"/>
            <a:chExt cx="5228158" cy="2908986"/>
          </a:xfrm>
        </p:grpSpPr>
        <p:pic>
          <p:nvPicPr>
            <p:cNvPr descr="텍스트, 스크린샷, 모니터, 컴퓨터이(가) 표시된 사진&#10;&#10;자동 생성된 설명" id="3060" name="Google Shape;3060;p141"/>
            <p:cNvPicPr preferRelativeResize="0"/>
            <p:nvPr/>
          </p:nvPicPr>
          <p:blipFill rotWithShape="1">
            <a:blip r:embed="rId3">
              <a:alphaModFix/>
            </a:blip>
            <a:srcRect b="0" l="0" r="0" t="0"/>
            <a:stretch/>
          </p:blipFill>
          <p:spPr>
            <a:xfrm>
              <a:off x="555657" y="2241816"/>
              <a:ext cx="5228158" cy="2908986"/>
            </a:xfrm>
            <a:prstGeom prst="rect">
              <a:avLst/>
            </a:prstGeom>
            <a:noFill/>
            <a:ln cap="flat" cmpd="sng" w="9525">
              <a:solidFill>
                <a:srgbClr val="D8D8D8"/>
              </a:solidFill>
              <a:prstDash val="solid"/>
              <a:round/>
              <a:headEnd len="sm" w="sm" type="none"/>
              <a:tailEnd len="sm" w="sm" type="none"/>
            </a:ln>
          </p:spPr>
        </p:pic>
        <p:sp>
          <p:nvSpPr>
            <p:cNvPr id="3061" name="Google Shape;3061;p141"/>
            <p:cNvSpPr/>
            <p:nvPr/>
          </p:nvSpPr>
          <p:spPr>
            <a:xfrm>
              <a:off x="2218403" y="4409589"/>
              <a:ext cx="1250266" cy="12694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062" name="Google Shape;3062;p141"/>
            <p:cNvSpPr/>
            <p:nvPr/>
          </p:nvSpPr>
          <p:spPr>
            <a:xfrm>
              <a:off x="2110453" y="4797560"/>
              <a:ext cx="405716" cy="1049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063" name="Google Shape;3063;p141"/>
          <p:cNvGrpSpPr/>
          <p:nvPr/>
        </p:nvGrpSpPr>
        <p:grpSpPr>
          <a:xfrm>
            <a:off x="5895371" y="3359150"/>
            <a:ext cx="2981929" cy="461665"/>
            <a:chOff x="3716527" y="2460828"/>
            <a:chExt cx="2353279" cy="461665"/>
          </a:xfrm>
        </p:grpSpPr>
        <p:sp>
          <p:nvSpPr>
            <p:cNvPr id="3064" name="Google Shape;3064;p141"/>
            <p:cNvSpPr txBox="1"/>
            <p:nvPr/>
          </p:nvSpPr>
          <p:spPr>
            <a:xfrm>
              <a:off x="3800650" y="2460828"/>
              <a:ext cx="2269156"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gpasswd –a pi group_1</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groups pi</a:t>
              </a:r>
              <a:endParaRPr/>
            </a:p>
          </p:txBody>
        </p:sp>
        <p:sp>
          <p:nvSpPr>
            <p:cNvPr id="3065" name="Google Shape;3065;p141"/>
            <p:cNvSpPr/>
            <p:nvPr/>
          </p:nvSpPr>
          <p:spPr>
            <a:xfrm>
              <a:off x="3716527" y="2460830"/>
              <a:ext cx="84122"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sp>
        <p:nvSpPr>
          <p:cNvPr id="3071" name="Google Shape;3071;p14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072" name="Google Shape;3072;p1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073" name="Google Shape;3073;p14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Group</a:t>
            </a:r>
            <a:endParaRPr/>
          </a:p>
        </p:txBody>
      </p:sp>
      <p:sp>
        <p:nvSpPr>
          <p:cNvPr id="3074" name="Google Shape;3074;p142"/>
          <p:cNvSpPr/>
          <p:nvPr/>
        </p:nvSpPr>
        <p:spPr>
          <a:xfrm>
            <a:off x="5743575" y="2251661"/>
            <a:ext cx="3697308"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lệnh groupdel để xóa một nhóm</a:t>
            </a:r>
            <a:endParaRPr sz="1300">
              <a:solidFill>
                <a:srgbClr val="262626"/>
              </a:solidFill>
              <a:latin typeface="Arial"/>
              <a:ea typeface="Arial"/>
              <a:cs typeface="Arial"/>
              <a:sym typeface="Arial"/>
            </a:endParaRPr>
          </a:p>
        </p:txBody>
      </p:sp>
      <p:grpSp>
        <p:nvGrpSpPr>
          <p:cNvPr id="3075" name="Google Shape;3075;p142"/>
          <p:cNvGrpSpPr/>
          <p:nvPr/>
        </p:nvGrpSpPr>
        <p:grpSpPr>
          <a:xfrm>
            <a:off x="559817" y="1935722"/>
            <a:ext cx="8783192" cy="215394"/>
            <a:chOff x="1027113" y="2045625"/>
            <a:chExt cx="8785225" cy="215444"/>
          </a:xfrm>
        </p:grpSpPr>
        <p:sp>
          <p:nvSpPr>
            <p:cNvPr id="3076" name="Google Shape;3076;p1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77" name="Google Shape;3077;p14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groupdel &lt;group name&gt;</a:t>
              </a:r>
              <a:endParaRPr/>
            </a:p>
          </p:txBody>
        </p:sp>
      </p:grpSp>
      <p:grpSp>
        <p:nvGrpSpPr>
          <p:cNvPr id="3078" name="Google Shape;3078;p142"/>
          <p:cNvGrpSpPr/>
          <p:nvPr/>
        </p:nvGrpSpPr>
        <p:grpSpPr>
          <a:xfrm>
            <a:off x="557522" y="2232000"/>
            <a:ext cx="5040000" cy="2804293"/>
            <a:chOff x="557522" y="2208342"/>
            <a:chExt cx="5032656" cy="2800207"/>
          </a:xfrm>
        </p:grpSpPr>
        <p:pic>
          <p:nvPicPr>
            <p:cNvPr descr="텍스트, 스크린샷, 모니터, 컴퓨터이(가) 표시된 사진&#10;&#10;자동 생성된 설명" id="3079" name="Google Shape;3079;p142"/>
            <p:cNvPicPr preferRelativeResize="0"/>
            <p:nvPr/>
          </p:nvPicPr>
          <p:blipFill rotWithShape="1">
            <a:blip r:embed="rId3">
              <a:alphaModFix/>
            </a:blip>
            <a:srcRect b="0" l="0" r="0" t="0"/>
            <a:stretch/>
          </p:blipFill>
          <p:spPr>
            <a:xfrm>
              <a:off x="557522" y="2208342"/>
              <a:ext cx="5032656" cy="2800207"/>
            </a:xfrm>
            <a:prstGeom prst="rect">
              <a:avLst/>
            </a:prstGeom>
            <a:noFill/>
            <a:ln cap="flat" cmpd="sng" w="9525">
              <a:solidFill>
                <a:srgbClr val="D8D8D8"/>
              </a:solidFill>
              <a:prstDash val="solid"/>
              <a:round/>
              <a:headEnd len="sm" w="sm" type="none"/>
              <a:tailEnd len="sm" w="sm" type="none"/>
            </a:ln>
          </p:spPr>
        </p:pic>
        <p:sp>
          <p:nvSpPr>
            <p:cNvPr id="3080" name="Google Shape;3080;p142"/>
            <p:cNvSpPr/>
            <p:nvPr/>
          </p:nvSpPr>
          <p:spPr>
            <a:xfrm>
              <a:off x="2164466" y="4394080"/>
              <a:ext cx="1072466" cy="10968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081" name="Google Shape;3081;p142"/>
          <p:cNvGrpSpPr/>
          <p:nvPr/>
        </p:nvGrpSpPr>
        <p:grpSpPr>
          <a:xfrm>
            <a:off x="5904896" y="2597150"/>
            <a:ext cx="2981929" cy="461665"/>
            <a:chOff x="3716527" y="2460828"/>
            <a:chExt cx="2353279" cy="461665"/>
          </a:xfrm>
        </p:grpSpPr>
        <p:sp>
          <p:nvSpPr>
            <p:cNvPr id="3082" name="Google Shape;3082;p142"/>
            <p:cNvSpPr txBox="1"/>
            <p:nvPr/>
          </p:nvSpPr>
          <p:spPr>
            <a:xfrm>
              <a:off x="3800650" y="2460828"/>
              <a:ext cx="2269156"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groupdel group_1</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groups pi</a:t>
              </a:r>
              <a:endParaRPr/>
            </a:p>
          </p:txBody>
        </p:sp>
        <p:sp>
          <p:nvSpPr>
            <p:cNvPr id="3083" name="Google Shape;3083;p142"/>
            <p:cNvSpPr/>
            <p:nvPr/>
          </p:nvSpPr>
          <p:spPr>
            <a:xfrm>
              <a:off x="3716527" y="2460830"/>
              <a:ext cx="84122"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p14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090" name="Google Shape;3090;p1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091" name="Google Shape;3091;p14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về người dùng</a:t>
            </a:r>
            <a:endParaRPr sz="2400">
              <a:solidFill>
                <a:srgbClr val="0C0C0C"/>
              </a:solidFill>
              <a:latin typeface="Arial"/>
              <a:ea typeface="Arial"/>
              <a:cs typeface="Arial"/>
              <a:sym typeface="Arial"/>
            </a:endParaRPr>
          </a:p>
        </p:txBody>
      </p:sp>
      <p:grpSp>
        <p:nvGrpSpPr>
          <p:cNvPr id="3092" name="Google Shape;3092;p143"/>
          <p:cNvGrpSpPr/>
          <p:nvPr/>
        </p:nvGrpSpPr>
        <p:grpSpPr>
          <a:xfrm>
            <a:off x="559817" y="1935722"/>
            <a:ext cx="8783192" cy="215394"/>
            <a:chOff x="1027113" y="2045625"/>
            <a:chExt cx="8785225" cy="215444"/>
          </a:xfrm>
        </p:grpSpPr>
        <p:sp>
          <p:nvSpPr>
            <p:cNvPr id="3093" name="Google Shape;3093;p14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94" name="Google Shape;3094;p14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người dùng</a:t>
              </a:r>
              <a:endParaRPr sz="1400">
                <a:solidFill>
                  <a:srgbClr val="262626"/>
                </a:solidFill>
                <a:latin typeface="Arial"/>
                <a:ea typeface="Arial"/>
                <a:cs typeface="Arial"/>
                <a:sym typeface="Arial"/>
              </a:endParaRPr>
            </a:p>
          </p:txBody>
        </p:sp>
      </p:grpSp>
      <p:sp>
        <p:nvSpPr>
          <p:cNvPr id="3095" name="Google Shape;3095;p143"/>
          <p:cNvSpPr/>
          <p:nvPr/>
        </p:nvSpPr>
        <p:spPr>
          <a:xfrm>
            <a:off x="712182" y="2260912"/>
            <a:ext cx="8648794" cy="144829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Tất cả hệ điều hành Linux đều có một người dùng tên là root, theo mặc định là Người giám sát. Nếu hệ điều hành Raspberry Pi được cài đặt, sẽ có một tài khoản người dùng mặc định có tên là pi.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Mật khẩu cho người dùng pi được đặt làm mật khẩu được nhập trong quá trình thiết lập Hệ điều hành Raspberry Pi. Người dùng root không thể sử dụng nó vì mật khẩu không được đặt. Người dùng root là quản trị viên có quyền truy cập vào tất cả các tài nguyên của Hệ điều hành Raspberry Pi bằng một tài khoản đặc biệt. Ban đầu, không có mật khẩu nào được đặt, vì vậy tài khoản người dùng root không thể sử dụng được.</a:t>
            </a:r>
            <a:endParaRPr sz="1300">
              <a:solidFill>
                <a:srgbClr val="262626"/>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0" name="Shape 3100"/>
        <p:cNvGrpSpPr/>
        <p:nvPr/>
      </p:nvGrpSpPr>
      <p:grpSpPr>
        <a:xfrm>
          <a:off x="0" y="0"/>
          <a:ext cx="0" cy="0"/>
          <a:chOff x="0" y="0"/>
          <a:chExt cx="0" cy="0"/>
        </a:xfrm>
      </p:grpSpPr>
      <p:sp>
        <p:nvSpPr>
          <p:cNvPr id="3101" name="Google Shape;3101;p14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102" name="Google Shape;3102;p1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103" name="Google Shape;3103;p1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về người dùng</a:t>
            </a:r>
            <a:endParaRPr sz="2400">
              <a:solidFill>
                <a:srgbClr val="0C0C0C"/>
              </a:solidFill>
              <a:latin typeface="Arial"/>
              <a:ea typeface="Arial"/>
              <a:cs typeface="Arial"/>
              <a:sym typeface="Arial"/>
            </a:endParaRPr>
          </a:p>
        </p:txBody>
      </p:sp>
      <p:sp>
        <p:nvSpPr>
          <p:cNvPr id="3104" name="Google Shape;3104;p144"/>
          <p:cNvSpPr/>
          <p:nvPr/>
        </p:nvSpPr>
        <p:spPr>
          <a:xfrm>
            <a:off x="5743574" y="2251661"/>
            <a:ext cx="3711409" cy="135083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Đặt mật khẩu cho người dùng.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không thể thấy mật khẩu bạn đã nhập. Không hoảng loạn. Đặt mật khẩu, nhập lại một lần nữa và xác nhận.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Bây giờ bạn có thể sử dụng người dùng root.</a:t>
            </a:r>
            <a:endParaRPr sz="1300">
              <a:solidFill>
                <a:srgbClr val="262626"/>
              </a:solidFill>
              <a:latin typeface="Arial"/>
              <a:ea typeface="Arial"/>
              <a:cs typeface="Arial"/>
              <a:sym typeface="Arial"/>
            </a:endParaRPr>
          </a:p>
        </p:txBody>
      </p:sp>
      <p:grpSp>
        <p:nvGrpSpPr>
          <p:cNvPr id="3105" name="Google Shape;3105;p144"/>
          <p:cNvGrpSpPr/>
          <p:nvPr/>
        </p:nvGrpSpPr>
        <p:grpSpPr>
          <a:xfrm>
            <a:off x="559817" y="1935722"/>
            <a:ext cx="8783192" cy="215394"/>
            <a:chOff x="1027113" y="2045625"/>
            <a:chExt cx="8785225" cy="215444"/>
          </a:xfrm>
        </p:grpSpPr>
        <p:sp>
          <p:nvSpPr>
            <p:cNvPr id="3106" name="Google Shape;3106;p14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107" name="Google Shape;3107;p14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passwd &lt;User ID&gt;</a:t>
              </a:r>
              <a:endParaRPr/>
            </a:p>
          </p:txBody>
        </p:sp>
      </p:grpSp>
      <p:grpSp>
        <p:nvGrpSpPr>
          <p:cNvPr id="3108" name="Google Shape;3108;p144"/>
          <p:cNvGrpSpPr/>
          <p:nvPr/>
        </p:nvGrpSpPr>
        <p:grpSpPr>
          <a:xfrm>
            <a:off x="554333" y="2232000"/>
            <a:ext cx="5040000" cy="2804293"/>
            <a:chOff x="683425" y="2370907"/>
            <a:chExt cx="5498424" cy="3059364"/>
          </a:xfrm>
        </p:grpSpPr>
        <p:pic>
          <p:nvPicPr>
            <p:cNvPr descr="텍스트, 스크린샷, 모니터, 디스플레이이(가) 표시된 사진&#10;&#10;자동 생성된 설명" id="3109" name="Google Shape;3109;p144"/>
            <p:cNvPicPr preferRelativeResize="0"/>
            <p:nvPr/>
          </p:nvPicPr>
          <p:blipFill rotWithShape="1">
            <a:blip r:embed="rId3">
              <a:alphaModFix/>
            </a:blip>
            <a:srcRect b="0" l="0" r="0" t="0"/>
            <a:stretch/>
          </p:blipFill>
          <p:spPr>
            <a:xfrm>
              <a:off x="683425" y="2370907"/>
              <a:ext cx="5498424" cy="3059364"/>
            </a:xfrm>
            <a:prstGeom prst="rect">
              <a:avLst/>
            </a:prstGeom>
            <a:noFill/>
            <a:ln>
              <a:noFill/>
            </a:ln>
          </p:spPr>
        </p:pic>
        <p:sp>
          <p:nvSpPr>
            <p:cNvPr id="3110" name="Google Shape;3110;p144"/>
            <p:cNvSpPr/>
            <p:nvPr/>
          </p:nvSpPr>
          <p:spPr>
            <a:xfrm>
              <a:off x="2423752" y="2935274"/>
              <a:ext cx="886335" cy="12065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111" name="Google Shape;3111;p144"/>
          <p:cNvGrpSpPr/>
          <p:nvPr/>
        </p:nvGrpSpPr>
        <p:grpSpPr>
          <a:xfrm>
            <a:off x="5904896" y="3629390"/>
            <a:ext cx="2981929" cy="276999"/>
            <a:chOff x="3716527" y="2460828"/>
            <a:chExt cx="2353279" cy="276999"/>
          </a:xfrm>
        </p:grpSpPr>
        <p:sp>
          <p:nvSpPr>
            <p:cNvPr id="3112" name="Google Shape;3112;p144"/>
            <p:cNvSpPr txBox="1"/>
            <p:nvPr/>
          </p:nvSpPr>
          <p:spPr>
            <a:xfrm>
              <a:off x="3800650" y="2460828"/>
              <a:ext cx="226915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passwd root</a:t>
              </a:r>
              <a:endParaRPr/>
            </a:p>
          </p:txBody>
        </p:sp>
        <p:sp>
          <p:nvSpPr>
            <p:cNvPr id="3113" name="Google Shape;3113;p144"/>
            <p:cNvSpPr/>
            <p:nvPr/>
          </p:nvSpPr>
          <p:spPr>
            <a:xfrm>
              <a:off x="3716527" y="2460830"/>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p14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120" name="Google Shape;3120;p1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121" name="Google Shape;3121;p1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về người dùng</a:t>
            </a:r>
            <a:endParaRPr sz="2400">
              <a:solidFill>
                <a:srgbClr val="0C0C0C"/>
              </a:solidFill>
              <a:latin typeface="Arial"/>
              <a:ea typeface="Arial"/>
              <a:cs typeface="Arial"/>
              <a:sym typeface="Arial"/>
            </a:endParaRPr>
          </a:p>
        </p:txBody>
      </p:sp>
      <p:sp>
        <p:nvSpPr>
          <p:cNvPr id="3122" name="Google Shape;3122;p145"/>
          <p:cNvSpPr/>
          <p:nvPr/>
        </p:nvSpPr>
        <p:spPr>
          <a:xfrm>
            <a:off x="5743576" y="2251661"/>
            <a:ext cx="3724424" cy="305899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Lệnh su là viết tắt của Chuyển đổi người dùng.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Chuyển sang người dùng, ID người dùng.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người dùng được chuyển đổi, tất cả các quyền của người dùng đã chuyển đổi cũng bị thay đổi.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người dùng mà bạn muốn chuyển sang có mật khẩu, họ phải nhập mật khẩu đó.</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tham khảo, trong bash shell, người dùng root sử dụng dấu nhắc # và người dùng bình thường sử dụng dấu nhắc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chuyển đổi, bạn có thể thấy sự thay đổi từ pi@raspberrypi thành root@raspberrypi.</a:t>
            </a:r>
            <a:endParaRPr sz="1300">
              <a:solidFill>
                <a:srgbClr val="262626"/>
              </a:solidFill>
              <a:latin typeface="Arial"/>
              <a:ea typeface="Arial"/>
              <a:cs typeface="Arial"/>
              <a:sym typeface="Arial"/>
            </a:endParaRPr>
          </a:p>
        </p:txBody>
      </p:sp>
      <p:grpSp>
        <p:nvGrpSpPr>
          <p:cNvPr id="3123" name="Google Shape;3123;p145"/>
          <p:cNvGrpSpPr/>
          <p:nvPr/>
        </p:nvGrpSpPr>
        <p:grpSpPr>
          <a:xfrm>
            <a:off x="559817" y="1935722"/>
            <a:ext cx="8783192" cy="215394"/>
            <a:chOff x="1027113" y="2045625"/>
            <a:chExt cx="8785225" cy="215444"/>
          </a:xfrm>
        </p:grpSpPr>
        <p:sp>
          <p:nvSpPr>
            <p:cNvPr id="3124" name="Google Shape;3124;p14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125" name="Google Shape;3125;p14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su &lt;User ID&gt;</a:t>
              </a:r>
              <a:endParaRPr/>
            </a:p>
          </p:txBody>
        </p:sp>
      </p:grpSp>
      <p:grpSp>
        <p:nvGrpSpPr>
          <p:cNvPr id="3126" name="Google Shape;3126;p145"/>
          <p:cNvGrpSpPr/>
          <p:nvPr/>
        </p:nvGrpSpPr>
        <p:grpSpPr>
          <a:xfrm>
            <a:off x="558000" y="2224800"/>
            <a:ext cx="5040000" cy="2804294"/>
            <a:chOff x="3994151" y="2467726"/>
            <a:chExt cx="5350446" cy="2977028"/>
          </a:xfrm>
        </p:grpSpPr>
        <p:pic>
          <p:nvPicPr>
            <p:cNvPr descr="텍스트, 스크린샷, 모니터, 화면이(가) 표시된 사진&#10;&#10;자동 생성된 설명" id="3127" name="Google Shape;3127;p145"/>
            <p:cNvPicPr preferRelativeResize="0"/>
            <p:nvPr/>
          </p:nvPicPr>
          <p:blipFill rotWithShape="1">
            <a:blip r:embed="rId3">
              <a:alphaModFix/>
            </a:blip>
            <a:srcRect b="0" l="0" r="0" t="0"/>
            <a:stretch/>
          </p:blipFill>
          <p:spPr>
            <a:xfrm>
              <a:off x="3994151" y="2467726"/>
              <a:ext cx="5350446" cy="2977028"/>
            </a:xfrm>
            <a:prstGeom prst="rect">
              <a:avLst/>
            </a:prstGeom>
            <a:noFill/>
            <a:ln cap="flat" cmpd="sng" w="9525">
              <a:solidFill>
                <a:srgbClr val="D8D8D8"/>
              </a:solidFill>
              <a:prstDash val="solid"/>
              <a:round/>
              <a:headEnd len="sm" w="sm" type="none"/>
              <a:tailEnd len="sm" w="sm" type="none"/>
            </a:ln>
          </p:spPr>
        </p:pic>
        <p:sp>
          <p:nvSpPr>
            <p:cNvPr id="3128" name="Google Shape;3128;p145"/>
            <p:cNvSpPr/>
            <p:nvPr/>
          </p:nvSpPr>
          <p:spPr>
            <a:xfrm>
              <a:off x="5681602" y="3009899"/>
              <a:ext cx="454830" cy="12065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29" name="Google Shape;3129;p145"/>
            <p:cNvSpPr/>
            <p:nvPr/>
          </p:nvSpPr>
          <p:spPr>
            <a:xfrm>
              <a:off x="5980175" y="3187699"/>
              <a:ext cx="98985" cy="12065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30" name="Google Shape;3130;p145"/>
            <p:cNvSpPr/>
            <p:nvPr/>
          </p:nvSpPr>
          <p:spPr>
            <a:xfrm>
              <a:off x="5592825" y="3009899"/>
              <a:ext cx="98985" cy="12065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131" name="Google Shape;3131;p145"/>
          <p:cNvGrpSpPr/>
          <p:nvPr/>
        </p:nvGrpSpPr>
        <p:grpSpPr>
          <a:xfrm>
            <a:off x="5904896" y="5340231"/>
            <a:ext cx="2981929" cy="276999"/>
            <a:chOff x="3716527" y="2460828"/>
            <a:chExt cx="2353279" cy="276999"/>
          </a:xfrm>
        </p:grpSpPr>
        <p:sp>
          <p:nvSpPr>
            <p:cNvPr id="3132" name="Google Shape;3132;p145"/>
            <p:cNvSpPr txBox="1"/>
            <p:nvPr/>
          </p:nvSpPr>
          <p:spPr>
            <a:xfrm>
              <a:off x="3800650" y="2460828"/>
              <a:ext cx="226915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 root</a:t>
              </a:r>
              <a:endParaRPr sz="1200">
                <a:solidFill>
                  <a:schemeClr val="lt1"/>
                </a:solidFill>
                <a:latin typeface="Arial"/>
                <a:ea typeface="Arial"/>
                <a:cs typeface="Arial"/>
                <a:sym typeface="Arial"/>
              </a:endParaRPr>
            </a:p>
          </p:txBody>
        </p:sp>
        <p:sp>
          <p:nvSpPr>
            <p:cNvPr id="3133" name="Google Shape;3133;p145"/>
            <p:cNvSpPr/>
            <p:nvPr/>
          </p:nvSpPr>
          <p:spPr>
            <a:xfrm>
              <a:off x="3716527" y="2460830"/>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8" name="Shape 3138"/>
        <p:cNvGrpSpPr/>
        <p:nvPr/>
      </p:nvGrpSpPr>
      <p:grpSpPr>
        <a:xfrm>
          <a:off x="0" y="0"/>
          <a:ext cx="0" cy="0"/>
          <a:chOff x="0" y="0"/>
          <a:chExt cx="0" cy="0"/>
        </a:xfrm>
      </p:grpSpPr>
      <p:sp>
        <p:nvSpPr>
          <p:cNvPr id="3139" name="Google Shape;3139;p14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140" name="Google Shape;3140;p1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141" name="Google Shape;3141;p1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về người dùng</a:t>
            </a:r>
            <a:endParaRPr sz="2400">
              <a:solidFill>
                <a:srgbClr val="0C0C0C"/>
              </a:solidFill>
              <a:latin typeface="Arial"/>
              <a:ea typeface="Arial"/>
              <a:cs typeface="Arial"/>
              <a:sym typeface="Arial"/>
            </a:endParaRPr>
          </a:p>
        </p:txBody>
      </p:sp>
      <p:sp>
        <p:nvSpPr>
          <p:cNvPr id="3142" name="Google Shape;3142;p146"/>
          <p:cNvSpPr/>
          <p:nvPr/>
        </p:nvSpPr>
        <p:spPr>
          <a:xfrm>
            <a:off x="5746275" y="2245029"/>
            <a:ext cx="3645487" cy="225364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Thêm người dùng mới. Đối với lệnh useradd, bạn phải có quyền của người dùng root.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thực hiện lệnh và đặt mật khẩu, hãy nhập thông tin tương ứng với Họ và Tên. Nếu muốn, hãy nhập thông tin khác và nhấn Enter.</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muốn bỏ qua, hãy để trống phần chi tiết và nhấn Enter.</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được hỏi thông tin có chính xác không, hãy nhập y và nhấn Enter.</a:t>
            </a:r>
            <a:endParaRPr sz="1300">
              <a:solidFill>
                <a:srgbClr val="262626"/>
              </a:solidFill>
              <a:latin typeface="Arial"/>
              <a:ea typeface="Arial"/>
              <a:cs typeface="Arial"/>
              <a:sym typeface="Arial"/>
            </a:endParaRPr>
          </a:p>
        </p:txBody>
      </p:sp>
      <p:grpSp>
        <p:nvGrpSpPr>
          <p:cNvPr id="3143" name="Google Shape;3143;p146"/>
          <p:cNvGrpSpPr/>
          <p:nvPr/>
        </p:nvGrpSpPr>
        <p:grpSpPr>
          <a:xfrm>
            <a:off x="559817" y="1935722"/>
            <a:ext cx="8783192" cy="215394"/>
            <a:chOff x="1027113" y="2045625"/>
            <a:chExt cx="8785225" cy="215444"/>
          </a:xfrm>
        </p:grpSpPr>
        <p:sp>
          <p:nvSpPr>
            <p:cNvPr id="3144" name="Google Shape;3144;p14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145" name="Google Shape;3145;p14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adduser &lt;User ID&gt;</a:t>
              </a:r>
              <a:endParaRPr/>
            </a:p>
          </p:txBody>
        </p:sp>
      </p:grpSp>
      <p:grpSp>
        <p:nvGrpSpPr>
          <p:cNvPr id="3146" name="Google Shape;3146;p146"/>
          <p:cNvGrpSpPr/>
          <p:nvPr/>
        </p:nvGrpSpPr>
        <p:grpSpPr>
          <a:xfrm>
            <a:off x="558000" y="2232000"/>
            <a:ext cx="5040000" cy="2804294"/>
            <a:chOff x="3846174" y="2817753"/>
            <a:chExt cx="5498422" cy="3059363"/>
          </a:xfrm>
        </p:grpSpPr>
        <p:pic>
          <p:nvPicPr>
            <p:cNvPr descr="텍스트, 스크린샷, 모니터, 전자기기이(가) 표시된 사진&#10;&#10;자동 생성된 설명" id="3147" name="Google Shape;3147;p146"/>
            <p:cNvPicPr preferRelativeResize="0"/>
            <p:nvPr/>
          </p:nvPicPr>
          <p:blipFill rotWithShape="1">
            <a:blip r:embed="rId3">
              <a:alphaModFix/>
            </a:blip>
            <a:srcRect b="0" l="0" r="0" t="0"/>
            <a:stretch/>
          </p:blipFill>
          <p:spPr>
            <a:xfrm>
              <a:off x="3846174" y="2817753"/>
              <a:ext cx="5498422" cy="3059363"/>
            </a:xfrm>
            <a:prstGeom prst="rect">
              <a:avLst/>
            </a:prstGeom>
            <a:noFill/>
            <a:ln>
              <a:noFill/>
            </a:ln>
          </p:spPr>
        </p:pic>
        <p:sp>
          <p:nvSpPr>
            <p:cNvPr id="3148" name="Google Shape;3148;p146"/>
            <p:cNvSpPr/>
            <p:nvPr/>
          </p:nvSpPr>
          <p:spPr>
            <a:xfrm>
              <a:off x="5614080" y="3956049"/>
              <a:ext cx="1072474" cy="12065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49" name="Google Shape;3149;p146"/>
            <p:cNvSpPr/>
            <p:nvPr/>
          </p:nvSpPr>
          <p:spPr>
            <a:xfrm>
              <a:off x="6292859" y="5486399"/>
              <a:ext cx="159416" cy="12065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150" name="Google Shape;3150;p146"/>
          <p:cNvGrpSpPr/>
          <p:nvPr/>
        </p:nvGrpSpPr>
        <p:grpSpPr>
          <a:xfrm>
            <a:off x="5891248" y="4730464"/>
            <a:ext cx="2981929" cy="276999"/>
            <a:chOff x="3716527" y="2460828"/>
            <a:chExt cx="2353279" cy="276999"/>
          </a:xfrm>
        </p:grpSpPr>
        <p:sp>
          <p:nvSpPr>
            <p:cNvPr id="3151" name="Google Shape;3151;p146"/>
            <p:cNvSpPr txBox="1"/>
            <p:nvPr/>
          </p:nvSpPr>
          <p:spPr>
            <a:xfrm>
              <a:off x="3800650" y="2460828"/>
              <a:ext cx="226915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adduser user_01</a:t>
              </a:r>
              <a:endParaRPr/>
            </a:p>
          </p:txBody>
        </p:sp>
        <p:sp>
          <p:nvSpPr>
            <p:cNvPr id="3152" name="Google Shape;3152;p146"/>
            <p:cNvSpPr/>
            <p:nvPr/>
          </p:nvSpPr>
          <p:spPr>
            <a:xfrm>
              <a:off x="3716527" y="2460830"/>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14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159" name="Google Shape;3159;p1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160" name="Google Shape;3160;p1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về người dùng</a:t>
            </a:r>
            <a:endParaRPr sz="2400">
              <a:solidFill>
                <a:srgbClr val="0C0C0C"/>
              </a:solidFill>
              <a:latin typeface="Arial"/>
              <a:ea typeface="Arial"/>
              <a:cs typeface="Arial"/>
              <a:sym typeface="Arial"/>
            </a:endParaRPr>
          </a:p>
        </p:txBody>
      </p:sp>
      <p:sp>
        <p:nvSpPr>
          <p:cNvPr id="3161" name="Google Shape;3161;p147"/>
          <p:cNvSpPr/>
          <p:nvPr/>
        </p:nvSpPr>
        <p:spPr>
          <a:xfrm>
            <a:off x="5743575" y="2245373"/>
            <a:ext cx="364548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xem user_01 đã được thêm chưa.</a:t>
            </a:r>
            <a:endParaRPr sz="1300">
              <a:solidFill>
                <a:srgbClr val="262626"/>
              </a:solidFill>
              <a:latin typeface="Arial"/>
              <a:ea typeface="Arial"/>
              <a:cs typeface="Arial"/>
              <a:sym typeface="Arial"/>
            </a:endParaRPr>
          </a:p>
        </p:txBody>
      </p:sp>
      <p:grpSp>
        <p:nvGrpSpPr>
          <p:cNvPr id="3162" name="Google Shape;3162;p147"/>
          <p:cNvGrpSpPr/>
          <p:nvPr/>
        </p:nvGrpSpPr>
        <p:grpSpPr>
          <a:xfrm>
            <a:off x="559817" y="1935722"/>
            <a:ext cx="8783192" cy="215394"/>
            <a:chOff x="1027113" y="2045625"/>
            <a:chExt cx="8785225" cy="215444"/>
          </a:xfrm>
        </p:grpSpPr>
        <p:sp>
          <p:nvSpPr>
            <p:cNvPr id="3163" name="Google Shape;3163;p14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164" name="Google Shape;3164;p14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useradd &lt;User ID&gt;</a:t>
              </a:r>
              <a:endParaRPr/>
            </a:p>
          </p:txBody>
        </p:sp>
      </p:grpSp>
      <p:grpSp>
        <p:nvGrpSpPr>
          <p:cNvPr id="3165" name="Google Shape;3165;p147"/>
          <p:cNvGrpSpPr/>
          <p:nvPr/>
        </p:nvGrpSpPr>
        <p:grpSpPr>
          <a:xfrm>
            <a:off x="553272" y="2232000"/>
            <a:ext cx="5040000" cy="2804293"/>
            <a:chOff x="3898900" y="2460134"/>
            <a:chExt cx="5445697" cy="3030026"/>
          </a:xfrm>
        </p:grpSpPr>
        <p:pic>
          <p:nvPicPr>
            <p:cNvPr descr="텍스트, 스크린샷, 모니터이(가) 표시된 사진&#10;&#10;자동 생성된 설명" id="3166" name="Google Shape;3166;p147"/>
            <p:cNvPicPr preferRelativeResize="0"/>
            <p:nvPr/>
          </p:nvPicPr>
          <p:blipFill rotWithShape="1">
            <a:blip r:embed="rId3">
              <a:alphaModFix/>
            </a:blip>
            <a:srcRect b="0" l="0" r="0" t="0"/>
            <a:stretch/>
          </p:blipFill>
          <p:spPr>
            <a:xfrm>
              <a:off x="3898900" y="2460134"/>
              <a:ext cx="5445697" cy="3030026"/>
            </a:xfrm>
            <a:prstGeom prst="rect">
              <a:avLst/>
            </a:prstGeom>
            <a:noFill/>
            <a:ln>
              <a:noFill/>
            </a:ln>
          </p:spPr>
        </p:pic>
        <p:sp>
          <p:nvSpPr>
            <p:cNvPr id="3167" name="Google Shape;3167;p147"/>
            <p:cNvSpPr/>
            <p:nvPr/>
          </p:nvSpPr>
          <p:spPr>
            <a:xfrm>
              <a:off x="4890180" y="3200399"/>
              <a:ext cx="424770" cy="10795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168" name="Google Shape;3168;p147"/>
          <p:cNvGrpSpPr/>
          <p:nvPr/>
        </p:nvGrpSpPr>
        <p:grpSpPr>
          <a:xfrm>
            <a:off x="5933470" y="2631140"/>
            <a:ext cx="2971799" cy="461665"/>
            <a:chOff x="3724521" y="2460828"/>
            <a:chExt cx="2345285" cy="461665"/>
          </a:xfrm>
        </p:grpSpPr>
        <p:sp>
          <p:nvSpPr>
            <p:cNvPr id="3169" name="Google Shape;3169;p147"/>
            <p:cNvSpPr txBox="1"/>
            <p:nvPr/>
          </p:nvSpPr>
          <p:spPr>
            <a:xfrm>
              <a:off x="3800650" y="2460828"/>
              <a:ext cx="2269156"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cd /home</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p:txBody>
        </p:sp>
        <p:sp>
          <p:nvSpPr>
            <p:cNvPr id="3170" name="Google Shape;3170;p147"/>
            <p:cNvSpPr/>
            <p:nvPr/>
          </p:nvSpPr>
          <p:spPr>
            <a:xfrm>
              <a:off x="3724521" y="2460829"/>
              <a:ext cx="76129"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5" name="Shape 3175"/>
        <p:cNvGrpSpPr/>
        <p:nvPr/>
      </p:nvGrpSpPr>
      <p:grpSpPr>
        <a:xfrm>
          <a:off x="0" y="0"/>
          <a:ext cx="0" cy="0"/>
          <a:chOff x="0" y="0"/>
          <a:chExt cx="0" cy="0"/>
        </a:xfrm>
      </p:grpSpPr>
      <p:sp>
        <p:nvSpPr>
          <p:cNvPr id="3176" name="Google Shape;3176;p14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177" name="Google Shape;3177;p1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178" name="Google Shape;3178;p1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về người dùng</a:t>
            </a:r>
            <a:endParaRPr sz="2400">
              <a:solidFill>
                <a:srgbClr val="0C0C0C"/>
              </a:solidFill>
              <a:latin typeface="Arial"/>
              <a:ea typeface="Arial"/>
              <a:cs typeface="Arial"/>
              <a:sym typeface="Arial"/>
            </a:endParaRPr>
          </a:p>
        </p:txBody>
      </p:sp>
      <p:sp>
        <p:nvSpPr>
          <p:cNvPr id="3179" name="Google Shape;3179;p148"/>
          <p:cNvSpPr/>
          <p:nvPr/>
        </p:nvSpPr>
        <p:spPr>
          <a:xfrm>
            <a:off x="5744355" y="2243465"/>
            <a:ext cx="3645487" cy="175094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Xóa tài khoản người dùng.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Lệnh yêu cầu quyền của người dùng root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được sử dụng mà không có tùy chọn -r, chỉ người dùng bị xóa và giám đốc /home/user_01 vẫn còn. Để xóa giám đốc này và tất cả thông tin liên quan đến tài khoản cần xóa, hãy thêm tùy chọn -r.</a:t>
            </a:r>
            <a:endParaRPr sz="1300">
              <a:solidFill>
                <a:srgbClr val="262626"/>
              </a:solidFill>
              <a:latin typeface="Arial"/>
              <a:ea typeface="Arial"/>
              <a:cs typeface="Arial"/>
              <a:sym typeface="Arial"/>
            </a:endParaRPr>
          </a:p>
        </p:txBody>
      </p:sp>
      <p:grpSp>
        <p:nvGrpSpPr>
          <p:cNvPr id="3180" name="Google Shape;3180;p148"/>
          <p:cNvGrpSpPr/>
          <p:nvPr/>
        </p:nvGrpSpPr>
        <p:grpSpPr>
          <a:xfrm>
            <a:off x="559817" y="1935722"/>
            <a:ext cx="8783192" cy="215394"/>
            <a:chOff x="1027113" y="2045625"/>
            <a:chExt cx="8785225" cy="215444"/>
          </a:xfrm>
        </p:grpSpPr>
        <p:sp>
          <p:nvSpPr>
            <p:cNvPr id="3181" name="Google Shape;3181;p14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182" name="Google Shape;3182;p14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userdel &lt;User ID&gt;</a:t>
              </a:r>
              <a:endParaRPr/>
            </a:p>
          </p:txBody>
        </p:sp>
      </p:grpSp>
      <p:grpSp>
        <p:nvGrpSpPr>
          <p:cNvPr id="3183" name="Google Shape;3183;p148"/>
          <p:cNvGrpSpPr/>
          <p:nvPr/>
        </p:nvGrpSpPr>
        <p:grpSpPr>
          <a:xfrm>
            <a:off x="548191" y="2232000"/>
            <a:ext cx="5040000" cy="2804294"/>
            <a:chOff x="4076700" y="2467726"/>
            <a:chExt cx="5267895" cy="2931096"/>
          </a:xfrm>
        </p:grpSpPr>
        <p:pic>
          <p:nvPicPr>
            <p:cNvPr descr="텍스트, 스크린샷, 모니터, 화면이(가) 표시된 사진&#10;&#10;자동 생성된 설명" id="3184" name="Google Shape;3184;p148"/>
            <p:cNvPicPr preferRelativeResize="0"/>
            <p:nvPr/>
          </p:nvPicPr>
          <p:blipFill rotWithShape="1">
            <a:blip r:embed="rId3">
              <a:alphaModFix/>
            </a:blip>
            <a:srcRect b="0" l="0" r="0" t="0"/>
            <a:stretch/>
          </p:blipFill>
          <p:spPr>
            <a:xfrm>
              <a:off x="4076700" y="2467726"/>
              <a:ext cx="5267895" cy="2931096"/>
            </a:xfrm>
            <a:prstGeom prst="rect">
              <a:avLst/>
            </a:prstGeom>
            <a:noFill/>
            <a:ln>
              <a:noFill/>
            </a:ln>
          </p:spPr>
        </p:pic>
        <p:sp>
          <p:nvSpPr>
            <p:cNvPr id="3185" name="Google Shape;3185;p148"/>
            <p:cNvSpPr/>
            <p:nvPr/>
          </p:nvSpPr>
          <p:spPr>
            <a:xfrm>
              <a:off x="5935107" y="3179571"/>
              <a:ext cx="1179721" cy="12065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86" name="Google Shape;3186;p148"/>
            <p:cNvSpPr/>
            <p:nvPr/>
          </p:nvSpPr>
          <p:spPr>
            <a:xfrm>
              <a:off x="4882425" y="3096155"/>
              <a:ext cx="605384" cy="10968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87" name="Google Shape;3187;p148"/>
            <p:cNvSpPr/>
            <p:nvPr/>
          </p:nvSpPr>
          <p:spPr>
            <a:xfrm>
              <a:off x="4884267" y="3464455"/>
              <a:ext cx="233401" cy="10968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188" name="Google Shape;3188;p148"/>
          <p:cNvGrpSpPr/>
          <p:nvPr/>
        </p:nvGrpSpPr>
        <p:grpSpPr>
          <a:xfrm>
            <a:off x="5914420" y="4025947"/>
            <a:ext cx="2971799" cy="277000"/>
            <a:chOff x="3724521" y="2460828"/>
            <a:chExt cx="2345285" cy="277000"/>
          </a:xfrm>
        </p:grpSpPr>
        <p:sp>
          <p:nvSpPr>
            <p:cNvPr id="3189" name="Google Shape;3189;p148"/>
            <p:cNvSpPr txBox="1"/>
            <p:nvPr/>
          </p:nvSpPr>
          <p:spPr>
            <a:xfrm>
              <a:off x="3800650" y="2460828"/>
              <a:ext cx="226915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userdel –r user_01</a:t>
              </a:r>
              <a:endParaRPr/>
            </a:p>
          </p:txBody>
        </p:sp>
        <p:sp>
          <p:nvSpPr>
            <p:cNvPr id="3190" name="Google Shape;3190;p148"/>
            <p:cNvSpPr/>
            <p:nvPr/>
          </p:nvSpPr>
          <p:spPr>
            <a:xfrm>
              <a:off x="3724521" y="2460830"/>
              <a:ext cx="76129" cy="27699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5" name="Shape 3195"/>
        <p:cNvGrpSpPr/>
        <p:nvPr/>
      </p:nvGrpSpPr>
      <p:grpSpPr>
        <a:xfrm>
          <a:off x="0" y="0"/>
          <a:ext cx="0" cy="0"/>
          <a:chOff x="0" y="0"/>
          <a:chExt cx="0" cy="0"/>
        </a:xfrm>
      </p:grpSpPr>
      <p:sp>
        <p:nvSpPr>
          <p:cNvPr id="3196" name="Google Shape;3196;p14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197" name="Google Shape;3197;p1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198" name="Google Shape;3198;p149"/>
          <p:cNvSpPr/>
          <p:nvPr/>
        </p:nvSpPr>
        <p:spPr>
          <a:xfrm>
            <a:off x="416128" y="1163472"/>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Làm cách nào chúng tôi có thể kiểm tra quyền của tệp?</a:t>
            </a:r>
            <a:endParaRPr/>
          </a:p>
        </p:txBody>
      </p:sp>
      <p:sp>
        <p:nvSpPr>
          <p:cNvPr id="3199" name="Google Shape;3199;p149"/>
          <p:cNvSpPr/>
          <p:nvPr/>
        </p:nvSpPr>
        <p:spPr>
          <a:xfrm>
            <a:off x="5743575" y="2251050"/>
            <a:ext cx="3645487" cy="144829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lệnh ls –l để liệt kê các quyền, số lượng tệp chứa, chủ sở hữu, nhóm, kích thước tệp, ngày chỉnh sửa, tên tệp, v.v.</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Ngay cả khi bạn biết cách xem thông tin chi tiết về một tệp, bạn vẫn không hiểu nó. Hãy xem xét các quyền để đọc, ghi và thực thi tệp.</a:t>
            </a:r>
            <a:endParaRPr sz="1300">
              <a:solidFill>
                <a:srgbClr val="262626"/>
              </a:solidFill>
              <a:latin typeface="Arial"/>
              <a:ea typeface="Arial"/>
              <a:cs typeface="Arial"/>
              <a:sym typeface="Arial"/>
            </a:endParaRPr>
          </a:p>
        </p:txBody>
      </p:sp>
      <p:grpSp>
        <p:nvGrpSpPr>
          <p:cNvPr id="3200" name="Google Shape;3200;p149"/>
          <p:cNvGrpSpPr/>
          <p:nvPr/>
        </p:nvGrpSpPr>
        <p:grpSpPr>
          <a:xfrm>
            <a:off x="559817" y="1935722"/>
            <a:ext cx="8783192" cy="215394"/>
            <a:chOff x="1027113" y="2045625"/>
            <a:chExt cx="8785225" cy="215444"/>
          </a:xfrm>
        </p:grpSpPr>
        <p:sp>
          <p:nvSpPr>
            <p:cNvPr id="3201" name="Google Shape;3201;p1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02" name="Google Shape;3202;p14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Hãy cùng tìm hiểu về tệp</a:t>
              </a:r>
              <a:endParaRPr sz="1400">
                <a:solidFill>
                  <a:srgbClr val="262626"/>
                </a:solidFill>
                <a:latin typeface="Arial"/>
                <a:ea typeface="Arial"/>
                <a:cs typeface="Arial"/>
                <a:sym typeface="Arial"/>
              </a:endParaRPr>
            </a:p>
          </p:txBody>
        </p:sp>
      </p:grpSp>
      <p:grpSp>
        <p:nvGrpSpPr>
          <p:cNvPr id="3203" name="Google Shape;3203;p149"/>
          <p:cNvGrpSpPr/>
          <p:nvPr/>
        </p:nvGrpSpPr>
        <p:grpSpPr>
          <a:xfrm>
            <a:off x="549984" y="2232000"/>
            <a:ext cx="5040000" cy="2804293"/>
            <a:chOff x="4229100" y="2423495"/>
            <a:chExt cx="5115496" cy="2846300"/>
          </a:xfrm>
        </p:grpSpPr>
        <p:pic>
          <p:nvPicPr>
            <p:cNvPr descr="텍스트, 모니터, 스크린샷, 전자기기이(가) 표시된 사진&#10;&#10;자동 생성된 설명" id="3204" name="Google Shape;3204;p149"/>
            <p:cNvPicPr preferRelativeResize="0"/>
            <p:nvPr/>
          </p:nvPicPr>
          <p:blipFill rotWithShape="1">
            <a:blip r:embed="rId3">
              <a:alphaModFix/>
            </a:blip>
            <a:srcRect b="0" l="0" r="0" t="0"/>
            <a:stretch/>
          </p:blipFill>
          <p:spPr>
            <a:xfrm>
              <a:off x="4229100" y="2423495"/>
              <a:ext cx="5115496" cy="2846300"/>
            </a:xfrm>
            <a:prstGeom prst="rect">
              <a:avLst/>
            </a:prstGeom>
            <a:noFill/>
            <a:ln>
              <a:noFill/>
            </a:ln>
          </p:spPr>
        </p:pic>
        <p:sp>
          <p:nvSpPr>
            <p:cNvPr id="3205" name="Google Shape;3205;p149"/>
            <p:cNvSpPr/>
            <p:nvPr/>
          </p:nvSpPr>
          <p:spPr>
            <a:xfrm>
              <a:off x="5007924" y="3391123"/>
              <a:ext cx="1938976" cy="9749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06" name="Google Shape;3206;p149"/>
            <p:cNvSpPr/>
            <p:nvPr/>
          </p:nvSpPr>
          <p:spPr>
            <a:xfrm>
              <a:off x="5865055" y="3041873"/>
              <a:ext cx="288215" cy="9749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07" name="Google Shape;3207;p149"/>
            <p:cNvSpPr/>
            <p:nvPr/>
          </p:nvSpPr>
          <p:spPr>
            <a:xfrm>
              <a:off x="5868166" y="2959323"/>
              <a:ext cx="510593" cy="9749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208" name="Google Shape;3208;p149"/>
          <p:cNvGrpSpPr/>
          <p:nvPr/>
        </p:nvGrpSpPr>
        <p:grpSpPr>
          <a:xfrm>
            <a:off x="5909310" y="3944349"/>
            <a:ext cx="2971799" cy="461665"/>
            <a:chOff x="3724521" y="2460828"/>
            <a:chExt cx="2345285" cy="461665"/>
          </a:xfrm>
        </p:grpSpPr>
        <p:sp>
          <p:nvSpPr>
            <p:cNvPr id="3209" name="Google Shape;3209;p149"/>
            <p:cNvSpPr txBox="1"/>
            <p:nvPr/>
          </p:nvSpPr>
          <p:spPr>
            <a:xfrm>
              <a:off x="3800650" y="2460828"/>
              <a:ext cx="2269156"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cd /home/pi</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 -l</a:t>
              </a:r>
              <a:endParaRPr sz="1200">
                <a:solidFill>
                  <a:schemeClr val="lt1"/>
                </a:solidFill>
                <a:latin typeface="Arial"/>
                <a:ea typeface="Arial"/>
                <a:cs typeface="Arial"/>
                <a:sym typeface="Arial"/>
              </a:endParaRPr>
            </a:p>
          </p:txBody>
        </p:sp>
        <p:sp>
          <p:nvSpPr>
            <p:cNvPr id="3210" name="Google Shape;3210;p149"/>
            <p:cNvSpPr/>
            <p:nvPr/>
          </p:nvSpPr>
          <p:spPr>
            <a:xfrm>
              <a:off x="3724521" y="2460829"/>
              <a:ext cx="76129"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Tính năng của Linux</a:t>
            </a:r>
            <a:endParaRPr/>
          </a:p>
        </p:txBody>
      </p:sp>
      <p:sp>
        <p:nvSpPr>
          <p:cNvPr id="421" name="Google Shape;421;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22" name="Google Shape;422;p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Tính năng của Hệ điều hành máy tính kiểu Linux</a:t>
            </a:r>
            <a:endParaRPr/>
          </a:p>
        </p:txBody>
      </p:sp>
      <p:grpSp>
        <p:nvGrpSpPr>
          <p:cNvPr id="423" name="Google Shape;423;p15"/>
          <p:cNvGrpSpPr/>
          <p:nvPr/>
        </p:nvGrpSpPr>
        <p:grpSpPr>
          <a:xfrm>
            <a:off x="559817" y="1936761"/>
            <a:ext cx="8783192" cy="783593"/>
            <a:chOff x="559817" y="1917711"/>
            <a:chExt cx="8783192" cy="783593"/>
          </a:xfrm>
        </p:grpSpPr>
        <p:sp>
          <p:nvSpPr>
            <p:cNvPr id="424" name="Google Shape;424;p15"/>
            <p:cNvSpPr/>
            <p:nvPr/>
          </p:nvSpPr>
          <p:spPr>
            <a:xfrm>
              <a:off x="712182" y="2155823"/>
              <a:ext cx="8630827"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hệ thống Linux khởi động (khi máy tính được bật), hãy kiểm tra các bộ phận của máy tính và tải phần mềm để truy cập thiết bị phần cứng.</a:t>
              </a:r>
              <a:endParaRPr/>
            </a:p>
          </p:txBody>
        </p:sp>
        <p:grpSp>
          <p:nvGrpSpPr>
            <p:cNvPr id="425" name="Google Shape;425;p15"/>
            <p:cNvGrpSpPr/>
            <p:nvPr/>
          </p:nvGrpSpPr>
          <p:grpSpPr>
            <a:xfrm>
              <a:off x="559817" y="1917711"/>
              <a:ext cx="8783192" cy="215394"/>
              <a:chOff x="1027113" y="2045625"/>
              <a:chExt cx="8785225" cy="215444"/>
            </a:xfrm>
          </p:grpSpPr>
          <p:sp>
            <p:nvSpPr>
              <p:cNvPr id="426" name="Google Shape;426;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7" name="Google Shape;427;p1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Phát hiện và chuẩn bị phần cứng </a:t>
                </a:r>
                <a:endParaRPr/>
              </a:p>
            </p:txBody>
          </p:sp>
        </p:grpSp>
      </p:grpSp>
      <p:grpSp>
        <p:nvGrpSpPr>
          <p:cNvPr id="428" name="Google Shape;428;p15"/>
          <p:cNvGrpSpPr/>
          <p:nvPr/>
        </p:nvGrpSpPr>
        <p:grpSpPr>
          <a:xfrm>
            <a:off x="559817" y="2880501"/>
            <a:ext cx="8783192" cy="783593"/>
            <a:chOff x="559817" y="2832111"/>
            <a:chExt cx="8783192" cy="783593"/>
          </a:xfrm>
        </p:grpSpPr>
        <p:sp>
          <p:nvSpPr>
            <p:cNvPr id="429" name="Google Shape;429;p15"/>
            <p:cNvSpPr/>
            <p:nvPr/>
          </p:nvSpPr>
          <p:spPr>
            <a:xfrm>
              <a:off x="712182" y="3070223"/>
              <a:ext cx="8630827"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điều hành Linux phải theo dõi các tiến trình khác nhau đang chạy để xác định tiến trình nào có thể truy cập CPU, và đưa ra cách thay đổi trạng thái của tiến trình.</a:t>
              </a:r>
              <a:endParaRPr/>
            </a:p>
          </p:txBody>
        </p:sp>
        <p:grpSp>
          <p:nvGrpSpPr>
            <p:cNvPr id="430" name="Google Shape;430;p15"/>
            <p:cNvGrpSpPr/>
            <p:nvPr/>
          </p:nvGrpSpPr>
          <p:grpSpPr>
            <a:xfrm>
              <a:off x="559817" y="2832111"/>
              <a:ext cx="8783192" cy="215394"/>
              <a:chOff x="1027113" y="2045625"/>
              <a:chExt cx="8785225" cy="215444"/>
            </a:xfrm>
          </p:grpSpPr>
          <p:sp>
            <p:nvSpPr>
              <p:cNvPr id="431" name="Google Shape;431;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2" name="Google Shape;432;p1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tiến trình</a:t>
                </a:r>
                <a:endParaRPr sz="1400">
                  <a:solidFill>
                    <a:srgbClr val="262626"/>
                  </a:solidFill>
                  <a:latin typeface="Arial"/>
                  <a:ea typeface="Arial"/>
                  <a:cs typeface="Arial"/>
                  <a:sym typeface="Arial"/>
                </a:endParaRPr>
              </a:p>
            </p:txBody>
          </p:sp>
        </p:grpSp>
      </p:grpSp>
      <p:grpSp>
        <p:nvGrpSpPr>
          <p:cNvPr id="433" name="Google Shape;433;p15"/>
          <p:cNvGrpSpPr/>
          <p:nvPr/>
        </p:nvGrpSpPr>
        <p:grpSpPr>
          <a:xfrm>
            <a:off x="559817" y="3826083"/>
            <a:ext cx="8783192" cy="783593"/>
            <a:chOff x="559817" y="4184820"/>
            <a:chExt cx="8783192" cy="783593"/>
          </a:xfrm>
        </p:grpSpPr>
        <p:sp>
          <p:nvSpPr>
            <p:cNvPr id="434" name="Google Shape;434;p15"/>
            <p:cNvSpPr/>
            <p:nvPr/>
          </p:nvSpPr>
          <p:spPr>
            <a:xfrm>
              <a:off x="712182" y="4422932"/>
              <a:ext cx="8630827"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bổ RAM và không gian hoán đổi (bộ nhớ mở rộng) nếu ứng dụng cần. Hệ điều hành Linux xác định cách xử lý bộ nhớ được yêu cầu.</a:t>
              </a:r>
              <a:endParaRPr/>
            </a:p>
          </p:txBody>
        </p:sp>
        <p:grpSp>
          <p:nvGrpSpPr>
            <p:cNvPr id="435" name="Google Shape;435;p15"/>
            <p:cNvGrpSpPr/>
            <p:nvPr/>
          </p:nvGrpSpPr>
          <p:grpSpPr>
            <a:xfrm>
              <a:off x="559817" y="4184820"/>
              <a:ext cx="8783192" cy="215394"/>
              <a:chOff x="1027113" y="2045625"/>
              <a:chExt cx="8785225" cy="215444"/>
            </a:xfrm>
          </p:grpSpPr>
          <p:sp>
            <p:nvSpPr>
              <p:cNvPr id="436" name="Google Shape;436;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7" name="Google Shape;437;p1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bộ nhớ</a:t>
                </a:r>
                <a:endParaRPr sz="1400">
                  <a:solidFill>
                    <a:srgbClr val="262626"/>
                  </a:solidFill>
                  <a:latin typeface="Arial"/>
                  <a:ea typeface="Arial"/>
                  <a:cs typeface="Arial"/>
                  <a:sym typeface="Arial"/>
                </a:endParaRPr>
              </a:p>
            </p:txBody>
          </p:sp>
        </p:grpSp>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15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217" name="Google Shape;3217;p1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218" name="Google Shape;3218;p1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Thuộc tính tệp</a:t>
            </a:r>
            <a:endParaRPr sz="2400">
              <a:solidFill>
                <a:srgbClr val="0C0C0C"/>
              </a:solidFill>
              <a:latin typeface="Arial"/>
              <a:ea typeface="Arial"/>
              <a:cs typeface="Arial"/>
              <a:sym typeface="Arial"/>
            </a:endParaRPr>
          </a:p>
        </p:txBody>
      </p:sp>
      <p:graphicFrame>
        <p:nvGraphicFramePr>
          <p:cNvPr id="3219" name="Google Shape;3219;p150"/>
          <p:cNvGraphicFramePr/>
          <p:nvPr/>
        </p:nvGraphicFramePr>
        <p:xfrm>
          <a:off x="443240" y="1941686"/>
          <a:ext cx="3000000" cy="3000000"/>
        </p:xfrm>
        <a:graphic>
          <a:graphicData uri="http://schemas.openxmlformats.org/drawingml/2006/table">
            <a:tbl>
              <a:tblPr bandRow="1" firstRow="1">
                <a:noFill/>
                <a:tableStyleId>{2C95443A-0FA5-43C8-9287-9C9D9076A346}</a:tableStyleId>
              </a:tblPr>
              <a:tblGrid>
                <a:gridCol w="1045425"/>
                <a:gridCol w="1854450"/>
                <a:gridCol w="6102100"/>
              </a:tblGrid>
              <a:tr h="270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STT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Giá trị thuộc tính</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Giải thích</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1</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Loại tệp (-: tệp chung, thư mục d:)</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2</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rw-r--r--</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Thông báo quyền đọc, ghi và thực thi tệp</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3</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1</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Số liên kết cứng</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4</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pi</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ID đăng nhập của chủ sở hữu tập tin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5</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pi</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Tên nhóm của chủ sở hữu tập tin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6</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0</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Kích thước tệp (Byte)</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7</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Aug 21 19:50</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Ngày tệp được sửa đổi lần cuối</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8</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b.txt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Tên tệp</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15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226" name="Google Shape;3226;p1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227" name="Google Shape;3227;p15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Loại kiểm soát truy cập</a:t>
            </a:r>
            <a:endParaRPr sz="2400">
              <a:solidFill>
                <a:srgbClr val="0C0C0C"/>
              </a:solidFill>
              <a:latin typeface="Arial"/>
              <a:ea typeface="Arial"/>
              <a:cs typeface="Arial"/>
              <a:sym typeface="Arial"/>
            </a:endParaRPr>
          </a:p>
        </p:txBody>
      </p:sp>
      <p:graphicFrame>
        <p:nvGraphicFramePr>
          <p:cNvPr id="3228" name="Google Shape;3228;p151"/>
          <p:cNvGraphicFramePr/>
          <p:nvPr/>
        </p:nvGraphicFramePr>
        <p:xfrm>
          <a:off x="443240" y="1941683"/>
          <a:ext cx="3000000" cy="3000000"/>
        </p:xfrm>
        <a:graphic>
          <a:graphicData uri="http://schemas.openxmlformats.org/drawingml/2006/table">
            <a:tbl>
              <a:tblPr bandRow="1" firstRow="1">
                <a:noFill/>
                <a:tableStyleId>{2C95443A-0FA5-43C8-9287-9C9D9076A346}</a:tableStyleId>
              </a:tblPr>
              <a:tblGrid>
                <a:gridCol w="1364050"/>
                <a:gridCol w="3659650"/>
                <a:gridCol w="3978275"/>
              </a:tblGrid>
              <a:tr h="270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Quyền</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Tệp</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Danh mục</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40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Đọc</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Đọc hoặc sao chép một tập tin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Kiểm tra danh sách thư mục bằng lệnh 'Is'</a:t>
                      </a:r>
                      <a:endParaRPr/>
                    </a:p>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(Các tùy chọn của lệnh 'Is' yêu cầu quyền thực thi)</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40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Viết</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Chỉnh sửa, di chuyển và xóa tệp</a:t>
                      </a:r>
                      <a:endParaRPr/>
                    </a:p>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(Bạn phải có quyền ghi trong thư mục)</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Tạo hoặc xóa tệp</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40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Thực thi</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Chạy tập tin</a:t>
                      </a:r>
                      <a:endParaRPr/>
                    </a:p>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(Đối với tập lệnh di động hoặc tệp thực thi)</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Di chuyển hoặc sao chép tệp vào thư mục bằng lệnh 'cd'</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sp>
        <p:nvSpPr>
          <p:cNvPr id="3234" name="Google Shape;3234;p15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235" name="Google Shape;3235;p1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236" name="Google Shape;3236;p1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Làm thế nào để chỉ ra kiểm soát truy cập</a:t>
            </a:r>
            <a:endParaRPr sz="2400">
              <a:solidFill>
                <a:srgbClr val="0C0C0C"/>
              </a:solidFill>
              <a:latin typeface="Arial"/>
              <a:ea typeface="Arial"/>
              <a:cs typeface="Arial"/>
              <a:sym typeface="Arial"/>
            </a:endParaRPr>
          </a:p>
        </p:txBody>
      </p:sp>
      <p:grpSp>
        <p:nvGrpSpPr>
          <p:cNvPr id="3237" name="Google Shape;3237;p152"/>
          <p:cNvGrpSpPr/>
          <p:nvPr/>
        </p:nvGrpSpPr>
        <p:grpSpPr>
          <a:xfrm>
            <a:off x="559817" y="1907800"/>
            <a:ext cx="8783192" cy="215394"/>
            <a:chOff x="1027113" y="2045619"/>
            <a:chExt cx="8785224" cy="215444"/>
          </a:xfrm>
        </p:grpSpPr>
        <p:sp>
          <p:nvSpPr>
            <p:cNvPr id="3238" name="Google Shape;3238;p15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39" name="Google Shape;3239;p152"/>
            <p:cNvSpPr/>
            <p:nvPr/>
          </p:nvSpPr>
          <p:spPr>
            <a:xfrm>
              <a:off x="1179513" y="2045619"/>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Cho biết các ký tự có thể đọc, ghi và thực thi tệp theo danh mục người dùng</a:t>
              </a:r>
              <a:endParaRPr sz="1400">
                <a:solidFill>
                  <a:srgbClr val="262626"/>
                </a:solidFill>
                <a:latin typeface="Arial"/>
                <a:ea typeface="Arial"/>
                <a:cs typeface="Arial"/>
                <a:sym typeface="Arial"/>
              </a:endParaRPr>
            </a:p>
          </p:txBody>
        </p:sp>
      </p:grpSp>
      <p:grpSp>
        <p:nvGrpSpPr>
          <p:cNvPr id="3240" name="Google Shape;3240;p152"/>
          <p:cNvGrpSpPr/>
          <p:nvPr/>
        </p:nvGrpSpPr>
        <p:grpSpPr>
          <a:xfrm>
            <a:off x="559817" y="2290341"/>
            <a:ext cx="8783192" cy="215444"/>
            <a:chOff x="1027113" y="2045620"/>
            <a:chExt cx="8785226" cy="215494"/>
          </a:xfrm>
        </p:grpSpPr>
        <p:sp>
          <p:nvSpPr>
            <p:cNvPr id="3241" name="Google Shape;3241;p15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42" name="Google Shape;3242;p152"/>
            <p:cNvSpPr/>
            <p:nvPr/>
          </p:nvSpPr>
          <p:spPr>
            <a:xfrm>
              <a:off x="1179513" y="2045620"/>
              <a:ext cx="8632826"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Quyền đọc được biểu thị bằng "r", quyền ghi bằng "w", quyền thực thi bằng "x" và "-" nếu không có quyền</a:t>
              </a:r>
              <a:endParaRPr sz="1400">
                <a:solidFill>
                  <a:srgbClr val="262626"/>
                </a:solidFill>
                <a:latin typeface="Arial"/>
                <a:ea typeface="Arial"/>
                <a:cs typeface="Arial"/>
                <a:sym typeface="Arial"/>
              </a:endParaRPr>
            </a:p>
          </p:txBody>
        </p:sp>
      </p:grpSp>
      <p:grpSp>
        <p:nvGrpSpPr>
          <p:cNvPr id="3243" name="Google Shape;3243;p152"/>
          <p:cNvGrpSpPr/>
          <p:nvPr/>
        </p:nvGrpSpPr>
        <p:grpSpPr>
          <a:xfrm>
            <a:off x="540000" y="2866289"/>
            <a:ext cx="4879966" cy="2975782"/>
            <a:chOff x="2513017" y="3145988"/>
            <a:chExt cx="4879966" cy="2975782"/>
          </a:xfrm>
        </p:grpSpPr>
        <p:pic>
          <p:nvPicPr>
            <p:cNvPr descr="텍스트, 모니터, 스크린샷, 전자기기이(가) 표시된 사진&#10;&#10;자동 생성된 설명" id="3244" name="Google Shape;3244;p152"/>
            <p:cNvPicPr preferRelativeResize="0"/>
            <p:nvPr/>
          </p:nvPicPr>
          <p:blipFill rotWithShape="1">
            <a:blip r:embed="rId3">
              <a:alphaModFix/>
            </a:blip>
            <a:srcRect b="29115" l="15515" r="36569" t="18371"/>
            <a:stretch/>
          </p:blipFill>
          <p:spPr>
            <a:xfrm>
              <a:off x="2513017" y="3145988"/>
              <a:ext cx="4879966" cy="2975782"/>
            </a:xfrm>
            <a:prstGeom prst="rect">
              <a:avLst/>
            </a:prstGeom>
            <a:noFill/>
            <a:ln>
              <a:noFill/>
            </a:ln>
          </p:spPr>
        </p:pic>
        <p:sp>
          <p:nvSpPr>
            <p:cNvPr id="3245" name="Google Shape;3245;p152"/>
            <p:cNvSpPr/>
            <p:nvPr/>
          </p:nvSpPr>
          <p:spPr>
            <a:xfrm>
              <a:off x="2594805" y="4070573"/>
              <a:ext cx="815145" cy="14582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0" name="Shape 3250"/>
        <p:cNvGrpSpPr/>
        <p:nvPr/>
      </p:nvGrpSpPr>
      <p:grpSpPr>
        <a:xfrm>
          <a:off x="0" y="0"/>
          <a:ext cx="0" cy="0"/>
          <a:chOff x="0" y="0"/>
          <a:chExt cx="0" cy="0"/>
        </a:xfrm>
      </p:grpSpPr>
      <p:sp>
        <p:nvSpPr>
          <p:cNvPr id="3251" name="Google Shape;3251;p15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252" name="Google Shape;3252;p1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253" name="Google Shape;3253;p15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Làm thế nào để chỉ ra kiểm soát truy cập</a:t>
            </a:r>
            <a:endParaRPr sz="2400">
              <a:solidFill>
                <a:srgbClr val="0C0C0C"/>
              </a:solidFill>
              <a:latin typeface="Arial"/>
              <a:ea typeface="Arial"/>
              <a:cs typeface="Arial"/>
              <a:sym typeface="Arial"/>
            </a:endParaRPr>
          </a:p>
        </p:txBody>
      </p:sp>
      <p:graphicFrame>
        <p:nvGraphicFramePr>
          <p:cNvPr id="3254" name="Google Shape;3254;p153"/>
          <p:cNvGraphicFramePr/>
          <p:nvPr/>
        </p:nvGraphicFramePr>
        <p:xfrm>
          <a:off x="453999" y="3134736"/>
          <a:ext cx="3000000" cy="3000000"/>
        </p:xfrm>
        <a:graphic>
          <a:graphicData uri="http://schemas.openxmlformats.org/drawingml/2006/table">
            <a:tbl>
              <a:tblPr bandRow="1" firstRow="1">
                <a:noFill/>
                <a:tableStyleId>{2C95443A-0FA5-43C8-9287-9C9D9076A346}</a:tableStyleId>
              </a:tblPr>
              <a:tblGrid>
                <a:gridCol w="1178775"/>
                <a:gridCol w="7701725"/>
              </a:tblGrid>
              <a:tr h="6069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Quyền truy cập</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Giải thích</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076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rwxr-xr-x</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Chủ sở hữu có quyền đọc, ghi và thực thi, trong khi các nhóm và người dùng khác chỉ có quyền đọc và thực thi.</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r-xr-xr-x</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Chủ sở hữu, nhóm và những người dùng khác đều có quyền đọc và thực thi.</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rw------</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Chỉ chủ sở hữu mới có quyền truy cập đọc và ghi. Nhóm và những người dùng khác không có quyền nào cả.</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rw-rw-rw-</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Chủ sở hữu, nhóm và những người dùng khác đều có quyền đọc và ghi.</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rwxrwxrwx</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Chủ sở hữu, nhóm và những người dùng khác đều có quyền đọc, viết và thực thi.</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rwx------</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Chỉ chủ sở hữu mới có quyền đọc, viết và thực thi. Nhóm và những người dùng khác không có quyền gì cả.</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Chỉ chủ sở hữu mới có quyền đọc.</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3255" name="Google Shape;3255;p153"/>
          <p:cNvGrpSpPr/>
          <p:nvPr/>
        </p:nvGrpSpPr>
        <p:grpSpPr>
          <a:xfrm>
            <a:off x="2384983" y="2124124"/>
            <a:ext cx="5285223" cy="818586"/>
            <a:chOff x="2367851" y="2242458"/>
            <a:chExt cx="5285223" cy="818586"/>
          </a:xfrm>
        </p:grpSpPr>
        <p:grpSp>
          <p:nvGrpSpPr>
            <p:cNvPr id="3256" name="Google Shape;3256;p153"/>
            <p:cNvGrpSpPr/>
            <p:nvPr/>
          </p:nvGrpSpPr>
          <p:grpSpPr>
            <a:xfrm>
              <a:off x="4255719" y="2242458"/>
              <a:ext cx="1509486" cy="818586"/>
              <a:chOff x="4272851" y="2242458"/>
              <a:chExt cx="1509486" cy="818586"/>
            </a:xfrm>
          </p:grpSpPr>
          <p:sp>
            <p:nvSpPr>
              <p:cNvPr id="3257" name="Google Shape;3257;p153"/>
              <p:cNvSpPr/>
              <p:nvPr/>
            </p:nvSpPr>
            <p:spPr>
              <a:xfrm>
                <a:off x="4272851" y="2242458"/>
                <a:ext cx="1509486" cy="484062"/>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r--</a:t>
                </a:r>
                <a:endParaRPr sz="1800">
                  <a:solidFill>
                    <a:srgbClr val="262626"/>
                  </a:solidFill>
                  <a:latin typeface="Arial"/>
                  <a:ea typeface="Arial"/>
                  <a:cs typeface="Arial"/>
                  <a:sym typeface="Arial"/>
                </a:endParaRPr>
              </a:p>
            </p:txBody>
          </p:sp>
          <p:sp>
            <p:nvSpPr>
              <p:cNvPr id="3258" name="Google Shape;3258;p153"/>
              <p:cNvSpPr/>
              <p:nvPr/>
            </p:nvSpPr>
            <p:spPr>
              <a:xfrm>
                <a:off x="4799168" y="2845600"/>
                <a:ext cx="45685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nhóm</a:t>
                </a:r>
                <a:endParaRPr sz="1400">
                  <a:solidFill>
                    <a:srgbClr val="262626"/>
                  </a:solidFill>
                  <a:latin typeface="Arial"/>
                  <a:ea typeface="Arial"/>
                  <a:cs typeface="Arial"/>
                  <a:sym typeface="Arial"/>
                </a:endParaRPr>
              </a:p>
            </p:txBody>
          </p:sp>
        </p:grpSp>
        <p:grpSp>
          <p:nvGrpSpPr>
            <p:cNvPr id="3259" name="Google Shape;3259;p153"/>
            <p:cNvGrpSpPr/>
            <p:nvPr/>
          </p:nvGrpSpPr>
          <p:grpSpPr>
            <a:xfrm>
              <a:off x="2367851" y="2242458"/>
              <a:ext cx="1509486" cy="818586"/>
              <a:chOff x="4272851" y="2242458"/>
              <a:chExt cx="1509486" cy="818586"/>
            </a:xfrm>
          </p:grpSpPr>
          <p:sp>
            <p:nvSpPr>
              <p:cNvPr id="3260" name="Google Shape;3260;p153"/>
              <p:cNvSpPr/>
              <p:nvPr/>
            </p:nvSpPr>
            <p:spPr>
              <a:xfrm>
                <a:off x="4272851" y="2242458"/>
                <a:ext cx="1509486" cy="484062"/>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rw-</a:t>
                </a:r>
                <a:endParaRPr sz="1800">
                  <a:solidFill>
                    <a:srgbClr val="262626"/>
                  </a:solidFill>
                  <a:latin typeface="Arial"/>
                  <a:ea typeface="Arial"/>
                  <a:cs typeface="Arial"/>
                  <a:sym typeface="Arial"/>
                </a:endParaRPr>
              </a:p>
            </p:txBody>
          </p:sp>
          <p:sp>
            <p:nvSpPr>
              <p:cNvPr id="3261" name="Google Shape;3261;p153"/>
              <p:cNvSpPr/>
              <p:nvPr/>
            </p:nvSpPr>
            <p:spPr>
              <a:xfrm>
                <a:off x="4589976" y="2845600"/>
                <a:ext cx="875241"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Chủ sở hữu</a:t>
                </a:r>
                <a:endParaRPr sz="1400">
                  <a:solidFill>
                    <a:srgbClr val="262626"/>
                  </a:solidFill>
                  <a:latin typeface="Arial"/>
                  <a:ea typeface="Arial"/>
                  <a:cs typeface="Arial"/>
                  <a:sym typeface="Arial"/>
                </a:endParaRPr>
              </a:p>
            </p:txBody>
          </p:sp>
        </p:grpSp>
        <p:grpSp>
          <p:nvGrpSpPr>
            <p:cNvPr id="3262" name="Google Shape;3262;p153"/>
            <p:cNvGrpSpPr/>
            <p:nvPr/>
          </p:nvGrpSpPr>
          <p:grpSpPr>
            <a:xfrm>
              <a:off x="6143588" y="2242458"/>
              <a:ext cx="1509486" cy="818586"/>
              <a:chOff x="4272851" y="2242458"/>
              <a:chExt cx="1509486" cy="818586"/>
            </a:xfrm>
          </p:grpSpPr>
          <p:sp>
            <p:nvSpPr>
              <p:cNvPr id="3263" name="Google Shape;3263;p153"/>
              <p:cNvSpPr/>
              <p:nvPr/>
            </p:nvSpPr>
            <p:spPr>
              <a:xfrm>
                <a:off x="4272851" y="2242458"/>
                <a:ext cx="1509486" cy="484062"/>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262626"/>
                    </a:solidFill>
                    <a:latin typeface="Arial"/>
                    <a:ea typeface="Arial"/>
                    <a:cs typeface="Arial"/>
                    <a:sym typeface="Arial"/>
                  </a:rPr>
                  <a:t>r--</a:t>
                </a:r>
                <a:endParaRPr sz="1800">
                  <a:solidFill>
                    <a:srgbClr val="262626"/>
                  </a:solidFill>
                  <a:latin typeface="Arial"/>
                  <a:ea typeface="Arial"/>
                  <a:cs typeface="Arial"/>
                  <a:sym typeface="Arial"/>
                </a:endParaRPr>
              </a:p>
            </p:txBody>
          </p:sp>
          <p:sp>
            <p:nvSpPr>
              <p:cNvPr id="3264" name="Google Shape;3264;p153"/>
              <p:cNvSpPr/>
              <p:nvPr/>
            </p:nvSpPr>
            <p:spPr>
              <a:xfrm>
                <a:off x="4361547" y="2845600"/>
                <a:ext cx="133209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Người dùng khác</a:t>
                </a:r>
                <a:endParaRPr sz="1400">
                  <a:solidFill>
                    <a:srgbClr val="262626"/>
                  </a:solidFill>
                  <a:latin typeface="Arial"/>
                  <a:ea typeface="Arial"/>
                  <a:cs typeface="Arial"/>
                  <a:sym typeface="Arial"/>
                </a:endParaRPr>
              </a:p>
            </p:txBody>
          </p:sp>
        </p:grpSp>
      </p:gr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9" name="Shape 3269"/>
        <p:cNvGrpSpPr/>
        <p:nvPr/>
      </p:nvGrpSpPr>
      <p:grpSpPr>
        <a:xfrm>
          <a:off x="0" y="0"/>
          <a:ext cx="0" cy="0"/>
          <a:chOff x="0" y="0"/>
          <a:chExt cx="0" cy="0"/>
        </a:xfrm>
      </p:grpSpPr>
      <p:sp>
        <p:nvSpPr>
          <p:cNvPr id="3270" name="Google Shape;3270;p15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271" name="Google Shape;3271;p1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272" name="Google Shape;3272;p15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chmod : Lệnh thay đổi kiểm soát truy cập</a:t>
            </a:r>
            <a:endParaRPr sz="2400">
              <a:solidFill>
                <a:srgbClr val="0C0C0C"/>
              </a:solidFill>
              <a:latin typeface="Arial"/>
              <a:ea typeface="Arial"/>
              <a:cs typeface="Arial"/>
              <a:sym typeface="Arial"/>
            </a:endParaRPr>
          </a:p>
        </p:txBody>
      </p:sp>
      <p:grpSp>
        <p:nvGrpSpPr>
          <p:cNvPr id="3273" name="Google Shape;3273;p154"/>
          <p:cNvGrpSpPr/>
          <p:nvPr/>
        </p:nvGrpSpPr>
        <p:grpSpPr>
          <a:xfrm>
            <a:off x="468000" y="1995559"/>
            <a:ext cx="8873863" cy="1350070"/>
            <a:chOff x="431501" y="2017074"/>
            <a:chExt cx="8873863" cy="1350070"/>
          </a:xfrm>
        </p:grpSpPr>
        <p:sp>
          <p:nvSpPr>
            <p:cNvPr id="3274" name="Google Shape;3274;p154"/>
            <p:cNvSpPr/>
            <p:nvPr/>
          </p:nvSpPr>
          <p:spPr>
            <a:xfrm>
              <a:off x="431501" y="2017074"/>
              <a:ext cx="8873863" cy="1350070"/>
            </a:xfrm>
            <a:prstGeom prst="roundRect">
              <a:avLst>
                <a:gd fmla="val 4057"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3275" name="Google Shape;3275;p154"/>
            <p:cNvSpPr/>
            <p:nvPr/>
          </p:nvSpPr>
          <p:spPr>
            <a:xfrm>
              <a:off x="650600" y="2222524"/>
              <a:ext cx="620363"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chmod</a:t>
              </a:r>
              <a:endParaRPr sz="1600">
                <a:solidFill>
                  <a:srgbClr val="262626"/>
                </a:solidFill>
                <a:latin typeface="Arial"/>
                <a:ea typeface="Arial"/>
                <a:cs typeface="Arial"/>
                <a:sym typeface="Arial"/>
              </a:endParaRPr>
            </a:p>
          </p:txBody>
        </p:sp>
        <p:cxnSp>
          <p:nvCxnSpPr>
            <p:cNvPr id="3276" name="Google Shape;3276;p154"/>
            <p:cNvCxnSpPr/>
            <p:nvPr/>
          </p:nvCxnSpPr>
          <p:spPr>
            <a:xfrm>
              <a:off x="1477019" y="2234020"/>
              <a:ext cx="0" cy="907213"/>
            </a:xfrm>
            <a:prstGeom prst="straightConnector1">
              <a:avLst/>
            </a:prstGeom>
            <a:solidFill>
              <a:schemeClr val="lt1"/>
            </a:solidFill>
            <a:ln cap="flat" cmpd="sng" w="9525">
              <a:solidFill>
                <a:srgbClr val="D8D8D8"/>
              </a:solidFill>
              <a:prstDash val="solid"/>
              <a:round/>
              <a:headEnd len="sm" w="sm" type="none"/>
              <a:tailEnd len="sm" w="sm" type="none"/>
            </a:ln>
          </p:spPr>
        </p:cxnSp>
        <p:grpSp>
          <p:nvGrpSpPr>
            <p:cNvPr id="3277" name="Google Shape;3277;p154"/>
            <p:cNvGrpSpPr/>
            <p:nvPr/>
          </p:nvGrpSpPr>
          <p:grpSpPr>
            <a:xfrm>
              <a:off x="1821645" y="2237912"/>
              <a:ext cx="4582209" cy="888833"/>
              <a:chOff x="1993764" y="2365656"/>
              <a:chExt cx="4582209" cy="888833"/>
            </a:xfrm>
          </p:grpSpPr>
          <p:grpSp>
            <p:nvGrpSpPr>
              <p:cNvPr id="3278" name="Google Shape;3278;p154"/>
              <p:cNvGrpSpPr/>
              <p:nvPr/>
            </p:nvGrpSpPr>
            <p:grpSpPr>
              <a:xfrm>
                <a:off x="1993764" y="2365656"/>
                <a:ext cx="4016349" cy="184666"/>
                <a:chOff x="1993764" y="2365656"/>
                <a:chExt cx="4016349" cy="184666"/>
              </a:xfrm>
            </p:grpSpPr>
            <p:sp>
              <p:nvSpPr>
                <p:cNvPr id="3279" name="Google Shape;3279;p154"/>
                <p:cNvSpPr/>
                <p:nvPr/>
              </p:nvSpPr>
              <p:spPr>
                <a:xfrm>
                  <a:off x="1993764" y="2365656"/>
                  <a:ext cx="71173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Chức năng</a:t>
                  </a:r>
                  <a:endParaRPr sz="1200">
                    <a:solidFill>
                      <a:srgbClr val="262626"/>
                    </a:solidFill>
                    <a:latin typeface="Arial"/>
                    <a:ea typeface="Arial"/>
                    <a:cs typeface="Arial"/>
                    <a:sym typeface="Arial"/>
                  </a:endParaRPr>
                </a:p>
              </p:txBody>
            </p:sp>
            <p:sp>
              <p:nvSpPr>
                <p:cNvPr id="3280" name="Google Shape;3280;p154"/>
                <p:cNvSpPr/>
                <p:nvPr/>
              </p:nvSpPr>
              <p:spPr>
                <a:xfrm>
                  <a:off x="2908302" y="2365656"/>
                  <a:ext cx="310181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Thay đổi quyền truy cập vào tệp hoặc thư mục</a:t>
                  </a:r>
                  <a:endParaRPr sz="1200">
                    <a:solidFill>
                      <a:srgbClr val="262626"/>
                    </a:solidFill>
                    <a:latin typeface="Arial"/>
                    <a:ea typeface="Arial"/>
                    <a:cs typeface="Arial"/>
                    <a:sym typeface="Arial"/>
                  </a:endParaRPr>
                </a:p>
              </p:txBody>
            </p:sp>
          </p:grpSp>
          <p:grpSp>
            <p:nvGrpSpPr>
              <p:cNvPr id="3281" name="Google Shape;3281;p154"/>
              <p:cNvGrpSpPr/>
              <p:nvPr/>
            </p:nvGrpSpPr>
            <p:grpSpPr>
              <a:xfrm>
                <a:off x="1993764" y="2734404"/>
                <a:ext cx="4582209" cy="184666"/>
                <a:chOff x="1993764" y="2731320"/>
                <a:chExt cx="4582209" cy="184666"/>
              </a:xfrm>
            </p:grpSpPr>
            <p:sp>
              <p:nvSpPr>
                <p:cNvPr id="3282" name="Google Shape;3282;p154"/>
                <p:cNvSpPr/>
                <p:nvPr/>
              </p:nvSpPr>
              <p:spPr>
                <a:xfrm>
                  <a:off x="1993764" y="2731320"/>
                  <a:ext cx="29335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Mẫu</a:t>
                  </a:r>
                  <a:endParaRPr sz="1200">
                    <a:solidFill>
                      <a:srgbClr val="262626"/>
                    </a:solidFill>
                    <a:latin typeface="Arial"/>
                    <a:ea typeface="Arial"/>
                    <a:cs typeface="Arial"/>
                    <a:sym typeface="Arial"/>
                  </a:endParaRPr>
                </a:p>
              </p:txBody>
            </p:sp>
            <p:sp>
              <p:nvSpPr>
                <p:cNvPr id="3283" name="Google Shape;3283;p154"/>
                <p:cNvSpPr/>
                <p:nvPr/>
              </p:nvSpPr>
              <p:spPr>
                <a:xfrm>
                  <a:off x="2908302" y="2731320"/>
                  <a:ext cx="366767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chmod [option] tập tin chế độ quyền hoặc tên thư mục</a:t>
                  </a:r>
                  <a:endParaRPr sz="1200">
                    <a:solidFill>
                      <a:srgbClr val="262626"/>
                    </a:solidFill>
                    <a:latin typeface="Arial"/>
                    <a:ea typeface="Arial"/>
                    <a:cs typeface="Arial"/>
                    <a:sym typeface="Arial"/>
                  </a:endParaRPr>
                </a:p>
              </p:txBody>
            </p:sp>
          </p:grpSp>
          <p:grpSp>
            <p:nvGrpSpPr>
              <p:cNvPr id="3284" name="Google Shape;3284;p154"/>
              <p:cNvGrpSpPr/>
              <p:nvPr/>
            </p:nvGrpSpPr>
            <p:grpSpPr>
              <a:xfrm>
                <a:off x="1993764" y="3069823"/>
                <a:ext cx="3767883" cy="184666"/>
                <a:chOff x="1993764" y="3101950"/>
                <a:chExt cx="3767883" cy="184666"/>
              </a:xfrm>
            </p:grpSpPr>
            <p:sp>
              <p:nvSpPr>
                <p:cNvPr id="3285" name="Google Shape;3285;p154"/>
                <p:cNvSpPr/>
                <p:nvPr/>
              </p:nvSpPr>
              <p:spPr>
                <a:xfrm>
                  <a:off x="1993764" y="3101950"/>
                  <a:ext cx="607539"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Tùy chọn</a:t>
                  </a:r>
                  <a:endParaRPr sz="1200">
                    <a:solidFill>
                      <a:srgbClr val="262626"/>
                    </a:solidFill>
                    <a:latin typeface="Arial"/>
                    <a:ea typeface="Arial"/>
                    <a:cs typeface="Arial"/>
                    <a:sym typeface="Arial"/>
                  </a:endParaRPr>
                </a:p>
              </p:txBody>
            </p:sp>
            <p:sp>
              <p:nvSpPr>
                <p:cNvPr id="3286" name="Google Shape;3286;p154"/>
                <p:cNvSpPr/>
                <p:nvPr/>
              </p:nvSpPr>
              <p:spPr>
                <a:xfrm>
                  <a:off x="2908302" y="3101950"/>
                  <a:ext cx="2853345"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R: Có thể thay đổi tất cả các thư mục con.`</a:t>
                  </a:r>
                  <a:endParaRPr sz="1200">
                    <a:solidFill>
                      <a:srgbClr val="262626"/>
                    </a:solidFill>
                    <a:latin typeface="Arial"/>
                    <a:ea typeface="Arial"/>
                    <a:cs typeface="Arial"/>
                    <a:sym typeface="Arial"/>
                  </a:endParaRPr>
                </a:p>
              </p:txBody>
            </p:sp>
          </p:grpSp>
        </p:grpSp>
      </p:grpSp>
      <p:grpSp>
        <p:nvGrpSpPr>
          <p:cNvPr id="3287" name="Google Shape;3287;p154"/>
          <p:cNvGrpSpPr/>
          <p:nvPr/>
        </p:nvGrpSpPr>
        <p:grpSpPr>
          <a:xfrm>
            <a:off x="559817" y="3551079"/>
            <a:ext cx="8783192" cy="597985"/>
            <a:chOff x="559817" y="3693569"/>
            <a:chExt cx="8783192" cy="597985"/>
          </a:xfrm>
        </p:grpSpPr>
        <p:grpSp>
          <p:nvGrpSpPr>
            <p:cNvPr id="3288" name="Google Shape;3288;p154"/>
            <p:cNvGrpSpPr/>
            <p:nvPr/>
          </p:nvGrpSpPr>
          <p:grpSpPr>
            <a:xfrm>
              <a:off x="559817" y="3693569"/>
              <a:ext cx="8783192" cy="215394"/>
              <a:chOff x="1027113" y="2045619"/>
              <a:chExt cx="8785224" cy="215444"/>
            </a:xfrm>
          </p:grpSpPr>
          <p:sp>
            <p:nvSpPr>
              <p:cNvPr id="3289" name="Google Shape;3289;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90" name="Google Shape;3290;p154"/>
              <p:cNvSpPr/>
              <p:nvPr/>
            </p:nvSpPr>
            <p:spPr>
              <a:xfrm>
                <a:off x="1179513" y="2045619"/>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Chế độ ký hiệu: Hiển thị quyền sử dụng chữ cái và ký hiệu để thay đổi quyền truy cập</a:t>
                </a:r>
                <a:endParaRPr sz="1400">
                  <a:solidFill>
                    <a:srgbClr val="262626"/>
                  </a:solidFill>
                  <a:latin typeface="Arial"/>
                  <a:ea typeface="Arial"/>
                  <a:cs typeface="Arial"/>
                  <a:sym typeface="Arial"/>
                </a:endParaRPr>
              </a:p>
            </p:txBody>
          </p:sp>
        </p:grpSp>
        <p:grpSp>
          <p:nvGrpSpPr>
            <p:cNvPr id="3291" name="Google Shape;3291;p154"/>
            <p:cNvGrpSpPr/>
            <p:nvPr/>
          </p:nvGrpSpPr>
          <p:grpSpPr>
            <a:xfrm>
              <a:off x="559817" y="4076110"/>
              <a:ext cx="8783192" cy="215444"/>
              <a:chOff x="1027113" y="2045620"/>
              <a:chExt cx="8785226" cy="215494"/>
            </a:xfrm>
          </p:grpSpPr>
          <p:sp>
            <p:nvSpPr>
              <p:cNvPr id="3292" name="Google Shape;3292;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93" name="Google Shape;3293;p154"/>
              <p:cNvSpPr/>
              <p:nvPr/>
            </p:nvSpPr>
            <p:spPr>
              <a:xfrm>
                <a:off x="1179513" y="2045620"/>
                <a:ext cx="8632826"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Chế độ số: Sử dụng số để thay đổi quyền truy cập</a:t>
                </a:r>
                <a:endParaRPr sz="1400">
                  <a:solidFill>
                    <a:srgbClr val="262626"/>
                  </a:solidFill>
                  <a:latin typeface="Arial"/>
                  <a:ea typeface="Arial"/>
                  <a:cs typeface="Arial"/>
                  <a:sym typeface="Arial"/>
                </a:endParaRPr>
              </a:p>
            </p:txBody>
          </p:sp>
        </p:grpSp>
      </p:gr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8" name="Shape 3298"/>
        <p:cNvGrpSpPr/>
        <p:nvPr/>
      </p:nvGrpSpPr>
      <p:grpSpPr>
        <a:xfrm>
          <a:off x="0" y="0"/>
          <a:ext cx="0" cy="0"/>
          <a:chOff x="0" y="0"/>
          <a:chExt cx="0" cy="0"/>
        </a:xfrm>
      </p:grpSpPr>
      <p:sp>
        <p:nvSpPr>
          <p:cNvPr id="3299" name="Google Shape;3299;p15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300" name="Google Shape;3300;p1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301" name="Google Shape;3301;p15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chmod : Chế độ ký hiệu</a:t>
            </a:r>
            <a:endParaRPr sz="2400">
              <a:solidFill>
                <a:srgbClr val="0C0C0C"/>
              </a:solidFill>
              <a:latin typeface="Arial"/>
              <a:ea typeface="Arial"/>
              <a:cs typeface="Arial"/>
              <a:sym typeface="Arial"/>
            </a:endParaRPr>
          </a:p>
        </p:txBody>
      </p:sp>
      <p:cxnSp>
        <p:nvCxnSpPr>
          <p:cNvPr id="3302" name="Google Shape;3302;p155"/>
          <p:cNvCxnSpPr>
            <a:stCxn id="3303" idx="0"/>
            <a:endCxn id="3304" idx="0"/>
          </p:cNvCxnSpPr>
          <p:nvPr/>
        </p:nvCxnSpPr>
        <p:spPr>
          <a:xfrm flipH="1" rot="-5400000">
            <a:off x="4931145" y="454440"/>
            <a:ext cx="600" cy="3775800"/>
          </a:xfrm>
          <a:prstGeom prst="bentConnector3">
            <a:avLst>
              <a:gd fmla="val -37041583" name="adj1"/>
            </a:avLst>
          </a:prstGeom>
          <a:noFill/>
          <a:ln cap="flat" cmpd="sng" w="9525">
            <a:solidFill>
              <a:srgbClr val="BFBFBF"/>
            </a:solidFill>
            <a:prstDash val="solid"/>
            <a:miter lim="800000"/>
            <a:headEnd len="sm" w="sm" type="none"/>
            <a:tailEnd len="sm" w="sm" type="none"/>
          </a:ln>
        </p:spPr>
      </p:cxnSp>
      <p:graphicFrame>
        <p:nvGraphicFramePr>
          <p:cNvPr id="3305" name="Google Shape;3305;p155"/>
          <p:cNvGraphicFramePr/>
          <p:nvPr/>
        </p:nvGraphicFramePr>
        <p:xfrm>
          <a:off x="464755" y="3349458"/>
          <a:ext cx="3000000" cy="3000000"/>
        </p:xfrm>
        <a:graphic>
          <a:graphicData uri="http://schemas.openxmlformats.org/drawingml/2006/table">
            <a:tbl>
              <a:tblPr bandRow="1" firstRow="1">
                <a:noFill/>
                <a:tableStyleId>{2C95443A-0FA5-43C8-9287-9C9D9076A346}</a:tableStyleId>
              </a:tblPr>
              <a:tblGrid>
                <a:gridCol w="2321300"/>
                <a:gridCol w="2162625"/>
                <a:gridCol w="4507275"/>
              </a:tblGrid>
              <a:tr h="270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Mục</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Ký tự/ký hiệu</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Giải thích</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52000">
                <a:tc rowSpan="4">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Ký tự danh mục người dùng</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u</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chủ sở hữu tập tin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2000">
                <a:tc vMerge="1"/>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Nhóm chủ sở hữu thuộc về</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2000">
                <a:tc vMerge="1"/>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o</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Những người dùng khác bên cạnh chủ sở hữu và nhóm</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2000">
                <a:tc vMerge="1"/>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a</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Tất cả người sử dụng</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2000">
                <a:tc rowSpan="3">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Ký hiệu toán tử</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Cho phép</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2000">
                <a:tc vMerge="1"/>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Xóa quyền</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2000">
                <a:tc vMerge="1"/>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Cài đặt quyền truy cập</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2000">
                <a:tc rowSpan="3">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Quyền truy cập nhân vật</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r</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đọc quyền</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2000">
                <a:tc vMerge="1"/>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w</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viết quyền</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2000">
                <a:tc vMerge="1"/>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x</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thực thi quyền</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3306" name="Google Shape;3306;p155"/>
          <p:cNvGrpSpPr/>
          <p:nvPr/>
        </p:nvGrpSpPr>
        <p:grpSpPr>
          <a:xfrm>
            <a:off x="1606221" y="2033864"/>
            <a:ext cx="6701682" cy="1041820"/>
            <a:chOff x="1685270" y="1684700"/>
            <a:chExt cx="6701682" cy="1041820"/>
          </a:xfrm>
        </p:grpSpPr>
        <p:grpSp>
          <p:nvGrpSpPr>
            <p:cNvPr id="3307" name="Google Shape;3307;p155"/>
            <p:cNvGrpSpPr/>
            <p:nvPr/>
          </p:nvGrpSpPr>
          <p:grpSpPr>
            <a:xfrm>
              <a:off x="4255719" y="1684700"/>
              <a:ext cx="1509486" cy="1041820"/>
              <a:chOff x="4272851" y="1684700"/>
              <a:chExt cx="1509486" cy="1041820"/>
            </a:xfrm>
          </p:grpSpPr>
          <p:sp>
            <p:nvSpPr>
              <p:cNvPr id="3308" name="Google Shape;3308;p155"/>
              <p:cNvSpPr/>
              <p:nvPr/>
            </p:nvSpPr>
            <p:spPr>
              <a:xfrm>
                <a:off x="4272851" y="1992876"/>
                <a:ext cx="1509486" cy="733644"/>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Ký hiệu toán tử</a:t>
                </a:r>
                <a:endParaRPr sz="1400">
                  <a:solidFill>
                    <a:srgbClr val="262626"/>
                  </a:solidFill>
                  <a:latin typeface="Arial"/>
                  <a:ea typeface="Arial"/>
                  <a:cs typeface="Arial"/>
                  <a:sym typeface="Arial"/>
                </a:endParaRPr>
              </a:p>
            </p:txBody>
          </p:sp>
          <p:sp>
            <p:nvSpPr>
              <p:cNvPr id="3309" name="Google Shape;3309;p155"/>
              <p:cNvSpPr/>
              <p:nvPr/>
            </p:nvSpPr>
            <p:spPr>
              <a:xfrm>
                <a:off x="4452121" y="1684700"/>
                <a:ext cx="1150956"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Chế độ ký hiệu</a:t>
                </a:r>
                <a:endParaRPr sz="1400">
                  <a:solidFill>
                    <a:srgbClr val="262626"/>
                  </a:solidFill>
                  <a:latin typeface="Arial"/>
                  <a:ea typeface="Arial"/>
                  <a:cs typeface="Arial"/>
                  <a:sym typeface="Arial"/>
                </a:endParaRPr>
              </a:p>
            </p:txBody>
          </p:sp>
        </p:grpSp>
        <p:grpSp>
          <p:nvGrpSpPr>
            <p:cNvPr id="3310" name="Google Shape;3310;p155"/>
            <p:cNvGrpSpPr/>
            <p:nvPr/>
          </p:nvGrpSpPr>
          <p:grpSpPr>
            <a:xfrm>
              <a:off x="1685270" y="1992876"/>
              <a:ext cx="2192067" cy="733644"/>
              <a:chOff x="3590270" y="1992876"/>
              <a:chExt cx="2192067" cy="733644"/>
            </a:xfrm>
          </p:grpSpPr>
          <p:sp>
            <p:nvSpPr>
              <p:cNvPr id="3303" name="Google Shape;3303;p155"/>
              <p:cNvSpPr/>
              <p:nvPr/>
            </p:nvSpPr>
            <p:spPr>
              <a:xfrm>
                <a:off x="4272851" y="1992876"/>
                <a:ext cx="1509486" cy="733644"/>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Ký tự danh mục người dùng</a:t>
                </a:r>
                <a:endParaRPr sz="1400">
                  <a:solidFill>
                    <a:srgbClr val="262626"/>
                  </a:solidFill>
                  <a:latin typeface="Arial"/>
                  <a:ea typeface="Arial"/>
                  <a:cs typeface="Arial"/>
                  <a:sym typeface="Arial"/>
                </a:endParaRPr>
              </a:p>
            </p:txBody>
          </p:sp>
          <p:sp>
            <p:nvSpPr>
              <p:cNvPr id="3311" name="Google Shape;3311;p155"/>
              <p:cNvSpPr/>
              <p:nvPr/>
            </p:nvSpPr>
            <p:spPr>
              <a:xfrm>
                <a:off x="3590270" y="2251976"/>
                <a:ext cx="540212"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chmod</a:t>
                </a:r>
                <a:endParaRPr sz="1400">
                  <a:solidFill>
                    <a:srgbClr val="262626"/>
                  </a:solidFill>
                  <a:latin typeface="Arial"/>
                  <a:ea typeface="Arial"/>
                  <a:cs typeface="Arial"/>
                  <a:sym typeface="Arial"/>
                </a:endParaRPr>
              </a:p>
            </p:txBody>
          </p:sp>
        </p:grpSp>
        <p:grpSp>
          <p:nvGrpSpPr>
            <p:cNvPr id="3312" name="Google Shape;3312;p155"/>
            <p:cNvGrpSpPr/>
            <p:nvPr/>
          </p:nvGrpSpPr>
          <p:grpSpPr>
            <a:xfrm>
              <a:off x="6143588" y="1992876"/>
              <a:ext cx="2243364" cy="733644"/>
              <a:chOff x="4272851" y="1992876"/>
              <a:chExt cx="2243364" cy="733644"/>
            </a:xfrm>
          </p:grpSpPr>
          <p:sp>
            <p:nvSpPr>
              <p:cNvPr id="3304" name="Google Shape;3304;p155"/>
              <p:cNvSpPr/>
              <p:nvPr/>
            </p:nvSpPr>
            <p:spPr>
              <a:xfrm>
                <a:off x="4272851" y="1992876"/>
                <a:ext cx="1509486" cy="733644"/>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Quyền truy cập</a:t>
                </a:r>
                <a:endParaRPr sz="1400">
                  <a:solidFill>
                    <a:srgbClr val="262626"/>
                  </a:solidFill>
                  <a:latin typeface="Arial"/>
                  <a:ea typeface="Arial"/>
                  <a:cs typeface="Arial"/>
                  <a:sym typeface="Arial"/>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nhân vật</a:t>
                </a:r>
                <a:endParaRPr sz="1400">
                  <a:solidFill>
                    <a:srgbClr val="262626"/>
                  </a:solidFill>
                  <a:latin typeface="Arial"/>
                  <a:ea typeface="Arial"/>
                  <a:cs typeface="Arial"/>
                  <a:sym typeface="Arial"/>
                </a:endParaRPr>
              </a:p>
            </p:txBody>
          </p:sp>
          <p:sp>
            <p:nvSpPr>
              <p:cNvPr id="3313" name="Google Shape;3313;p155"/>
              <p:cNvSpPr/>
              <p:nvPr/>
            </p:nvSpPr>
            <p:spPr>
              <a:xfrm>
                <a:off x="5924706" y="2251976"/>
                <a:ext cx="59150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Tên tệp</a:t>
                </a:r>
                <a:endParaRPr sz="1400">
                  <a:solidFill>
                    <a:srgbClr val="262626"/>
                  </a:solidFill>
                  <a:latin typeface="Arial"/>
                  <a:ea typeface="Arial"/>
                  <a:cs typeface="Arial"/>
                  <a:sym typeface="Arial"/>
                </a:endParaRPr>
              </a:p>
            </p:txBody>
          </p:sp>
        </p:grpSp>
      </p:gr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p15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320" name="Google Shape;3320;p1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321" name="Google Shape;3321;p156"/>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chmod : Ví dụ về cài đặt kiểm soát truy cập bằng chế độ tượng trưng</a:t>
            </a:r>
            <a:endParaRPr sz="2400">
              <a:solidFill>
                <a:srgbClr val="0C0C0C"/>
              </a:solidFill>
              <a:latin typeface="Arial"/>
              <a:ea typeface="Arial"/>
              <a:cs typeface="Arial"/>
              <a:sym typeface="Arial"/>
            </a:endParaRPr>
          </a:p>
        </p:txBody>
      </p:sp>
      <p:graphicFrame>
        <p:nvGraphicFramePr>
          <p:cNvPr id="3322" name="Google Shape;3322;p156"/>
          <p:cNvGraphicFramePr/>
          <p:nvPr/>
        </p:nvGraphicFramePr>
        <p:xfrm>
          <a:off x="464755" y="2403741"/>
          <a:ext cx="3000000" cy="3000000"/>
        </p:xfrm>
        <a:graphic>
          <a:graphicData uri="http://schemas.openxmlformats.org/drawingml/2006/table">
            <a:tbl>
              <a:tblPr bandRow="1" firstRow="1">
                <a:noFill/>
                <a:tableStyleId>{2C95443A-0FA5-43C8-9287-9C9D9076A346}</a:tableStyleId>
              </a:tblPr>
              <a:tblGrid>
                <a:gridCol w="1813300"/>
                <a:gridCol w="7156400"/>
              </a:tblGrid>
              <a:tr h="270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Quyền</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Giải thích</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u+w</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Cấp(+) quyền viết (w) cho chủ sở hữu (u)</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u-x</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Xóa (-) quyền thực thi (x) của chủ sở hữu (u)</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g+w</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Cấp quyền (+) ghi (w) cho nhóm (g)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o-r</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Xóa (-) quyền đọc (r) cho người dùng khác (o)</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g+wx</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Cấp quyền (+) ghi (w) và thực thi (x) cho nhóm (g)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a+rwx</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Cấp quyền (+) đọc (r), viết (w) và thực thi (x) cho tất cả người dùng</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u=rwx</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Cấp (=) quyền đọc (r), viết (w), thực thi (x) cho chủ sở hữu (u)</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go+w</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Cấp quyền (+) ghi (w) cho nhóm (g) và những người dùng khác (o)</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u+x.go+w</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Cấp (+) quyền thực thi cho chủ sở hữu (u) và quyền ghi (w) cho nhóm (g) và những người dùng khác (o)</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7" name="Shape 3327"/>
        <p:cNvGrpSpPr/>
        <p:nvPr/>
      </p:nvGrpSpPr>
      <p:grpSpPr>
        <a:xfrm>
          <a:off x="0" y="0"/>
          <a:ext cx="0" cy="0"/>
          <a:chOff x="0" y="0"/>
          <a:chExt cx="0" cy="0"/>
        </a:xfrm>
      </p:grpSpPr>
      <p:sp>
        <p:nvSpPr>
          <p:cNvPr id="3328" name="Google Shape;3328;p15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329" name="Google Shape;3329;p1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330" name="Google Shape;3330;p157"/>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chmod : Ví dụ về thay đổi quyền truy cập bằng chế độ tượng trưng</a:t>
            </a:r>
            <a:endParaRPr sz="2400">
              <a:solidFill>
                <a:srgbClr val="0C0C0C"/>
              </a:solidFill>
              <a:latin typeface="Arial"/>
              <a:ea typeface="Arial"/>
              <a:cs typeface="Arial"/>
              <a:sym typeface="Arial"/>
            </a:endParaRPr>
          </a:p>
        </p:txBody>
      </p:sp>
      <p:grpSp>
        <p:nvGrpSpPr>
          <p:cNvPr id="3331" name="Google Shape;3331;p157"/>
          <p:cNvGrpSpPr/>
          <p:nvPr/>
        </p:nvGrpSpPr>
        <p:grpSpPr>
          <a:xfrm>
            <a:off x="539999" y="3070146"/>
            <a:ext cx="5660739" cy="3149679"/>
            <a:chOff x="3981450" y="2780044"/>
            <a:chExt cx="5361558" cy="2983211"/>
          </a:xfrm>
        </p:grpSpPr>
        <p:pic>
          <p:nvPicPr>
            <p:cNvPr descr="텍스트, 모니터, 스크린샷, 실내이(가) 표시된 사진&#10;&#10;자동 생성된 설명" id="3332" name="Google Shape;3332;p157"/>
            <p:cNvPicPr preferRelativeResize="0"/>
            <p:nvPr/>
          </p:nvPicPr>
          <p:blipFill rotWithShape="1">
            <a:blip r:embed="rId3">
              <a:alphaModFix/>
            </a:blip>
            <a:srcRect b="0" l="0" r="0" t="0"/>
            <a:stretch/>
          </p:blipFill>
          <p:spPr>
            <a:xfrm>
              <a:off x="3981450" y="2780044"/>
              <a:ext cx="5361558" cy="2983211"/>
            </a:xfrm>
            <a:prstGeom prst="rect">
              <a:avLst/>
            </a:prstGeom>
            <a:noFill/>
            <a:ln cap="flat" cmpd="sng" w="9525">
              <a:solidFill>
                <a:srgbClr val="D8D8D8"/>
              </a:solidFill>
              <a:prstDash val="solid"/>
              <a:round/>
              <a:headEnd len="sm" w="sm" type="none"/>
              <a:tailEnd len="sm" w="sm" type="none"/>
            </a:ln>
          </p:spPr>
        </p:pic>
        <p:sp>
          <p:nvSpPr>
            <p:cNvPr id="3333" name="Google Shape;3333;p157"/>
            <p:cNvSpPr/>
            <p:nvPr/>
          </p:nvSpPr>
          <p:spPr>
            <a:xfrm>
              <a:off x="4861198" y="3362756"/>
              <a:ext cx="510593" cy="9749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334" name="Google Shape;3334;p157"/>
            <p:cNvSpPr/>
            <p:nvPr/>
          </p:nvSpPr>
          <p:spPr>
            <a:xfrm>
              <a:off x="4867548" y="3692956"/>
              <a:ext cx="510593" cy="9749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335" name="Google Shape;3335;p157"/>
            <p:cNvSpPr/>
            <p:nvPr/>
          </p:nvSpPr>
          <p:spPr>
            <a:xfrm>
              <a:off x="5845321" y="3470706"/>
              <a:ext cx="904547" cy="9749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336" name="Google Shape;3336;p157"/>
          <p:cNvGrpSpPr/>
          <p:nvPr/>
        </p:nvGrpSpPr>
        <p:grpSpPr>
          <a:xfrm>
            <a:off x="559817" y="2305833"/>
            <a:ext cx="8783192" cy="215394"/>
            <a:chOff x="1027113" y="2045619"/>
            <a:chExt cx="8785224" cy="215444"/>
          </a:xfrm>
        </p:grpSpPr>
        <p:sp>
          <p:nvSpPr>
            <p:cNvPr id="3337" name="Google Shape;3337;p1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338" name="Google Shape;3338;p157"/>
            <p:cNvSpPr/>
            <p:nvPr/>
          </p:nvSpPr>
          <p:spPr>
            <a:xfrm>
              <a:off x="1179513" y="2045619"/>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Kiểm tra quyền truy cập hiện tại: rw-r--r--</a:t>
              </a:r>
              <a:endParaRPr/>
            </a:p>
          </p:txBody>
        </p:sp>
      </p:grpSp>
      <p:grpSp>
        <p:nvGrpSpPr>
          <p:cNvPr id="3339" name="Google Shape;3339;p157"/>
          <p:cNvGrpSpPr/>
          <p:nvPr/>
        </p:nvGrpSpPr>
        <p:grpSpPr>
          <a:xfrm>
            <a:off x="559817" y="2688374"/>
            <a:ext cx="8783192" cy="215444"/>
            <a:chOff x="1027113" y="2045620"/>
            <a:chExt cx="8785226" cy="215494"/>
          </a:xfrm>
        </p:grpSpPr>
        <p:sp>
          <p:nvSpPr>
            <p:cNvPr id="3340" name="Google Shape;3340;p1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341" name="Google Shape;3341;p157"/>
            <p:cNvSpPr/>
            <p:nvPr/>
          </p:nvSpPr>
          <p:spPr>
            <a:xfrm>
              <a:off x="1179513" y="2045620"/>
              <a:ext cx="8632826"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Xóa quyền ghi của chủ sở hữu: u-w</a:t>
              </a:r>
              <a:endParaRPr/>
            </a:p>
          </p:txBody>
        </p:sp>
      </p:gr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6" name="Shape 3346"/>
        <p:cNvGrpSpPr/>
        <p:nvPr/>
      </p:nvGrpSpPr>
      <p:grpSpPr>
        <a:xfrm>
          <a:off x="0" y="0"/>
          <a:ext cx="0" cy="0"/>
          <a:chOff x="0" y="0"/>
          <a:chExt cx="0" cy="0"/>
        </a:xfrm>
      </p:grpSpPr>
      <p:sp>
        <p:nvSpPr>
          <p:cNvPr id="3347" name="Google Shape;3347;p158"/>
          <p:cNvSpPr/>
          <p:nvPr/>
        </p:nvSpPr>
        <p:spPr>
          <a:xfrm>
            <a:off x="558800" y="2743954"/>
            <a:ext cx="8782050" cy="290769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48" name="Google Shape;3348;p15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349" name="Google Shape;3349;p1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350" name="Google Shape;3350;p15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chmod : Chế độ số</a:t>
            </a:r>
            <a:endParaRPr sz="2400">
              <a:solidFill>
                <a:srgbClr val="0C0C0C"/>
              </a:solidFill>
              <a:latin typeface="Arial"/>
              <a:ea typeface="Arial"/>
              <a:cs typeface="Arial"/>
              <a:sym typeface="Arial"/>
            </a:endParaRPr>
          </a:p>
        </p:txBody>
      </p:sp>
      <p:grpSp>
        <p:nvGrpSpPr>
          <p:cNvPr id="3351" name="Google Shape;3351;p158"/>
          <p:cNvGrpSpPr/>
          <p:nvPr/>
        </p:nvGrpSpPr>
        <p:grpSpPr>
          <a:xfrm>
            <a:off x="559817" y="1907800"/>
            <a:ext cx="8783192" cy="215394"/>
            <a:chOff x="1027113" y="2045619"/>
            <a:chExt cx="8785225" cy="215444"/>
          </a:xfrm>
        </p:grpSpPr>
        <p:sp>
          <p:nvSpPr>
            <p:cNvPr id="3352" name="Google Shape;3352;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353" name="Google Shape;3353;p158"/>
            <p:cNvSpPr/>
            <p:nvPr/>
          </p:nvSpPr>
          <p:spPr>
            <a:xfrm>
              <a:off x="1179513" y="2045619"/>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Ở chế độ số, mỗi quyền được biểu thị bằng 0 và 1, sau đó được chuyển đổi thành một số</a:t>
              </a:r>
              <a:endParaRPr sz="1400">
                <a:solidFill>
                  <a:srgbClr val="262626"/>
                </a:solidFill>
                <a:latin typeface="Arial"/>
                <a:ea typeface="Arial"/>
                <a:cs typeface="Arial"/>
                <a:sym typeface="Arial"/>
              </a:endParaRPr>
            </a:p>
          </p:txBody>
        </p:sp>
      </p:grpSp>
      <p:grpSp>
        <p:nvGrpSpPr>
          <p:cNvPr id="3354" name="Google Shape;3354;p158"/>
          <p:cNvGrpSpPr/>
          <p:nvPr/>
        </p:nvGrpSpPr>
        <p:grpSpPr>
          <a:xfrm>
            <a:off x="559817" y="2290341"/>
            <a:ext cx="8783192" cy="215394"/>
            <a:chOff x="1027113" y="2045620"/>
            <a:chExt cx="8785225" cy="215444"/>
          </a:xfrm>
        </p:grpSpPr>
        <p:sp>
          <p:nvSpPr>
            <p:cNvPr id="3355" name="Google Shape;3355;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356" name="Google Shape;3356;p158"/>
            <p:cNvSpPr/>
            <p:nvPr/>
          </p:nvSpPr>
          <p:spPr>
            <a:xfrm>
              <a:off x="1179513" y="204562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Được biểu thị bằng 0 đến 7 theo sự kết hợp của quyền cho mỗi danh mục</a:t>
              </a:r>
              <a:endParaRPr sz="1400">
                <a:solidFill>
                  <a:srgbClr val="262626"/>
                </a:solidFill>
                <a:latin typeface="Arial"/>
                <a:ea typeface="Arial"/>
                <a:cs typeface="Arial"/>
                <a:sym typeface="Arial"/>
              </a:endParaRPr>
            </a:p>
          </p:txBody>
        </p:sp>
      </p:grpSp>
      <p:grpSp>
        <p:nvGrpSpPr>
          <p:cNvPr id="3357" name="Google Shape;3357;p158"/>
          <p:cNvGrpSpPr/>
          <p:nvPr/>
        </p:nvGrpSpPr>
        <p:grpSpPr>
          <a:xfrm>
            <a:off x="1455789" y="3069580"/>
            <a:ext cx="7143611" cy="2280307"/>
            <a:chOff x="1455789" y="3234833"/>
            <a:chExt cx="7143611" cy="2280307"/>
          </a:xfrm>
        </p:grpSpPr>
        <p:grpSp>
          <p:nvGrpSpPr>
            <p:cNvPr id="3358" name="Google Shape;3358;p158"/>
            <p:cNvGrpSpPr/>
            <p:nvPr/>
          </p:nvGrpSpPr>
          <p:grpSpPr>
            <a:xfrm>
              <a:off x="4019839" y="3234833"/>
              <a:ext cx="2015512" cy="2280307"/>
              <a:chOff x="1624010" y="3565776"/>
              <a:chExt cx="2015512" cy="2280307"/>
            </a:xfrm>
          </p:grpSpPr>
          <p:sp>
            <p:nvSpPr>
              <p:cNvPr id="3359" name="Google Shape;3359;p158"/>
              <p:cNvSpPr/>
              <p:nvPr/>
            </p:nvSpPr>
            <p:spPr>
              <a:xfrm>
                <a:off x="1624010" y="4321835"/>
                <a:ext cx="2015510" cy="486246"/>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đọc, viết, thực hiện</a:t>
                </a:r>
                <a:endParaRPr sz="1400">
                  <a:solidFill>
                    <a:srgbClr val="262626"/>
                  </a:solidFill>
                  <a:latin typeface="Arial"/>
                  <a:ea typeface="Arial"/>
                  <a:cs typeface="Arial"/>
                  <a:sym typeface="Arial"/>
                </a:endParaRPr>
              </a:p>
            </p:txBody>
          </p:sp>
          <p:sp>
            <p:nvSpPr>
              <p:cNvPr id="3360" name="Google Shape;3360;p158"/>
              <p:cNvSpPr/>
              <p:nvPr/>
            </p:nvSpPr>
            <p:spPr>
              <a:xfrm>
                <a:off x="2238837" y="5338252"/>
                <a:ext cx="788677" cy="50783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ký hiệu số</a:t>
                </a:r>
                <a:endParaRPr sz="1400">
                  <a:solidFill>
                    <a:srgbClr val="262626"/>
                  </a:solidFill>
                  <a:latin typeface="Arial"/>
                  <a:ea typeface="Arial"/>
                  <a:cs typeface="Arial"/>
                  <a:sym typeface="Arial"/>
                </a:endParaRPr>
              </a:p>
              <a:p>
                <a:pPr indent="0" lvl="0" marL="0" marR="0" rtl="0" algn="ctr">
                  <a:spcBef>
                    <a:spcPts val="600"/>
                  </a:spcBef>
                  <a:spcAft>
                    <a:spcPts val="0"/>
                  </a:spcAft>
                  <a:buNone/>
                </a:pPr>
                <a:r>
                  <a:rPr lang="en-US" sz="1400">
                    <a:solidFill>
                      <a:srgbClr val="262626"/>
                    </a:solidFill>
                    <a:latin typeface="Arial"/>
                    <a:ea typeface="Arial"/>
                    <a:cs typeface="Arial"/>
                    <a:sym typeface="Arial"/>
                  </a:rPr>
                  <a:t>(0~7)</a:t>
                </a:r>
                <a:endParaRPr/>
              </a:p>
            </p:txBody>
          </p:sp>
          <p:sp>
            <p:nvSpPr>
              <p:cNvPr id="3361" name="Google Shape;3361;p158"/>
              <p:cNvSpPr/>
              <p:nvPr/>
            </p:nvSpPr>
            <p:spPr>
              <a:xfrm>
                <a:off x="2091360" y="3565776"/>
                <a:ext cx="1083630"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Quyền: Nhóm</a:t>
                </a:r>
                <a:endParaRPr sz="1400">
                  <a:solidFill>
                    <a:srgbClr val="262626"/>
                  </a:solidFill>
                  <a:latin typeface="Arial"/>
                  <a:ea typeface="Arial"/>
                  <a:cs typeface="Arial"/>
                  <a:sym typeface="Arial"/>
                </a:endParaRPr>
              </a:p>
            </p:txBody>
          </p:sp>
          <p:sp>
            <p:nvSpPr>
              <p:cNvPr id="3362" name="Google Shape;3362;p158"/>
              <p:cNvSpPr/>
              <p:nvPr/>
            </p:nvSpPr>
            <p:spPr>
              <a:xfrm>
                <a:off x="1624010" y="3909161"/>
                <a:ext cx="2015511" cy="277061"/>
              </a:xfrm>
              <a:custGeom>
                <a:rect b="b" l="l" r="r" t="t"/>
                <a:pathLst>
                  <a:path extrusionOk="0" h="344170" w="2015511">
                    <a:moveTo>
                      <a:pt x="0" y="344170"/>
                    </a:moveTo>
                    <a:lnTo>
                      <a:pt x="0" y="0"/>
                    </a:lnTo>
                    <a:lnTo>
                      <a:pt x="2015511" y="0"/>
                    </a:lnTo>
                    <a:lnTo>
                      <a:pt x="2015511" y="344170"/>
                    </a:lnTo>
                  </a:path>
                </a:pathLst>
              </a:cu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363" name="Google Shape;3363;p158"/>
              <p:cNvSpPr/>
              <p:nvPr/>
            </p:nvSpPr>
            <p:spPr>
              <a:xfrm rot="-5400000">
                <a:off x="2501572" y="4065410"/>
                <a:ext cx="260387" cy="2015512"/>
              </a:xfrm>
              <a:prstGeom prst="leftBrace">
                <a:avLst>
                  <a:gd fmla="val 71278" name="adj1"/>
                  <a:gd fmla="val 50000"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364" name="Google Shape;3364;p158"/>
            <p:cNvGrpSpPr/>
            <p:nvPr/>
          </p:nvGrpSpPr>
          <p:grpSpPr>
            <a:xfrm>
              <a:off x="1455789" y="3234833"/>
              <a:ext cx="2015512" cy="2280307"/>
              <a:chOff x="1624010" y="3565776"/>
              <a:chExt cx="2015512" cy="2280307"/>
            </a:xfrm>
          </p:grpSpPr>
          <p:sp>
            <p:nvSpPr>
              <p:cNvPr id="3365" name="Google Shape;3365;p158"/>
              <p:cNvSpPr/>
              <p:nvPr/>
            </p:nvSpPr>
            <p:spPr>
              <a:xfrm>
                <a:off x="1624010" y="4321835"/>
                <a:ext cx="2015510" cy="486246"/>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đọc, viết, thực hiện</a:t>
                </a:r>
                <a:endParaRPr sz="1400">
                  <a:solidFill>
                    <a:srgbClr val="262626"/>
                  </a:solidFill>
                  <a:latin typeface="Arial"/>
                  <a:ea typeface="Arial"/>
                  <a:cs typeface="Arial"/>
                  <a:sym typeface="Arial"/>
                </a:endParaRPr>
              </a:p>
            </p:txBody>
          </p:sp>
          <p:sp>
            <p:nvSpPr>
              <p:cNvPr id="3366" name="Google Shape;3366;p158"/>
              <p:cNvSpPr/>
              <p:nvPr/>
            </p:nvSpPr>
            <p:spPr>
              <a:xfrm>
                <a:off x="2238837" y="5338252"/>
                <a:ext cx="788677" cy="50783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ký hiệu số</a:t>
                </a:r>
                <a:endParaRPr sz="1400">
                  <a:solidFill>
                    <a:srgbClr val="262626"/>
                  </a:solidFill>
                  <a:latin typeface="Arial"/>
                  <a:ea typeface="Arial"/>
                  <a:cs typeface="Arial"/>
                  <a:sym typeface="Arial"/>
                </a:endParaRPr>
              </a:p>
              <a:p>
                <a:pPr indent="0" lvl="0" marL="0" marR="0" rtl="0" algn="ctr">
                  <a:spcBef>
                    <a:spcPts val="600"/>
                  </a:spcBef>
                  <a:spcAft>
                    <a:spcPts val="0"/>
                  </a:spcAft>
                  <a:buNone/>
                </a:pPr>
                <a:r>
                  <a:rPr lang="en-US" sz="1400">
                    <a:solidFill>
                      <a:srgbClr val="262626"/>
                    </a:solidFill>
                    <a:latin typeface="Arial"/>
                    <a:ea typeface="Arial"/>
                    <a:cs typeface="Arial"/>
                    <a:sym typeface="Arial"/>
                  </a:rPr>
                  <a:t>(0~7)</a:t>
                </a:r>
                <a:endParaRPr/>
              </a:p>
            </p:txBody>
          </p:sp>
          <p:sp>
            <p:nvSpPr>
              <p:cNvPr id="3367" name="Google Shape;3367;p158"/>
              <p:cNvSpPr/>
              <p:nvPr/>
            </p:nvSpPr>
            <p:spPr>
              <a:xfrm>
                <a:off x="1894993" y="3565776"/>
                <a:ext cx="1476366"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Quyền: Chủ sở hữu</a:t>
                </a:r>
                <a:endParaRPr sz="1400">
                  <a:solidFill>
                    <a:srgbClr val="262626"/>
                  </a:solidFill>
                  <a:latin typeface="Arial"/>
                  <a:ea typeface="Arial"/>
                  <a:cs typeface="Arial"/>
                  <a:sym typeface="Arial"/>
                </a:endParaRPr>
              </a:p>
            </p:txBody>
          </p:sp>
          <p:sp>
            <p:nvSpPr>
              <p:cNvPr id="3368" name="Google Shape;3368;p158"/>
              <p:cNvSpPr/>
              <p:nvPr/>
            </p:nvSpPr>
            <p:spPr>
              <a:xfrm>
                <a:off x="1624010" y="3909161"/>
                <a:ext cx="2015511" cy="277061"/>
              </a:xfrm>
              <a:custGeom>
                <a:rect b="b" l="l" r="r" t="t"/>
                <a:pathLst>
                  <a:path extrusionOk="0" h="344170" w="2015511">
                    <a:moveTo>
                      <a:pt x="0" y="344170"/>
                    </a:moveTo>
                    <a:lnTo>
                      <a:pt x="0" y="0"/>
                    </a:lnTo>
                    <a:lnTo>
                      <a:pt x="2015511" y="0"/>
                    </a:lnTo>
                    <a:lnTo>
                      <a:pt x="2015511" y="344170"/>
                    </a:lnTo>
                  </a:path>
                </a:pathLst>
              </a:cu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369" name="Google Shape;3369;p158"/>
              <p:cNvSpPr/>
              <p:nvPr/>
            </p:nvSpPr>
            <p:spPr>
              <a:xfrm rot="-5400000">
                <a:off x="2501572" y="4065410"/>
                <a:ext cx="260387" cy="2015512"/>
              </a:xfrm>
              <a:prstGeom prst="leftBrace">
                <a:avLst>
                  <a:gd fmla="val 71278" name="adj1"/>
                  <a:gd fmla="val 50000"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370" name="Google Shape;3370;p158"/>
            <p:cNvGrpSpPr/>
            <p:nvPr/>
          </p:nvGrpSpPr>
          <p:grpSpPr>
            <a:xfrm>
              <a:off x="6583888" y="3234833"/>
              <a:ext cx="2015512" cy="2280307"/>
              <a:chOff x="1624010" y="3565776"/>
              <a:chExt cx="2015512" cy="2280307"/>
            </a:xfrm>
          </p:grpSpPr>
          <p:sp>
            <p:nvSpPr>
              <p:cNvPr id="3371" name="Google Shape;3371;p158"/>
              <p:cNvSpPr/>
              <p:nvPr/>
            </p:nvSpPr>
            <p:spPr>
              <a:xfrm>
                <a:off x="1624010" y="4321835"/>
                <a:ext cx="2015510" cy="486246"/>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đọc, viết, thực hiện</a:t>
                </a:r>
                <a:endParaRPr sz="1400">
                  <a:solidFill>
                    <a:srgbClr val="262626"/>
                  </a:solidFill>
                  <a:latin typeface="Arial"/>
                  <a:ea typeface="Arial"/>
                  <a:cs typeface="Arial"/>
                  <a:sym typeface="Arial"/>
                </a:endParaRPr>
              </a:p>
            </p:txBody>
          </p:sp>
          <p:sp>
            <p:nvSpPr>
              <p:cNvPr id="3372" name="Google Shape;3372;p158"/>
              <p:cNvSpPr/>
              <p:nvPr/>
            </p:nvSpPr>
            <p:spPr>
              <a:xfrm>
                <a:off x="2238837" y="5338252"/>
                <a:ext cx="788677" cy="50783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ký hiệu số</a:t>
                </a:r>
                <a:endParaRPr sz="1400">
                  <a:solidFill>
                    <a:srgbClr val="262626"/>
                  </a:solidFill>
                  <a:latin typeface="Arial"/>
                  <a:ea typeface="Arial"/>
                  <a:cs typeface="Arial"/>
                  <a:sym typeface="Arial"/>
                </a:endParaRPr>
              </a:p>
              <a:p>
                <a:pPr indent="0" lvl="0" marL="0" marR="0" rtl="0" algn="ctr">
                  <a:spcBef>
                    <a:spcPts val="600"/>
                  </a:spcBef>
                  <a:spcAft>
                    <a:spcPts val="0"/>
                  </a:spcAft>
                  <a:buNone/>
                </a:pPr>
                <a:r>
                  <a:rPr lang="en-US" sz="1400">
                    <a:solidFill>
                      <a:srgbClr val="262626"/>
                    </a:solidFill>
                    <a:latin typeface="Arial"/>
                    <a:ea typeface="Arial"/>
                    <a:cs typeface="Arial"/>
                    <a:sym typeface="Arial"/>
                  </a:rPr>
                  <a:t>(0~7)</a:t>
                </a:r>
                <a:endParaRPr/>
              </a:p>
            </p:txBody>
          </p:sp>
          <p:sp>
            <p:nvSpPr>
              <p:cNvPr id="3373" name="Google Shape;3373;p158"/>
              <p:cNvSpPr/>
              <p:nvPr/>
            </p:nvSpPr>
            <p:spPr>
              <a:xfrm>
                <a:off x="1663359" y="3565776"/>
                <a:ext cx="1939634"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Quyền: Người dùng khác</a:t>
                </a:r>
                <a:endParaRPr sz="1400">
                  <a:solidFill>
                    <a:srgbClr val="262626"/>
                  </a:solidFill>
                  <a:latin typeface="Arial"/>
                  <a:ea typeface="Arial"/>
                  <a:cs typeface="Arial"/>
                  <a:sym typeface="Arial"/>
                </a:endParaRPr>
              </a:p>
            </p:txBody>
          </p:sp>
          <p:sp>
            <p:nvSpPr>
              <p:cNvPr id="3374" name="Google Shape;3374;p158"/>
              <p:cNvSpPr/>
              <p:nvPr/>
            </p:nvSpPr>
            <p:spPr>
              <a:xfrm>
                <a:off x="1624010" y="3909161"/>
                <a:ext cx="2015511" cy="277061"/>
              </a:xfrm>
              <a:custGeom>
                <a:rect b="b" l="l" r="r" t="t"/>
                <a:pathLst>
                  <a:path extrusionOk="0" h="344170" w="2015511">
                    <a:moveTo>
                      <a:pt x="0" y="344170"/>
                    </a:moveTo>
                    <a:lnTo>
                      <a:pt x="0" y="0"/>
                    </a:lnTo>
                    <a:lnTo>
                      <a:pt x="2015511" y="0"/>
                    </a:lnTo>
                    <a:lnTo>
                      <a:pt x="2015511" y="344170"/>
                    </a:lnTo>
                  </a:path>
                </a:pathLst>
              </a:cu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375" name="Google Shape;3375;p158"/>
              <p:cNvSpPr/>
              <p:nvPr/>
            </p:nvSpPr>
            <p:spPr>
              <a:xfrm rot="-5400000">
                <a:off x="2501572" y="4065410"/>
                <a:ext cx="260387" cy="2015512"/>
              </a:xfrm>
              <a:prstGeom prst="leftBrace">
                <a:avLst>
                  <a:gd fmla="val 71278" name="adj1"/>
                  <a:gd fmla="val 50000"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sp>
        <p:nvSpPr>
          <p:cNvPr id="3381" name="Google Shape;3381;p15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382" name="Google Shape;3382;p1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3383" name="Google Shape;3383;p159"/>
          <p:cNvGrpSpPr/>
          <p:nvPr/>
        </p:nvGrpSpPr>
        <p:grpSpPr>
          <a:xfrm>
            <a:off x="559817" y="1917711"/>
            <a:ext cx="8783192" cy="215444"/>
            <a:chOff x="1027113" y="2045625"/>
            <a:chExt cx="8785225" cy="215494"/>
          </a:xfrm>
        </p:grpSpPr>
        <p:sp>
          <p:nvSpPr>
            <p:cNvPr id="3384" name="Google Shape;3384;p15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385" name="Google Shape;3385;p159"/>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Quá trình chuyển đổi quyền thành số</a:t>
              </a:r>
              <a:endParaRPr sz="1400">
                <a:solidFill>
                  <a:srgbClr val="262626"/>
                </a:solidFill>
                <a:latin typeface="Arial"/>
                <a:ea typeface="Arial"/>
                <a:cs typeface="Arial"/>
                <a:sym typeface="Arial"/>
              </a:endParaRPr>
            </a:p>
          </p:txBody>
        </p:sp>
      </p:grpSp>
      <p:sp>
        <p:nvSpPr>
          <p:cNvPr id="3386" name="Google Shape;3386;p15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chmod : Quá trình chuyển đổi quyền thành số</a:t>
            </a:r>
            <a:endParaRPr sz="2400">
              <a:solidFill>
                <a:srgbClr val="0C0C0C"/>
              </a:solidFill>
              <a:latin typeface="Arial"/>
              <a:ea typeface="Arial"/>
              <a:cs typeface="Arial"/>
              <a:sym typeface="Arial"/>
            </a:endParaRPr>
          </a:p>
        </p:txBody>
      </p:sp>
      <p:grpSp>
        <p:nvGrpSpPr>
          <p:cNvPr id="3387" name="Google Shape;3387;p159"/>
          <p:cNvGrpSpPr/>
          <p:nvPr/>
        </p:nvGrpSpPr>
        <p:grpSpPr>
          <a:xfrm>
            <a:off x="572876" y="2302525"/>
            <a:ext cx="4041737" cy="3899971"/>
            <a:chOff x="572876" y="2302525"/>
            <a:chExt cx="4041737" cy="3899971"/>
          </a:xfrm>
        </p:grpSpPr>
        <p:sp>
          <p:nvSpPr>
            <p:cNvPr id="3388" name="Google Shape;3388;p159"/>
            <p:cNvSpPr/>
            <p:nvPr/>
          </p:nvSpPr>
          <p:spPr>
            <a:xfrm>
              <a:off x="572876" y="2302525"/>
              <a:ext cx="4041737" cy="3899971"/>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389" name="Google Shape;3389;p159"/>
            <p:cNvGrpSpPr/>
            <p:nvPr/>
          </p:nvGrpSpPr>
          <p:grpSpPr>
            <a:xfrm>
              <a:off x="906174" y="2454396"/>
              <a:ext cx="3428648" cy="3606991"/>
              <a:chOff x="5915378" y="2419985"/>
              <a:chExt cx="3428648" cy="3606991"/>
            </a:xfrm>
          </p:grpSpPr>
          <p:sp>
            <p:nvSpPr>
              <p:cNvPr id="3390" name="Google Shape;3390;p159"/>
              <p:cNvSpPr/>
              <p:nvPr/>
            </p:nvSpPr>
            <p:spPr>
              <a:xfrm>
                <a:off x="6226472" y="4405343"/>
                <a:ext cx="1028625"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Tính theo số bát phân</a:t>
                </a:r>
                <a:endParaRPr sz="1200">
                  <a:solidFill>
                    <a:srgbClr val="262626"/>
                  </a:solidFill>
                  <a:latin typeface="Arial"/>
                  <a:ea typeface="Arial"/>
                  <a:cs typeface="Arial"/>
                  <a:sym typeface="Arial"/>
                </a:endParaRPr>
              </a:p>
            </p:txBody>
          </p:sp>
          <p:grpSp>
            <p:nvGrpSpPr>
              <p:cNvPr id="3391" name="Google Shape;3391;p159"/>
              <p:cNvGrpSpPr/>
              <p:nvPr/>
            </p:nvGrpSpPr>
            <p:grpSpPr>
              <a:xfrm>
                <a:off x="7489244" y="2419985"/>
                <a:ext cx="1854781" cy="504000"/>
                <a:chOff x="7489244" y="2419985"/>
                <a:chExt cx="1854781" cy="504000"/>
              </a:xfrm>
            </p:grpSpPr>
            <p:sp>
              <p:nvSpPr>
                <p:cNvPr id="3392" name="Google Shape;3392;p159"/>
                <p:cNvSpPr/>
                <p:nvPr/>
              </p:nvSpPr>
              <p:spPr>
                <a:xfrm>
                  <a:off x="8840025" y="241998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x</a:t>
                  </a:r>
                  <a:endParaRPr/>
                </a:p>
              </p:txBody>
            </p:sp>
            <p:sp>
              <p:nvSpPr>
                <p:cNvPr id="3393" name="Google Shape;3393;p159"/>
                <p:cNvSpPr/>
                <p:nvPr/>
              </p:nvSpPr>
              <p:spPr>
                <a:xfrm>
                  <a:off x="8164635" y="241998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a:t>
                  </a:r>
                  <a:endParaRPr/>
                </a:p>
              </p:txBody>
            </p:sp>
            <p:sp>
              <p:nvSpPr>
                <p:cNvPr id="3394" name="Google Shape;3394;p159"/>
                <p:cNvSpPr/>
                <p:nvPr/>
              </p:nvSpPr>
              <p:spPr>
                <a:xfrm>
                  <a:off x="7489244" y="241998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a:t>
                  </a:r>
                  <a:endParaRPr/>
                </a:p>
              </p:txBody>
            </p:sp>
          </p:grpSp>
          <p:grpSp>
            <p:nvGrpSpPr>
              <p:cNvPr id="3395" name="Google Shape;3395;p159"/>
              <p:cNvGrpSpPr/>
              <p:nvPr/>
            </p:nvGrpSpPr>
            <p:grpSpPr>
              <a:xfrm>
                <a:off x="7489244" y="3955965"/>
                <a:ext cx="1854781" cy="504000"/>
                <a:chOff x="7489244" y="3915128"/>
                <a:chExt cx="1854781" cy="504000"/>
              </a:xfrm>
            </p:grpSpPr>
            <p:sp>
              <p:nvSpPr>
                <p:cNvPr id="3396" name="Google Shape;3396;p159"/>
                <p:cNvSpPr/>
                <p:nvPr/>
              </p:nvSpPr>
              <p:spPr>
                <a:xfrm>
                  <a:off x="8840025" y="3915128"/>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1x2</a:t>
                  </a:r>
                  <a:r>
                    <a:rPr baseline="30000" lang="en-US" sz="1400">
                      <a:solidFill>
                        <a:srgbClr val="262626"/>
                      </a:solidFill>
                      <a:latin typeface="Arial"/>
                      <a:ea typeface="Arial"/>
                      <a:cs typeface="Arial"/>
                      <a:sym typeface="Arial"/>
                    </a:rPr>
                    <a:t>0</a:t>
                  </a:r>
                  <a:endParaRPr/>
                </a:p>
              </p:txBody>
            </p:sp>
            <p:sp>
              <p:nvSpPr>
                <p:cNvPr id="3397" name="Google Shape;3397;p159"/>
                <p:cNvSpPr/>
                <p:nvPr/>
              </p:nvSpPr>
              <p:spPr>
                <a:xfrm>
                  <a:off x="8164635" y="3915128"/>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0x2</a:t>
                  </a:r>
                  <a:r>
                    <a:rPr baseline="30000" lang="en-US" sz="1400">
                      <a:solidFill>
                        <a:srgbClr val="262626"/>
                      </a:solidFill>
                      <a:latin typeface="Arial"/>
                      <a:ea typeface="Arial"/>
                      <a:cs typeface="Arial"/>
                      <a:sym typeface="Arial"/>
                    </a:rPr>
                    <a:t>1</a:t>
                  </a:r>
                  <a:endParaRPr/>
                </a:p>
              </p:txBody>
            </p:sp>
            <p:sp>
              <p:nvSpPr>
                <p:cNvPr id="3398" name="Google Shape;3398;p159"/>
                <p:cNvSpPr/>
                <p:nvPr/>
              </p:nvSpPr>
              <p:spPr>
                <a:xfrm>
                  <a:off x="7489244" y="3915128"/>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1x2</a:t>
                  </a:r>
                  <a:r>
                    <a:rPr baseline="30000" lang="en-US" sz="1400">
                      <a:solidFill>
                        <a:srgbClr val="262626"/>
                      </a:solidFill>
                      <a:latin typeface="Arial"/>
                      <a:ea typeface="Arial"/>
                      <a:cs typeface="Arial"/>
                      <a:sym typeface="Arial"/>
                    </a:rPr>
                    <a:t>2</a:t>
                  </a:r>
                  <a:endParaRPr/>
                </a:p>
              </p:txBody>
            </p:sp>
          </p:grpSp>
          <p:grpSp>
            <p:nvGrpSpPr>
              <p:cNvPr id="3399" name="Google Shape;3399;p159"/>
              <p:cNvGrpSpPr/>
              <p:nvPr/>
            </p:nvGrpSpPr>
            <p:grpSpPr>
              <a:xfrm>
                <a:off x="7489244" y="4723956"/>
                <a:ext cx="1854781" cy="504000"/>
                <a:chOff x="7489244" y="4723956"/>
                <a:chExt cx="1854781" cy="504000"/>
              </a:xfrm>
            </p:grpSpPr>
            <p:sp>
              <p:nvSpPr>
                <p:cNvPr id="3400" name="Google Shape;3400;p159"/>
                <p:cNvSpPr/>
                <p:nvPr/>
              </p:nvSpPr>
              <p:spPr>
                <a:xfrm>
                  <a:off x="8840025" y="4723956"/>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a:t>
                  </a:r>
                  <a:endParaRPr baseline="30000" sz="1400">
                    <a:solidFill>
                      <a:srgbClr val="262626"/>
                    </a:solidFill>
                    <a:latin typeface="Arial"/>
                    <a:ea typeface="Arial"/>
                    <a:cs typeface="Arial"/>
                    <a:sym typeface="Arial"/>
                  </a:endParaRPr>
                </a:p>
              </p:txBody>
            </p:sp>
            <p:sp>
              <p:nvSpPr>
                <p:cNvPr id="3401" name="Google Shape;3401;p159"/>
                <p:cNvSpPr/>
                <p:nvPr/>
              </p:nvSpPr>
              <p:spPr>
                <a:xfrm>
                  <a:off x="8164635" y="4723956"/>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0</a:t>
                  </a:r>
                  <a:endParaRPr baseline="30000" sz="1400">
                    <a:solidFill>
                      <a:srgbClr val="262626"/>
                    </a:solidFill>
                    <a:latin typeface="Arial"/>
                    <a:ea typeface="Arial"/>
                    <a:cs typeface="Arial"/>
                    <a:sym typeface="Arial"/>
                  </a:endParaRPr>
                </a:p>
              </p:txBody>
            </p:sp>
            <p:sp>
              <p:nvSpPr>
                <p:cNvPr id="3402" name="Google Shape;3402;p159"/>
                <p:cNvSpPr/>
                <p:nvPr/>
              </p:nvSpPr>
              <p:spPr>
                <a:xfrm>
                  <a:off x="7489244" y="4723956"/>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4</a:t>
                  </a:r>
                  <a:endParaRPr baseline="30000" sz="1400">
                    <a:solidFill>
                      <a:srgbClr val="262626"/>
                    </a:solidFill>
                    <a:latin typeface="Arial"/>
                    <a:ea typeface="Arial"/>
                    <a:cs typeface="Arial"/>
                    <a:sym typeface="Arial"/>
                  </a:endParaRPr>
                </a:p>
              </p:txBody>
            </p:sp>
          </p:grpSp>
          <p:grpSp>
            <p:nvGrpSpPr>
              <p:cNvPr id="3403" name="Google Shape;3403;p159"/>
              <p:cNvGrpSpPr/>
              <p:nvPr/>
            </p:nvGrpSpPr>
            <p:grpSpPr>
              <a:xfrm>
                <a:off x="7489244" y="3187975"/>
                <a:ext cx="1854781" cy="504000"/>
                <a:chOff x="7489244" y="3124029"/>
                <a:chExt cx="1854781" cy="504000"/>
              </a:xfrm>
            </p:grpSpPr>
            <p:sp>
              <p:nvSpPr>
                <p:cNvPr id="3404" name="Google Shape;3404;p159"/>
                <p:cNvSpPr/>
                <p:nvPr/>
              </p:nvSpPr>
              <p:spPr>
                <a:xfrm>
                  <a:off x="8840025" y="3124029"/>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a:t>
                  </a:r>
                  <a:endParaRPr/>
                </a:p>
              </p:txBody>
            </p:sp>
            <p:sp>
              <p:nvSpPr>
                <p:cNvPr id="3405" name="Google Shape;3405;p159"/>
                <p:cNvSpPr/>
                <p:nvPr/>
              </p:nvSpPr>
              <p:spPr>
                <a:xfrm>
                  <a:off x="8164635" y="3124029"/>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0</a:t>
                  </a:r>
                  <a:endParaRPr/>
                </a:p>
              </p:txBody>
            </p:sp>
            <p:sp>
              <p:nvSpPr>
                <p:cNvPr id="3406" name="Google Shape;3406;p159"/>
                <p:cNvSpPr/>
                <p:nvPr/>
              </p:nvSpPr>
              <p:spPr>
                <a:xfrm>
                  <a:off x="7489244" y="3124029"/>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a:t>
                  </a:r>
                  <a:endParaRPr/>
                </a:p>
              </p:txBody>
            </p:sp>
          </p:grpSp>
          <p:sp>
            <p:nvSpPr>
              <p:cNvPr id="3407" name="Google Shape;3407;p159"/>
              <p:cNvSpPr/>
              <p:nvPr/>
            </p:nvSpPr>
            <p:spPr>
              <a:xfrm>
                <a:off x="8146635" y="5522976"/>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5</a:t>
                </a:r>
                <a:endParaRPr baseline="30000" sz="1400">
                  <a:solidFill>
                    <a:srgbClr val="262626"/>
                  </a:solidFill>
                  <a:latin typeface="Arial"/>
                  <a:ea typeface="Arial"/>
                  <a:cs typeface="Arial"/>
                  <a:sym typeface="Arial"/>
                </a:endParaRPr>
              </a:p>
            </p:txBody>
          </p:sp>
          <p:sp>
            <p:nvSpPr>
              <p:cNvPr id="3408" name="Google Shape;3408;p159"/>
              <p:cNvSpPr/>
              <p:nvPr/>
            </p:nvSpPr>
            <p:spPr>
              <a:xfrm flipH="1" rot="10800000">
                <a:off x="7489244" y="5244371"/>
                <a:ext cx="1854782" cy="141739"/>
              </a:xfrm>
              <a:custGeom>
                <a:rect b="b" l="l" r="r" t="t"/>
                <a:pathLst>
                  <a:path extrusionOk="0" h="344170" w="2015511">
                    <a:moveTo>
                      <a:pt x="0" y="344170"/>
                    </a:moveTo>
                    <a:lnTo>
                      <a:pt x="0" y="0"/>
                    </a:lnTo>
                    <a:lnTo>
                      <a:pt x="2015511" y="0"/>
                    </a:lnTo>
                    <a:lnTo>
                      <a:pt x="2015511" y="344170"/>
                    </a:lnTo>
                  </a:path>
                </a:pathLst>
              </a:cu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09" name="Google Shape;3409;p159"/>
              <p:cNvSpPr/>
              <p:nvPr/>
            </p:nvSpPr>
            <p:spPr>
              <a:xfrm>
                <a:off x="8313157" y="5283151"/>
                <a:ext cx="206956" cy="21544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a:t>
                </a:r>
                <a:endParaRPr/>
              </a:p>
            </p:txBody>
          </p:sp>
          <p:cxnSp>
            <p:nvCxnSpPr>
              <p:cNvPr id="3410" name="Google Shape;3410;p159"/>
              <p:cNvCxnSpPr>
                <a:stCxn id="3392" idx="2"/>
                <a:endCxn id="3404" idx="0"/>
              </p:cNvCxnSpPr>
              <p:nvPr/>
            </p:nvCxnSpPr>
            <p:spPr>
              <a:xfrm>
                <a:off x="9092025" y="2923985"/>
                <a:ext cx="0" cy="264000"/>
              </a:xfrm>
              <a:prstGeom prst="straightConnector1">
                <a:avLst/>
              </a:prstGeom>
              <a:noFill/>
              <a:ln cap="flat" cmpd="sng" w="9525">
                <a:solidFill>
                  <a:srgbClr val="BFBFBF"/>
                </a:solidFill>
                <a:prstDash val="solid"/>
                <a:miter lim="800000"/>
                <a:headEnd len="sm" w="sm" type="none"/>
                <a:tailEnd len="med" w="med" type="triangle"/>
              </a:ln>
            </p:spPr>
          </p:cxnSp>
          <p:cxnSp>
            <p:nvCxnSpPr>
              <p:cNvPr id="3411" name="Google Shape;3411;p159"/>
              <p:cNvCxnSpPr>
                <a:stCxn id="3393" idx="2"/>
                <a:endCxn id="3405" idx="0"/>
              </p:cNvCxnSpPr>
              <p:nvPr/>
            </p:nvCxnSpPr>
            <p:spPr>
              <a:xfrm>
                <a:off x="8416635" y="2923985"/>
                <a:ext cx="0" cy="264000"/>
              </a:xfrm>
              <a:prstGeom prst="straightConnector1">
                <a:avLst/>
              </a:prstGeom>
              <a:noFill/>
              <a:ln cap="flat" cmpd="sng" w="9525">
                <a:solidFill>
                  <a:srgbClr val="BFBFBF"/>
                </a:solidFill>
                <a:prstDash val="solid"/>
                <a:miter lim="800000"/>
                <a:headEnd len="sm" w="sm" type="none"/>
                <a:tailEnd len="med" w="med" type="triangle"/>
              </a:ln>
            </p:spPr>
          </p:cxnSp>
          <p:cxnSp>
            <p:nvCxnSpPr>
              <p:cNvPr id="3412" name="Google Shape;3412;p159"/>
              <p:cNvCxnSpPr>
                <a:stCxn id="3394" idx="2"/>
                <a:endCxn id="3406" idx="0"/>
              </p:cNvCxnSpPr>
              <p:nvPr/>
            </p:nvCxnSpPr>
            <p:spPr>
              <a:xfrm>
                <a:off x="7741244" y="2923985"/>
                <a:ext cx="0" cy="264000"/>
              </a:xfrm>
              <a:prstGeom prst="straightConnector1">
                <a:avLst/>
              </a:prstGeom>
              <a:noFill/>
              <a:ln cap="flat" cmpd="sng" w="9525">
                <a:solidFill>
                  <a:srgbClr val="BFBFBF"/>
                </a:solidFill>
                <a:prstDash val="solid"/>
                <a:miter lim="800000"/>
                <a:headEnd len="sm" w="sm" type="none"/>
                <a:tailEnd len="med" w="med" type="triangle"/>
              </a:ln>
            </p:spPr>
          </p:cxnSp>
          <p:cxnSp>
            <p:nvCxnSpPr>
              <p:cNvPr id="3413" name="Google Shape;3413;p159"/>
              <p:cNvCxnSpPr>
                <a:stCxn id="3404" idx="2"/>
                <a:endCxn id="3396" idx="0"/>
              </p:cNvCxnSpPr>
              <p:nvPr/>
            </p:nvCxnSpPr>
            <p:spPr>
              <a:xfrm>
                <a:off x="9092025" y="3691975"/>
                <a:ext cx="0" cy="264000"/>
              </a:xfrm>
              <a:prstGeom prst="straightConnector1">
                <a:avLst/>
              </a:prstGeom>
              <a:noFill/>
              <a:ln cap="flat" cmpd="sng" w="9525">
                <a:solidFill>
                  <a:srgbClr val="BFBFBF"/>
                </a:solidFill>
                <a:prstDash val="solid"/>
                <a:miter lim="800000"/>
                <a:headEnd len="sm" w="sm" type="none"/>
                <a:tailEnd len="med" w="med" type="triangle"/>
              </a:ln>
            </p:spPr>
          </p:cxnSp>
          <p:cxnSp>
            <p:nvCxnSpPr>
              <p:cNvPr id="3414" name="Google Shape;3414;p159"/>
              <p:cNvCxnSpPr>
                <a:stCxn id="3405" idx="2"/>
                <a:endCxn id="3397" idx="0"/>
              </p:cNvCxnSpPr>
              <p:nvPr/>
            </p:nvCxnSpPr>
            <p:spPr>
              <a:xfrm>
                <a:off x="8416635" y="3691975"/>
                <a:ext cx="0" cy="264000"/>
              </a:xfrm>
              <a:prstGeom prst="straightConnector1">
                <a:avLst/>
              </a:prstGeom>
              <a:noFill/>
              <a:ln cap="flat" cmpd="sng" w="9525">
                <a:solidFill>
                  <a:srgbClr val="BFBFBF"/>
                </a:solidFill>
                <a:prstDash val="solid"/>
                <a:miter lim="800000"/>
                <a:headEnd len="sm" w="sm" type="none"/>
                <a:tailEnd len="med" w="med" type="triangle"/>
              </a:ln>
            </p:spPr>
          </p:cxnSp>
          <p:cxnSp>
            <p:nvCxnSpPr>
              <p:cNvPr id="3415" name="Google Shape;3415;p159"/>
              <p:cNvCxnSpPr>
                <a:stCxn id="3406" idx="2"/>
                <a:endCxn id="3398" idx="0"/>
              </p:cNvCxnSpPr>
              <p:nvPr/>
            </p:nvCxnSpPr>
            <p:spPr>
              <a:xfrm>
                <a:off x="7741244" y="3691975"/>
                <a:ext cx="0" cy="264000"/>
              </a:xfrm>
              <a:prstGeom prst="straightConnector1">
                <a:avLst/>
              </a:prstGeom>
              <a:noFill/>
              <a:ln cap="flat" cmpd="sng" w="9525">
                <a:solidFill>
                  <a:srgbClr val="BFBFBF"/>
                </a:solidFill>
                <a:prstDash val="solid"/>
                <a:miter lim="800000"/>
                <a:headEnd len="sm" w="sm" type="none"/>
                <a:tailEnd len="med" w="med" type="triangle"/>
              </a:ln>
            </p:spPr>
          </p:cxnSp>
          <p:cxnSp>
            <p:nvCxnSpPr>
              <p:cNvPr id="3416" name="Google Shape;3416;p159"/>
              <p:cNvCxnSpPr>
                <a:stCxn id="3396" idx="2"/>
                <a:endCxn id="3400" idx="0"/>
              </p:cNvCxnSpPr>
              <p:nvPr/>
            </p:nvCxnSpPr>
            <p:spPr>
              <a:xfrm>
                <a:off x="9092025" y="4459965"/>
                <a:ext cx="0" cy="264000"/>
              </a:xfrm>
              <a:prstGeom prst="straightConnector1">
                <a:avLst/>
              </a:prstGeom>
              <a:noFill/>
              <a:ln cap="flat" cmpd="sng" w="9525">
                <a:solidFill>
                  <a:srgbClr val="BFBFBF"/>
                </a:solidFill>
                <a:prstDash val="solid"/>
                <a:miter lim="800000"/>
                <a:headEnd len="sm" w="sm" type="none"/>
                <a:tailEnd len="med" w="med" type="triangle"/>
              </a:ln>
            </p:spPr>
          </p:cxnSp>
          <p:cxnSp>
            <p:nvCxnSpPr>
              <p:cNvPr id="3417" name="Google Shape;3417;p159"/>
              <p:cNvCxnSpPr>
                <a:stCxn id="3397" idx="2"/>
                <a:endCxn id="3401" idx="0"/>
              </p:cNvCxnSpPr>
              <p:nvPr/>
            </p:nvCxnSpPr>
            <p:spPr>
              <a:xfrm>
                <a:off x="8416635" y="4459965"/>
                <a:ext cx="0" cy="264000"/>
              </a:xfrm>
              <a:prstGeom prst="straightConnector1">
                <a:avLst/>
              </a:prstGeom>
              <a:noFill/>
              <a:ln cap="flat" cmpd="sng" w="9525">
                <a:solidFill>
                  <a:srgbClr val="BFBFBF"/>
                </a:solidFill>
                <a:prstDash val="solid"/>
                <a:miter lim="800000"/>
                <a:headEnd len="sm" w="sm" type="none"/>
                <a:tailEnd len="med" w="med" type="triangle"/>
              </a:ln>
            </p:spPr>
          </p:cxnSp>
          <p:cxnSp>
            <p:nvCxnSpPr>
              <p:cNvPr id="3418" name="Google Shape;3418;p159"/>
              <p:cNvCxnSpPr>
                <a:stCxn id="3398" idx="2"/>
                <a:endCxn id="3402" idx="0"/>
              </p:cNvCxnSpPr>
              <p:nvPr/>
            </p:nvCxnSpPr>
            <p:spPr>
              <a:xfrm>
                <a:off x="7741244" y="4459965"/>
                <a:ext cx="0" cy="264000"/>
              </a:xfrm>
              <a:prstGeom prst="straightConnector1">
                <a:avLst/>
              </a:prstGeom>
              <a:noFill/>
              <a:ln cap="flat" cmpd="sng" w="9525">
                <a:solidFill>
                  <a:srgbClr val="BFBFBF"/>
                </a:solidFill>
                <a:prstDash val="solid"/>
                <a:miter lim="800000"/>
                <a:headEnd len="sm" w="sm" type="none"/>
                <a:tailEnd len="med" w="med" type="triangle"/>
              </a:ln>
            </p:spPr>
          </p:cxnSp>
          <p:sp>
            <p:nvSpPr>
              <p:cNvPr id="3419" name="Google Shape;3419;p159"/>
              <p:cNvSpPr/>
              <p:nvPr/>
            </p:nvSpPr>
            <p:spPr>
              <a:xfrm flipH="1" rot="-5400000">
                <a:off x="6999647" y="4495419"/>
                <a:ext cx="764087" cy="189181"/>
              </a:xfrm>
              <a:custGeom>
                <a:rect b="b" l="l" r="r" t="t"/>
                <a:pathLst>
                  <a:path extrusionOk="0" h="344170" w="2015511">
                    <a:moveTo>
                      <a:pt x="0" y="344170"/>
                    </a:moveTo>
                    <a:lnTo>
                      <a:pt x="0" y="0"/>
                    </a:lnTo>
                    <a:lnTo>
                      <a:pt x="2015511" y="0"/>
                    </a:lnTo>
                    <a:lnTo>
                      <a:pt x="2015511" y="344170"/>
                    </a:lnTo>
                  </a:path>
                </a:pathLst>
              </a:cu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20" name="Google Shape;3420;p159"/>
              <p:cNvSpPr/>
              <p:nvPr/>
            </p:nvSpPr>
            <p:spPr>
              <a:xfrm>
                <a:off x="6492804" y="5293776"/>
                <a:ext cx="495960"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SUM</a:t>
                </a:r>
                <a:endParaRPr/>
              </a:p>
            </p:txBody>
          </p:sp>
          <p:sp>
            <p:nvSpPr>
              <p:cNvPr id="3421" name="Google Shape;3421;p159"/>
              <p:cNvSpPr/>
              <p:nvPr/>
            </p:nvSpPr>
            <p:spPr>
              <a:xfrm>
                <a:off x="6303603" y="5682642"/>
                <a:ext cx="874363"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Giá trị quyền</a:t>
                </a:r>
                <a:endParaRPr sz="1200">
                  <a:solidFill>
                    <a:srgbClr val="262626"/>
                  </a:solidFill>
                  <a:latin typeface="Arial"/>
                  <a:ea typeface="Arial"/>
                  <a:cs typeface="Arial"/>
                  <a:sym typeface="Arial"/>
                </a:endParaRPr>
              </a:p>
            </p:txBody>
          </p:sp>
          <p:sp>
            <p:nvSpPr>
              <p:cNvPr id="3422" name="Google Shape;3422;p159"/>
              <p:cNvSpPr/>
              <p:nvPr/>
            </p:nvSpPr>
            <p:spPr>
              <a:xfrm>
                <a:off x="6226472" y="3310909"/>
                <a:ext cx="1028625"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Thay thế bằng số nhị phân</a:t>
                </a:r>
                <a:endParaRPr sz="1200">
                  <a:solidFill>
                    <a:srgbClr val="262626"/>
                  </a:solidFill>
                  <a:latin typeface="Arial"/>
                  <a:ea typeface="Arial"/>
                  <a:cs typeface="Arial"/>
                  <a:sym typeface="Arial"/>
                </a:endParaRPr>
              </a:p>
            </p:txBody>
          </p:sp>
          <p:sp>
            <p:nvSpPr>
              <p:cNvPr id="3423" name="Google Shape;3423;p159"/>
              <p:cNvSpPr/>
              <p:nvPr/>
            </p:nvSpPr>
            <p:spPr>
              <a:xfrm>
                <a:off x="6226472" y="2511685"/>
                <a:ext cx="1028625"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Số bát phân gói quyền</a:t>
                </a:r>
                <a:endParaRPr sz="1200">
                  <a:solidFill>
                    <a:srgbClr val="262626"/>
                  </a:solidFill>
                  <a:latin typeface="Arial"/>
                  <a:ea typeface="Arial"/>
                  <a:cs typeface="Arial"/>
                  <a:sym typeface="Arial"/>
                </a:endParaRPr>
              </a:p>
            </p:txBody>
          </p:sp>
          <p:sp>
            <p:nvSpPr>
              <p:cNvPr id="3424" name="Google Shape;3424;p159"/>
              <p:cNvSpPr/>
              <p:nvPr/>
            </p:nvSpPr>
            <p:spPr>
              <a:xfrm>
                <a:off x="5915378" y="2588351"/>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1</a:t>
                </a:r>
                <a:endParaRPr sz="1200">
                  <a:solidFill>
                    <a:schemeClr val="lt1"/>
                  </a:solidFill>
                  <a:latin typeface="Arial"/>
                  <a:ea typeface="Arial"/>
                  <a:cs typeface="Arial"/>
                  <a:sym typeface="Arial"/>
                </a:endParaRPr>
              </a:p>
            </p:txBody>
          </p:sp>
          <p:sp>
            <p:nvSpPr>
              <p:cNvPr id="3425" name="Google Shape;3425;p159"/>
              <p:cNvSpPr/>
              <p:nvPr/>
            </p:nvSpPr>
            <p:spPr>
              <a:xfrm>
                <a:off x="5915378" y="3387575"/>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2</a:t>
                </a:r>
                <a:endParaRPr sz="1200">
                  <a:solidFill>
                    <a:schemeClr val="lt1"/>
                  </a:solidFill>
                  <a:latin typeface="Arial"/>
                  <a:ea typeface="Arial"/>
                  <a:cs typeface="Arial"/>
                  <a:sym typeface="Arial"/>
                </a:endParaRPr>
              </a:p>
            </p:txBody>
          </p:sp>
          <p:sp>
            <p:nvSpPr>
              <p:cNvPr id="3426" name="Google Shape;3426;p159"/>
              <p:cNvSpPr/>
              <p:nvPr/>
            </p:nvSpPr>
            <p:spPr>
              <a:xfrm>
                <a:off x="5915378" y="4482009"/>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3</a:t>
                </a:r>
                <a:endParaRPr sz="1200">
                  <a:solidFill>
                    <a:schemeClr val="lt1"/>
                  </a:solidFill>
                  <a:latin typeface="Arial"/>
                  <a:ea typeface="Arial"/>
                  <a:cs typeface="Arial"/>
                  <a:sym typeface="Arial"/>
                </a:endParaRPr>
              </a:p>
            </p:txBody>
          </p:sp>
          <p:sp>
            <p:nvSpPr>
              <p:cNvPr id="3427" name="Google Shape;3427;p159"/>
              <p:cNvSpPr/>
              <p:nvPr/>
            </p:nvSpPr>
            <p:spPr>
              <a:xfrm>
                <a:off x="5915378" y="5282595"/>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4</a:t>
                </a:r>
                <a:endParaRPr sz="1200">
                  <a:solidFill>
                    <a:schemeClr val="lt1"/>
                  </a:solidFill>
                  <a:latin typeface="Arial"/>
                  <a:ea typeface="Arial"/>
                  <a:cs typeface="Arial"/>
                  <a:sym typeface="Arial"/>
                </a:endParaRPr>
              </a:p>
            </p:txBody>
          </p:sp>
          <p:sp>
            <p:nvSpPr>
              <p:cNvPr id="3428" name="Google Shape;3428;p159"/>
              <p:cNvSpPr/>
              <p:nvPr/>
            </p:nvSpPr>
            <p:spPr>
              <a:xfrm>
                <a:off x="5915378" y="5666975"/>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5</a:t>
                </a:r>
                <a:endParaRPr sz="1200">
                  <a:solidFill>
                    <a:schemeClr val="lt1"/>
                  </a:solidFill>
                  <a:latin typeface="Arial"/>
                  <a:ea typeface="Arial"/>
                  <a:cs typeface="Arial"/>
                  <a:sym typeface="Arial"/>
                </a:endParaRPr>
              </a:p>
            </p:txBody>
          </p:sp>
        </p:grpSp>
      </p:grpSp>
      <p:sp>
        <p:nvSpPr>
          <p:cNvPr id="3429" name="Google Shape;3429;p159"/>
          <p:cNvSpPr/>
          <p:nvPr/>
        </p:nvSpPr>
        <p:spPr>
          <a:xfrm>
            <a:off x="4758211" y="2257226"/>
            <a:ext cx="4775841" cy="165347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trường hợp r-x, chuyển đổi quyền thành 1, không có quyền thành 0.</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Chuyển đổi sang số nhị phân 1, 0, 1.</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chuyển đổi một số nhị phân thành số thập phân cho mỗi chữ số, nó sẽ trở thành 4, 0, 1.</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ba số được cộng lại với nhau, giá trị quyền cuối cùng là 5.</a:t>
            </a:r>
            <a:endParaRPr sz="1300">
              <a:solidFill>
                <a:srgbClr val="26262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Tính năng của Linux</a:t>
            </a:r>
            <a:endParaRPr/>
          </a:p>
        </p:txBody>
      </p:sp>
      <p:sp>
        <p:nvSpPr>
          <p:cNvPr id="444" name="Google Shape;444;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45" name="Google Shape;445;p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Tính năng của Hệ điều hành máy tính kiểu Linux</a:t>
            </a:r>
            <a:endParaRPr/>
          </a:p>
        </p:txBody>
      </p:sp>
      <p:grpSp>
        <p:nvGrpSpPr>
          <p:cNvPr id="446" name="Google Shape;446;p16"/>
          <p:cNvGrpSpPr/>
          <p:nvPr/>
        </p:nvGrpSpPr>
        <p:grpSpPr>
          <a:xfrm>
            <a:off x="559817" y="1936761"/>
            <a:ext cx="8783192" cy="783593"/>
            <a:chOff x="559817" y="1917711"/>
            <a:chExt cx="8783192" cy="783593"/>
          </a:xfrm>
        </p:grpSpPr>
        <p:sp>
          <p:nvSpPr>
            <p:cNvPr id="447" name="Google Shape;447;p16"/>
            <p:cNvSpPr/>
            <p:nvPr/>
          </p:nvSpPr>
          <p:spPr>
            <a:xfrm>
              <a:off x="712182" y="2155823"/>
              <a:ext cx="8630827"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điều hành sẽ cung cấp phương tiện truy cập vào hệ thống. Hệ thống Linux đầu tiên có thể truy cập được từ trình thông dịch dòng lệnh tên là Shell. Hiện nay, giao diện màn hình đồ họa đang là xu hướng.</a:t>
              </a:r>
              <a:endParaRPr/>
            </a:p>
          </p:txBody>
        </p:sp>
        <p:grpSp>
          <p:nvGrpSpPr>
            <p:cNvPr id="448" name="Google Shape;448;p16"/>
            <p:cNvGrpSpPr/>
            <p:nvPr/>
          </p:nvGrpSpPr>
          <p:grpSpPr>
            <a:xfrm>
              <a:off x="559817" y="1917711"/>
              <a:ext cx="8783192" cy="215394"/>
              <a:chOff x="1027113" y="2045625"/>
              <a:chExt cx="8785225" cy="215444"/>
            </a:xfrm>
          </p:grpSpPr>
          <p:sp>
            <p:nvSpPr>
              <p:cNvPr id="449" name="Google Shape;449;p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50" name="Google Shape;450;p1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Cung cấp giao diện người dùng</a:t>
                </a:r>
                <a:endParaRPr/>
              </a:p>
            </p:txBody>
          </p:sp>
        </p:grpSp>
      </p:grpSp>
      <p:grpSp>
        <p:nvGrpSpPr>
          <p:cNvPr id="451" name="Google Shape;451;p16"/>
          <p:cNvGrpSpPr/>
          <p:nvPr/>
        </p:nvGrpSpPr>
        <p:grpSpPr>
          <a:xfrm>
            <a:off x="559817" y="2880501"/>
            <a:ext cx="8783192" cy="783593"/>
            <a:chOff x="559817" y="2832111"/>
            <a:chExt cx="8783192" cy="783593"/>
          </a:xfrm>
        </p:grpSpPr>
        <p:sp>
          <p:nvSpPr>
            <p:cNvPr id="452" name="Google Shape;452;p16"/>
            <p:cNvSpPr/>
            <p:nvPr/>
          </p:nvSpPr>
          <p:spPr>
            <a:xfrm>
              <a:off x="712182" y="3070223"/>
              <a:ext cx="8630827"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điều hành Linux quản lý quyền sở hữu và quyền truy cập vào các tệp tin và thư mục khác nhau trong hệ thống tệp tin.</a:t>
              </a:r>
              <a:endParaRPr/>
            </a:p>
          </p:txBody>
        </p:sp>
        <p:grpSp>
          <p:nvGrpSpPr>
            <p:cNvPr id="453" name="Google Shape;453;p16"/>
            <p:cNvGrpSpPr/>
            <p:nvPr/>
          </p:nvGrpSpPr>
          <p:grpSpPr>
            <a:xfrm>
              <a:off x="559817" y="2832111"/>
              <a:ext cx="8783192" cy="215394"/>
              <a:chOff x="1027113" y="2045625"/>
              <a:chExt cx="8785225" cy="215444"/>
            </a:xfrm>
          </p:grpSpPr>
          <p:sp>
            <p:nvSpPr>
              <p:cNvPr id="454" name="Google Shape;454;p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55" name="Google Shape;455;p1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hệ thống tệp tin</a:t>
                </a:r>
                <a:endParaRPr/>
              </a:p>
            </p:txBody>
          </p:sp>
        </p:grpSp>
      </p:grpSp>
      <p:grpSp>
        <p:nvGrpSpPr>
          <p:cNvPr id="456" name="Google Shape;456;p16"/>
          <p:cNvGrpSpPr/>
          <p:nvPr/>
        </p:nvGrpSpPr>
        <p:grpSpPr>
          <a:xfrm>
            <a:off x="559817" y="3826083"/>
            <a:ext cx="8783192" cy="783593"/>
            <a:chOff x="559817" y="4184820"/>
            <a:chExt cx="8783192" cy="783593"/>
          </a:xfrm>
        </p:grpSpPr>
        <p:sp>
          <p:nvSpPr>
            <p:cNvPr id="457" name="Google Shape;457;p16"/>
            <p:cNvSpPr/>
            <p:nvPr/>
          </p:nvSpPr>
          <p:spPr>
            <a:xfrm>
              <a:off x="712182" y="4422932"/>
              <a:ext cx="8630827"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tài khoản người dùng và thiết lập ranh giới giữa các người dùng là những tính năng cơ bản nhất của Linux. Tách tài khoản giữa người dùng và nhóm là nền tảng để người dùng có thể quản lý các tệp tin và tiến trình của mình.</a:t>
              </a:r>
              <a:endParaRPr/>
            </a:p>
          </p:txBody>
        </p:sp>
        <p:grpSp>
          <p:nvGrpSpPr>
            <p:cNvPr id="458" name="Google Shape;458;p16"/>
            <p:cNvGrpSpPr/>
            <p:nvPr/>
          </p:nvGrpSpPr>
          <p:grpSpPr>
            <a:xfrm>
              <a:off x="559817" y="4184820"/>
              <a:ext cx="8783192" cy="215394"/>
              <a:chOff x="1027113" y="2045625"/>
              <a:chExt cx="8785225" cy="215444"/>
            </a:xfrm>
          </p:grpSpPr>
          <p:sp>
            <p:nvSpPr>
              <p:cNvPr id="459" name="Google Shape;459;p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0" name="Google Shape;460;p1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Cung cấp phương pháp xác thực và quản lý truy cập người dùng</a:t>
                </a:r>
                <a:endParaRPr/>
              </a:p>
            </p:txBody>
          </p:sp>
        </p:grpSp>
      </p:gr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4" name="Shape 3434"/>
        <p:cNvGrpSpPr/>
        <p:nvPr/>
      </p:nvGrpSpPr>
      <p:grpSpPr>
        <a:xfrm>
          <a:off x="0" y="0"/>
          <a:ext cx="0" cy="0"/>
          <a:chOff x="0" y="0"/>
          <a:chExt cx="0" cy="0"/>
        </a:xfrm>
      </p:grpSpPr>
      <p:sp>
        <p:nvSpPr>
          <p:cNvPr id="3435" name="Google Shape;3435;p16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436" name="Google Shape;3436;p1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3437" name="Google Shape;3437;p160"/>
          <p:cNvGrpSpPr/>
          <p:nvPr/>
        </p:nvGrpSpPr>
        <p:grpSpPr>
          <a:xfrm>
            <a:off x="559817" y="1917710"/>
            <a:ext cx="8783192" cy="215444"/>
            <a:chOff x="1027113" y="2045625"/>
            <a:chExt cx="8785225" cy="215494"/>
          </a:xfrm>
        </p:grpSpPr>
        <p:sp>
          <p:nvSpPr>
            <p:cNvPr id="3438" name="Google Shape;3438;p1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39" name="Google Shape;3439;p160"/>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Mối tương quan giữa quyền truy cập và số lượng</a:t>
              </a:r>
              <a:endParaRPr sz="1400">
                <a:solidFill>
                  <a:srgbClr val="262626"/>
                </a:solidFill>
                <a:latin typeface="Arial"/>
                <a:ea typeface="Arial"/>
                <a:cs typeface="Arial"/>
                <a:sym typeface="Arial"/>
              </a:endParaRPr>
            </a:p>
          </p:txBody>
        </p:sp>
      </p:grpSp>
      <p:sp>
        <p:nvSpPr>
          <p:cNvPr id="3440" name="Google Shape;3440;p1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chmod : Quá trình chuyển đổi quyền thành số</a:t>
            </a:r>
            <a:endParaRPr sz="2400">
              <a:solidFill>
                <a:srgbClr val="0C0C0C"/>
              </a:solidFill>
              <a:latin typeface="Arial"/>
              <a:ea typeface="Arial"/>
              <a:cs typeface="Arial"/>
              <a:sym typeface="Arial"/>
            </a:endParaRPr>
          </a:p>
        </p:txBody>
      </p:sp>
      <p:graphicFrame>
        <p:nvGraphicFramePr>
          <p:cNvPr id="3441" name="Google Shape;3441;p160"/>
          <p:cNvGraphicFramePr/>
          <p:nvPr/>
        </p:nvGraphicFramePr>
        <p:xfrm>
          <a:off x="570153" y="2308905"/>
          <a:ext cx="3000000" cy="3000000"/>
        </p:xfrm>
        <a:graphic>
          <a:graphicData uri="http://schemas.openxmlformats.org/drawingml/2006/table">
            <a:tbl>
              <a:tblPr bandRow="1" firstRow="1">
                <a:noFill/>
                <a:tableStyleId>{2C95443A-0FA5-43C8-9287-9C9D9076A346}</a:tableStyleId>
              </a:tblPr>
              <a:tblGrid>
                <a:gridCol w="2218775"/>
                <a:gridCol w="2218775"/>
                <a:gridCol w="2218775"/>
                <a:gridCol w="2218775"/>
              </a:tblGrid>
              <a:tr h="270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Quyền truy cập</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Trao đổi</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Số</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Sự định nghĩa</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rwx</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111 → 4+2+1</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7</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Đọc, Viết, Thực hiện</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rw-</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110 → 4+2+0</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6</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Đọc, Viết</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r-x</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101 → 4+0+1</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5</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Đọc và thục hiện</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100 → 4+0+0</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4</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Đọc</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-wx</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011 → 0+2+1</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3</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Viết, thực hiện</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-w-</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010 → 0+2+0</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2</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Viết</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--x</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001 → 0+0+1</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1</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Thực hiện</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00 → 0+0+0</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0</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Không cho phép</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161"/>
          <p:cNvSpPr/>
          <p:nvPr/>
        </p:nvSpPr>
        <p:spPr>
          <a:xfrm>
            <a:off x="527126" y="2303280"/>
            <a:ext cx="8813724" cy="178020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48" name="Google Shape;3448;p16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449" name="Google Shape;3449;p1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3450" name="Google Shape;3450;p161"/>
          <p:cNvGrpSpPr/>
          <p:nvPr/>
        </p:nvGrpSpPr>
        <p:grpSpPr>
          <a:xfrm>
            <a:off x="559817" y="1917710"/>
            <a:ext cx="8783192" cy="215444"/>
            <a:chOff x="1027113" y="2045625"/>
            <a:chExt cx="8785225" cy="215494"/>
          </a:xfrm>
        </p:grpSpPr>
        <p:sp>
          <p:nvSpPr>
            <p:cNvPr id="3451" name="Google Shape;3451;p1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52" name="Google Shape;3452;p161"/>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Tất cả các quyền truy cập được viết dưới dạng số</a:t>
              </a:r>
              <a:endParaRPr sz="1400">
                <a:solidFill>
                  <a:srgbClr val="262626"/>
                </a:solidFill>
                <a:latin typeface="Arial"/>
                <a:ea typeface="Arial"/>
                <a:cs typeface="Arial"/>
                <a:sym typeface="Arial"/>
              </a:endParaRPr>
            </a:p>
          </p:txBody>
        </p:sp>
      </p:grpSp>
      <p:sp>
        <p:nvSpPr>
          <p:cNvPr id="3453" name="Google Shape;3453;p16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Đặt tất cả các quyền bằng số</a:t>
            </a:r>
            <a:endParaRPr sz="2400">
              <a:solidFill>
                <a:srgbClr val="0C0C0C"/>
              </a:solidFill>
              <a:latin typeface="Arial"/>
              <a:ea typeface="Arial"/>
              <a:cs typeface="Arial"/>
              <a:sym typeface="Arial"/>
            </a:endParaRPr>
          </a:p>
        </p:txBody>
      </p:sp>
      <p:grpSp>
        <p:nvGrpSpPr>
          <p:cNvPr id="3454" name="Google Shape;3454;p161"/>
          <p:cNvGrpSpPr/>
          <p:nvPr/>
        </p:nvGrpSpPr>
        <p:grpSpPr>
          <a:xfrm>
            <a:off x="1616956" y="2479484"/>
            <a:ext cx="6988216" cy="1442011"/>
            <a:chOff x="1539838" y="2545133"/>
            <a:chExt cx="6988216" cy="1442011"/>
          </a:xfrm>
        </p:grpSpPr>
        <p:grpSp>
          <p:nvGrpSpPr>
            <p:cNvPr id="3455" name="Google Shape;3455;p161"/>
            <p:cNvGrpSpPr/>
            <p:nvPr/>
          </p:nvGrpSpPr>
          <p:grpSpPr>
            <a:xfrm>
              <a:off x="1539838" y="2545133"/>
              <a:ext cx="6988216" cy="1442011"/>
              <a:chOff x="1539838" y="3477587"/>
              <a:chExt cx="6988216" cy="1442011"/>
            </a:xfrm>
          </p:grpSpPr>
          <p:grpSp>
            <p:nvGrpSpPr>
              <p:cNvPr id="3456" name="Google Shape;3456;p161"/>
              <p:cNvGrpSpPr/>
              <p:nvPr/>
            </p:nvGrpSpPr>
            <p:grpSpPr>
              <a:xfrm>
                <a:off x="4103888" y="3477587"/>
                <a:ext cx="1860117" cy="1442011"/>
                <a:chOff x="1708059" y="3650875"/>
                <a:chExt cx="1860117" cy="1442011"/>
              </a:xfrm>
            </p:grpSpPr>
            <p:sp>
              <p:nvSpPr>
                <p:cNvPr id="3457" name="Google Shape;3457;p161"/>
                <p:cNvSpPr/>
                <p:nvPr/>
              </p:nvSpPr>
              <p:spPr>
                <a:xfrm>
                  <a:off x="2591499" y="4908220"/>
                  <a:ext cx="83356"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5</a:t>
                  </a:r>
                  <a:endParaRPr/>
                </a:p>
              </p:txBody>
            </p:sp>
            <p:sp>
              <p:nvSpPr>
                <p:cNvPr id="3458" name="Google Shape;3458;p161"/>
                <p:cNvSpPr/>
                <p:nvPr/>
              </p:nvSpPr>
              <p:spPr>
                <a:xfrm>
                  <a:off x="2168304" y="3650875"/>
                  <a:ext cx="929742"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Quyền: Nhóm</a:t>
                  </a:r>
                  <a:endParaRPr sz="1200">
                    <a:solidFill>
                      <a:srgbClr val="262626"/>
                    </a:solidFill>
                    <a:latin typeface="Arial"/>
                    <a:ea typeface="Arial"/>
                    <a:cs typeface="Arial"/>
                    <a:sym typeface="Arial"/>
                  </a:endParaRPr>
                </a:p>
              </p:txBody>
            </p:sp>
            <p:sp>
              <p:nvSpPr>
                <p:cNvPr id="3459" name="Google Shape;3459;p161"/>
                <p:cNvSpPr/>
                <p:nvPr/>
              </p:nvSpPr>
              <p:spPr>
                <a:xfrm>
                  <a:off x="1708059" y="3909162"/>
                  <a:ext cx="1860114" cy="117724"/>
                </a:xfrm>
                <a:custGeom>
                  <a:rect b="b" l="l" r="r" t="t"/>
                  <a:pathLst>
                    <a:path extrusionOk="0" h="344170" w="2015511">
                      <a:moveTo>
                        <a:pt x="0" y="344170"/>
                      </a:moveTo>
                      <a:lnTo>
                        <a:pt x="0" y="0"/>
                      </a:lnTo>
                      <a:lnTo>
                        <a:pt x="2015511" y="0"/>
                      </a:lnTo>
                      <a:lnTo>
                        <a:pt x="2015511" y="344170"/>
                      </a:lnTo>
                    </a:path>
                  </a:pathLst>
                </a:cu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60" name="Google Shape;3460;p161"/>
                <p:cNvSpPr/>
                <p:nvPr/>
              </p:nvSpPr>
              <p:spPr>
                <a:xfrm rot="-5400000">
                  <a:off x="2507925" y="3789380"/>
                  <a:ext cx="260387" cy="1860115"/>
                </a:xfrm>
                <a:prstGeom prst="leftBrace">
                  <a:avLst>
                    <a:gd fmla="val 71278" name="adj1"/>
                    <a:gd fmla="val 50000"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461" name="Google Shape;3461;p161"/>
              <p:cNvGrpSpPr/>
              <p:nvPr/>
            </p:nvGrpSpPr>
            <p:grpSpPr>
              <a:xfrm>
                <a:off x="1539838" y="3477587"/>
                <a:ext cx="1860117" cy="1442011"/>
                <a:chOff x="1708059" y="3650875"/>
                <a:chExt cx="1860117" cy="1442011"/>
              </a:xfrm>
            </p:grpSpPr>
            <p:sp>
              <p:nvSpPr>
                <p:cNvPr id="3462" name="Google Shape;3462;p161"/>
                <p:cNvSpPr/>
                <p:nvPr/>
              </p:nvSpPr>
              <p:spPr>
                <a:xfrm>
                  <a:off x="2596308" y="4908220"/>
                  <a:ext cx="73738"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7</a:t>
                  </a:r>
                  <a:endParaRPr/>
                </a:p>
              </p:txBody>
            </p:sp>
            <p:sp>
              <p:nvSpPr>
                <p:cNvPr id="3463" name="Google Shape;3463;p161"/>
                <p:cNvSpPr/>
                <p:nvPr/>
              </p:nvSpPr>
              <p:spPr>
                <a:xfrm>
                  <a:off x="1999990" y="3650875"/>
                  <a:ext cx="1266372"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Quyền: Chủ sở hữu</a:t>
                  </a:r>
                  <a:endParaRPr sz="1200">
                    <a:solidFill>
                      <a:srgbClr val="262626"/>
                    </a:solidFill>
                    <a:latin typeface="Arial"/>
                    <a:ea typeface="Arial"/>
                    <a:cs typeface="Arial"/>
                    <a:sym typeface="Arial"/>
                  </a:endParaRPr>
                </a:p>
              </p:txBody>
            </p:sp>
            <p:sp>
              <p:nvSpPr>
                <p:cNvPr id="3464" name="Google Shape;3464;p161"/>
                <p:cNvSpPr/>
                <p:nvPr/>
              </p:nvSpPr>
              <p:spPr>
                <a:xfrm>
                  <a:off x="1708059" y="3909162"/>
                  <a:ext cx="1860114" cy="117724"/>
                </a:xfrm>
                <a:custGeom>
                  <a:rect b="b" l="l" r="r" t="t"/>
                  <a:pathLst>
                    <a:path extrusionOk="0" h="344170" w="2015511">
                      <a:moveTo>
                        <a:pt x="0" y="344170"/>
                      </a:moveTo>
                      <a:lnTo>
                        <a:pt x="0" y="0"/>
                      </a:lnTo>
                      <a:lnTo>
                        <a:pt x="2015511" y="0"/>
                      </a:lnTo>
                      <a:lnTo>
                        <a:pt x="2015511" y="344170"/>
                      </a:lnTo>
                    </a:path>
                  </a:pathLst>
                </a:cu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65" name="Google Shape;3465;p161"/>
                <p:cNvSpPr/>
                <p:nvPr/>
              </p:nvSpPr>
              <p:spPr>
                <a:xfrm rot="-5400000">
                  <a:off x="2507925" y="3789380"/>
                  <a:ext cx="260387" cy="1860115"/>
                </a:xfrm>
                <a:prstGeom prst="leftBrace">
                  <a:avLst>
                    <a:gd fmla="val 71278" name="adj1"/>
                    <a:gd fmla="val 50000"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466" name="Google Shape;3466;p161"/>
              <p:cNvGrpSpPr/>
              <p:nvPr/>
            </p:nvGrpSpPr>
            <p:grpSpPr>
              <a:xfrm>
                <a:off x="6667937" y="3477587"/>
                <a:ext cx="1860117" cy="1442011"/>
                <a:chOff x="1708059" y="3650875"/>
                <a:chExt cx="1860116" cy="1442011"/>
              </a:xfrm>
            </p:grpSpPr>
            <p:sp>
              <p:nvSpPr>
                <p:cNvPr id="3467" name="Google Shape;3467;p161"/>
                <p:cNvSpPr/>
                <p:nvPr/>
              </p:nvSpPr>
              <p:spPr>
                <a:xfrm>
                  <a:off x="2589895" y="4908220"/>
                  <a:ext cx="86562"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4</a:t>
                  </a:r>
                  <a:endParaRPr/>
                </a:p>
              </p:txBody>
            </p:sp>
            <p:sp>
              <p:nvSpPr>
                <p:cNvPr id="3468" name="Google Shape;3468;p161"/>
                <p:cNvSpPr/>
                <p:nvPr/>
              </p:nvSpPr>
              <p:spPr>
                <a:xfrm>
                  <a:off x="1805224" y="3650875"/>
                  <a:ext cx="1655903"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Quyền: Người dùng khác</a:t>
                  </a:r>
                  <a:endParaRPr sz="1200">
                    <a:solidFill>
                      <a:srgbClr val="262626"/>
                    </a:solidFill>
                    <a:latin typeface="Arial"/>
                    <a:ea typeface="Arial"/>
                    <a:cs typeface="Arial"/>
                    <a:sym typeface="Arial"/>
                  </a:endParaRPr>
                </a:p>
              </p:txBody>
            </p:sp>
            <p:sp>
              <p:nvSpPr>
                <p:cNvPr id="3469" name="Google Shape;3469;p161"/>
                <p:cNvSpPr/>
                <p:nvPr/>
              </p:nvSpPr>
              <p:spPr>
                <a:xfrm>
                  <a:off x="1708059" y="3909162"/>
                  <a:ext cx="1860114" cy="117724"/>
                </a:xfrm>
                <a:custGeom>
                  <a:rect b="b" l="l" r="r" t="t"/>
                  <a:pathLst>
                    <a:path extrusionOk="0" h="344170" w="2015511">
                      <a:moveTo>
                        <a:pt x="0" y="344170"/>
                      </a:moveTo>
                      <a:lnTo>
                        <a:pt x="0" y="0"/>
                      </a:lnTo>
                      <a:lnTo>
                        <a:pt x="2015511" y="0"/>
                      </a:lnTo>
                      <a:lnTo>
                        <a:pt x="2015511" y="344170"/>
                      </a:lnTo>
                    </a:path>
                  </a:pathLst>
                </a:cu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70" name="Google Shape;3470;p161"/>
                <p:cNvSpPr/>
                <p:nvPr/>
              </p:nvSpPr>
              <p:spPr>
                <a:xfrm rot="-5400000">
                  <a:off x="2507925" y="3789381"/>
                  <a:ext cx="260387" cy="1860114"/>
                </a:xfrm>
                <a:prstGeom prst="leftBrace">
                  <a:avLst>
                    <a:gd fmla="val 71278" name="adj1"/>
                    <a:gd fmla="val 50000"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grpSp>
          <p:nvGrpSpPr>
            <p:cNvPr id="3471" name="Google Shape;3471;p161"/>
            <p:cNvGrpSpPr/>
            <p:nvPr/>
          </p:nvGrpSpPr>
          <p:grpSpPr>
            <a:xfrm>
              <a:off x="1541371" y="2915099"/>
              <a:ext cx="1854781" cy="504000"/>
              <a:chOff x="6708090" y="3717425"/>
              <a:chExt cx="1854781" cy="504000"/>
            </a:xfrm>
          </p:grpSpPr>
          <p:sp>
            <p:nvSpPr>
              <p:cNvPr id="3472" name="Google Shape;3472;p161"/>
              <p:cNvSpPr/>
              <p:nvPr/>
            </p:nvSpPr>
            <p:spPr>
              <a:xfrm>
                <a:off x="8058871" y="371742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x</a:t>
                </a:r>
                <a:endParaRPr/>
              </a:p>
            </p:txBody>
          </p:sp>
          <p:sp>
            <p:nvSpPr>
              <p:cNvPr id="3473" name="Google Shape;3473;p161"/>
              <p:cNvSpPr/>
              <p:nvPr/>
            </p:nvSpPr>
            <p:spPr>
              <a:xfrm>
                <a:off x="7383481" y="371742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w</a:t>
                </a:r>
                <a:endParaRPr/>
              </a:p>
            </p:txBody>
          </p:sp>
          <p:sp>
            <p:nvSpPr>
              <p:cNvPr id="3474" name="Google Shape;3474;p161"/>
              <p:cNvSpPr/>
              <p:nvPr/>
            </p:nvSpPr>
            <p:spPr>
              <a:xfrm>
                <a:off x="6708090" y="371742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a:t>
                </a:r>
                <a:endParaRPr/>
              </a:p>
            </p:txBody>
          </p:sp>
        </p:grpSp>
        <p:grpSp>
          <p:nvGrpSpPr>
            <p:cNvPr id="3475" name="Google Shape;3475;p161"/>
            <p:cNvGrpSpPr/>
            <p:nvPr/>
          </p:nvGrpSpPr>
          <p:grpSpPr>
            <a:xfrm>
              <a:off x="4100203" y="2915099"/>
              <a:ext cx="1854781" cy="504000"/>
              <a:chOff x="6708090" y="3717425"/>
              <a:chExt cx="1854781" cy="504000"/>
            </a:xfrm>
          </p:grpSpPr>
          <p:sp>
            <p:nvSpPr>
              <p:cNvPr id="3476" name="Google Shape;3476;p161"/>
              <p:cNvSpPr/>
              <p:nvPr/>
            </p:nvSpPr>
            <p:spPr>
              <a:xfrm>
                <a:off x="8058871" y="371742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x</a:t>
                </a:r>
                <a:endParaRPr/>
              </a:p>
            </p:txBody>
          </p:sp>
          <p:sp>
            <p:nvSpPr>
              <p:cNvPr id="3477" name="Google Shape;3477;p161"/>
              <p:cNvSpPr/>
              <p:nvPr/>
            </p:nvSpPr>
            <p:spPr>
              <a:xfrm>
                <a:off x="7383481" y="371742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a:t>
                </a:r>
                <a:endParaRPr/>
              </a:p>
            </p:txBody>
          </p:sp>
          <p:sp>
            <p:nvSpPr>
              <p:cNvPr id="3478" name="Google Shape;3478;p161"/>
              <p:cNvSpPr/>
              <p:nvPr/>
            </p:nvSpPr>
            <p:spPr>
              <a:xfrm>
                <a:off x="6708090" y="371742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a:t>
                </a:r>
                <a:endParaRPr/>
              </a:p>
            </p:txBody>
          </p:sp>
        </p:grpSp>
        <p:grpSp>
          <p:nvGrpSpPr>
            <p:cNvPr id="3479" name="Google Shape;3479;p161"/>
            <p:cNvGrpSpPr/>
            <p:nvPr/>
          </p:nvGrpSpPr>
          <p:grpSpPr>
            <a:xfrm>
              <a:off x="6673270" y="2915099"/>
              <a:ext cx="1854781" cy="504000"/>
              <a:chOff x="6708090" y="3717425"/>
              <a:chExt cx="1854781" cy="504000"/>
            </a:xfrm>
          </p:grpSpPr>
          <p:sp>
            <p:nvSpPr>
              <p:cNvPr id="3480" name="Google Shape;3480;p161"/>
              <p:cNvSpPr/>
              <p:nvPr/>
            </p:nvSpPr>
            <p:spPr>
              <a:xfrm>
                <a:off x="8058871" y="371742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a:t>
                </a:r>
                <a:endParaRPr/>
              </a:p>
            </p:txBody>
          </p:sp>
          <p:sp>
            <p:nvSpPr>
              <p:cNvPr id="3481" name="Google Shape;3481;p161"/>
              <p:cNvSpPr/>
              <p:nvPr/>
            </p:nvSpPr>
            <p:spPr>
              <a:xfrm>
                <a:off x="7383481" y="371742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a:t>
                </a:r>
                <a:endParaRPr/>
              </a:p>
            </p:txBody>
          </p:sp>
          <p:sp>
            <p:nvSpPr>
              <p:cNvPr id="3482" name="Google Shape;3482;p161"/>
              <p:cNvSpPr/>
              <p:nvPr/>
            </p:nvSpPr>
            <p:spPr>
              <a:xfrm>
                <a:off x="6708090" y="3717425"/>
                <a:ext cx="504000" cy="504000"/>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a:t>
                </a:r>
                <a:endParaRPr/>
              </a:p>
            </p:txBody>
          </p:sp>
        </p:grpSp>
      </p:grpSp>
      <p:grpSp>
        <p:nvGrpSpPr>
          <p:cNvPr id="3483" name="Google Shape;3483;p161"/>
          <p:cNvGrpSpPr/>
          <p:nvPr/>
        </p:nvGrpSpPr>
        <p:grpSpPr>
          <a:xfrm>
            <a:off x="559817" y="4237906"/>
            <a:ext cx="8783192" cy="215394"/>
            <a:chOff x="1027113" y="2045615"/>
            <a:chExt cx="8785225" cy="215444"/>
          </a:xfrm>
        </p:grpSpPr>
        <p:sp>
          <p:nvSpPr>
            <p:cNvPr id="3484" name="Google Shape;3484;p1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485" name="Google Shape;3485;p161"/>
            <p:cNvSpPr/>
            <p:nvPr/>
          </p:nvSpPr>
          <p:spPr>
            <a:xfrm>
              <a:off x="1179513" y="204561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Tất cả các quyền truy cập được viết dưới dạng số</a:t>
              </a:r>
              <a:endParaRPr sz="1400">
                <a:solidFill>
                  <a:srgbClr val="262626"/>
                </a:solidFill>
                <a:latin typeface="Arial"/>
                <a:ea typeface="Arial"/>
                <a:cs typeface="Arial"/>
                <a:sym typeface="Arial"/>
              </a:endParaRPr>
            </a:p>
          </p:txBody>
        </p:sp>
      </p:grpSp>
      <p:graphicFrame>
        <p:nvGraphicFramePr>
          <p:cNvPr id="3486" name="Google Shape;3486;p161"/>
          <p:cNvGraphicFramePr/>
          <p:nvPr/>
        </p:nvGraphicFramePr>
        <p:xfrm>
          <a:off x="537883" y="4607561"/>
          <a:ext cx="3000000" cy="3000000"/>
        </p:xfrm>
        <a:graphic>
          <a:graphicData uri="http://schemas.openxmlformats.org/drawingml/2006/table">
            <a:tbl>
              <a:tblPr bandRow="1" firstRow="1">
                <a:noFill/>
                <a:tableStyleId>{2C95443A-0FA5-43C8-9287-9C9D9076A346}</a:tableStyleId>
              </a:tblPr>
              <a:tblGrid>
                <a:gridCol w="2229525"/>
                <a:gridCol w="2229525"/>
                <a:gridCol w="2229525"/>
                <a:gridCol w="2229525"/>
              </a:tblGrid>
              <a:tr h="270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Quyền truy cập</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Chế độ số bát phân</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Quyền truy cập</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Chế độ số bát phân</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rwxrwxrwx</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777</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rw-r—r--</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644</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rwxr-xr-x</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755</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rwx------</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700</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rw-rw-rw</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666</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rw-r-----</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640</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r-xr-xr-x</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555</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r--------</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400</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1" name="Shape 3491"/>
        <p:cNvGrpSpPr/>
        <p:nvPr/>
      </p:nvGrpSpPr>
      <p:grpSpPr>
        <a:xfrm>
          <a:off x="0" y="0"/>
          <a:ext cx="0" cy="0"/>
          <a:chOff x="0" y="0"/>
          <a:chExt cx="0" cy="0"/>
        </a:xfrm>
      </p:grpSpPr>
      <p:sp>
        <p:nvSpPr>
          <p:cNvPr id="3492" name="Google Shape;3492;p162"/>
          <p:cNvSpPr/>
          <p:nvPr/>
        </p:nvSpPr>
        <p:spPr>
          <a:xfrm>
            <a:off x="548640" y="2303280"/>
            <a:ext cx="8792209" cy="1640759"/>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93" name="Google Shape;3493;p16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494" name="Google Shape;3494;p1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495" name="Google Shape;3495;p16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Thay đổi quyền truy cập bằng chế độ số</a:t>
            </a:r>
            <a:endParaRPr sz="2400">
              <a:solidFill>
                <a:srgbClr val="0C0C0C"/>
              </a:solidFill>
              <a:latin typeface="Arial"/>
              <a:ea typeface="Arial"/>
              <a:cs typeface="Arial"/>
              <a:sym typeface="Arial"/>
            </a:endParaRPr>
          </a:p>
        </p:txBody>
      </p:sp>
      <p:grpSp>
        <p:nvGrpSpPr>
          <p:cNvPr id="3496" name="Google Shape;3496;p162"/>
          <p:cNvGrpSpPr/>
          <p:nvPr/>
        </p:nvGrpSpPr>
        <p:grpSpPr>
          <a:xfrm>
            <a:off x="1683166" y="2548676"/>
            <a:ext cx="6538174" cy="1041820"/>
            <a:chOff x="1762215" y="1684700"/>
            <a:chExt cx="6538174" cy="1041820"/>
          </a:xfrm>
        </p:grpSpPr>
        <p:grpSp>
          <p:nvGrpSpPr>
            <p:cNvPr id="3497" name="Google Shape;3497;p162"/>
            <p:cNvGrpSpPr/>
            <p:nvPr/>
          </p:nvGrpSpPr>
          <p:grpSpPr>
            <a:xfrm>
              <a:off x="4255719" y="1684700"/>
              <a:ext cx="1509486" cy="1041820"/>
              <a:chOff x="4272851" y="1684700"/>
              <a:chExt cx="1509486" cy="1041820"/>
            </a:xfrm>
          </p:grpSpPr>
          <p:sp>
            <p:nvSpPr>
              <p:cNvPr id="3498" name="Google Shape;3498;p162"/>
              <p:cNvSpPr/>
              <p:nvPr/>
            </p:nvSpPr>
            <p:spPr>
              <a:xfrm>
                <a:off x="4272851" y="1992876"/>
                <a:ext cx="1509486" cy="733644"/>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Số</a:t>
                </a:r>
                <a:endParaRPr sz="1400">
                  <a:solidFill>
                    <a:srgbClr val="262626"/>
                  </a:solidFill>
                  <a:latin typeface="Arial"/>
                  <a:ea typeface="Arial"/>
                  <a:cs typeface="Arial"/>
                  <a:sym typeface="Arial"/>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(0~7)</a:t>
                </a:r>
                <a:endParaRPr/>
              </a:p>
            </p:txBody>
          </p:sp>
          <p:sp>
            <p:nvSpPr>
              <p:cNvPr id="3499" name="Google Shape;3499;p162"/>
              <p:cNvSpPr/>
              <p:nvPr/>
            </p:nvSpPr>
            <p:spPr>
              <a:xfrm>
                <a:off x="4711001" y="1684700"/>
                <a:ext cx="633187"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chế độ số</a:t>
                </a:r>
                <a:endParaRPr sz="1200">
                  <a:solidFill>
                    <a:srgbClr val="262626"/>
                  </a:solidFill>
                  <a:latin typeface="Arial"/>
                  <a:ea typeface="Arial"/>
                  <a:cs typeface="Arial"/>
                  <a:sym typeface="Arial"/>
                </a:endParaRPr>
              </a:p>
            </p:txBody>
          </p:sp>
        </p:grpSp>
        <p:grpSp>
          <p:nvGrpSpPr>
            <p:cNvPr id="3500" name="Google Shape;3500;p162"/>
            <p:cNvGrpSpPr/>
            <p:nvPr/>
          </p:nvGrpSpPr>
          <p:grpSpPr>
            <a:xfrm>
              <a:off x="1762215" y="1992876"/>
              <a:ext cx="2115122" cy="733644"/>
              <a:chOff x="3667215" y="1992876"/>
              <a:chExt cx="2115122" cy="733644"/>
            </a:xfrm>
          </p:grpSpPr>
          <p:sp>
            <p:nvSpPr>
              <p:cNvPr id="3501" name="Google Shape;3501;p162"/>
              <p:cNvSpPr/>
              <p:nvPr/>
            </p:nvSpPr>
            <p:spPr>
              <a:xfrm>
                <a:off x="4272851" y="1992876"/>
                <a:ext cx="1509486" cy="733644"/>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Số</a:t>
                </a:r>
                <a:endParaRPr sz="1400">
                  <a:solidFill>
                    <a:srgbClr val="262626"/>
                  </a:solidFill>
                  <a:latin typeface="Arial"/>
                  <a:ea typeface="Arial"/>
                  <a:cs typeface="Arial"/>
                  <a:sym typeface="Arial"/>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(0~7)</a:t>
                </a:r>
                <a:endParaRPr/>
              </a:p>
            </p:txBody>
          </p:sp>
          <p:sp>
            <p:nvSpPr>
              <p:cNvPr id="3502" name="Google Shape;3502;p162"/>
              <p:cNvSpPr/>
              <p:nvPr/>
            </p:nvSpPr>
            <p:spPr>
              <a:xfrm>
                <a:off x="3667215" y="2251976"/>
                <a:ext cx="463267" cy="184666"/>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rgbClr val="262626"/>
                    </a:solidFill>
                    <a:latin typeface="Arial"/>
                    <a:ea typeface="Arial"/>
                    <a:cs typeface="Arial"/>
                    <a:sym typeface="Arial"/>
                  </a:rPr>
                  <a:t>chmod</a:t>
                </a:r>
                <a:endParaRPr sz="1200">
                  <a:solidFill>
                    <a:srgbClr val="262626"/>
                  </a:solidFill>
                  <a:latin typeface="Arial"/>
                  <a:ea typeface="Arial"/>
                  <a:cs typeface="Arial"/>
                  <a:sym typeface="Arial"/>
                </a:endParaRPr>
              </a:p>
            </p:txBody>
          </p:sp>
        </p:grpSp>
        <p:grpSp>
          <p:nvGrpSpPr>
            <p:cNvPr id="3503" name="Google Shape;3503;p162"/>
            <p:cNvGrpSpPr/>
            <p:nvPr/>
          </p:nvGrpSpPr>
          <p:grpSpPr>
            <a:xfrm>
              <a:off x="6143588" y="1992876"/>
              <a:ext cx="2156801" cy="733644"/>
              <a:chOff x="4272851" y="1992876"/>
              <a:chExt cx="2156801" cy="733644"/>
            </a:xfrm>
          </p:grpSpPr>
          <p:sp>
            <p:nvSpPr>
              <p:cNvPr id="3504" name="Google Shape;3504;p162"/>
              <p:cNvSpPr/>
              <p:nvPr/>
            </p:nvSpPr>
            <p:spPr>
              <a:xfrm>
                <a:off x="4272851" y="1992876"/>
                <a:ext cx="1509486" cy="733644"/>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Số</a:t>
                </a:r>
                <a:endParaRPr sz="1400">
                  <a:solidFill>
                    <a:srgbClr val="262626"/>
                  </a:solidFill>
                  <a:latin typeface="Arial"/>
                  <a:ea typeface="Arial"/>
                  <a:cs typeface="Arial"/>
                  <a:sym typeface="Arial"/>
                </a:endParaRPr>
              </a:p>
              <a:p>
                <a:pPr indent="0" lvl="0" marL="0" marR="0" rtl="0" algn="ctr">
                  <a:spcBef>
                    <a:spcPts val="0"/>
                  </a:spcBef>
                  <a:spcAft>
                    <a:spcPts val="0"/>
                  </a:spcAft>
                  <a:buNone/>
                </a:pPr>
                <a:r>
                  <a:rPr lang="en-US" sz="1400">
                    <a:solidFill>
                      <a:srgbClr val="262626"/>
                    </a:solidFill>
                    <a:latin typeface="Arial"/>
                    <a:ea typeface="Arial"/>
                    <a:cs typeface="Arial"/>
                    <a:sym typeface="Arial"/>
                  </a:rPr>
                  <a:t>(0~7)</a:t>
                </a:r>
                <a:endParaRPr/>
              </a:p>
            </p:txBody>
          </p:sp>
          <p:sp>
            <p:nvSpPr>
              <p:cNvPr id="3505" name="Google Shape;3505;p162"/>
              <p:cNvSpPr/>
              <p:nvPr/>
            </p:nvSpPr>
            <p:spPr>
              <a:xfrm>
                <a:off x="5924706" y="2251976"/>
                <a:ext cx="504946"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Tên tệp</a:t>
                </a:r>
                <a:endParaRPr sz="1200">
                  <a:solidFill>
                    <a:srgbClr val="262626"/>
                  </a:solidFill>
                  <a:latin typeface="Arial"/>
                  <a:ea typeface="Arial"/>
                  <a:cs typeface="Arial"/>
                  <a:sym typeface="Arial"/>
                </a:endParaRPr>
              </a:p>
            </p:txBody>
          </p:sp>
        </p:grpSp>
      </p:grpSp>
      <p:grpSp>
        <p:nvGrpSpPr>
          <p:cNvPr id="3506" name="Google Shape;3506;p162"/>
          <p:cNvGrpSpPr/>
          <p:nvPr/>
        </p:nvGrpSpPr>
        <p:grpSpPr>
          <a:xfrm>
            <a:off x="559817" y="1929413"/>
            <a:ext cx="8783192" cy="215394"/>
            <a:chOff x="1027113" y="2045605"/>
            <a:chExt cx="8785225" cy="215444"/>
          </a:xfrm>
        </p:grpSpPr>
        <p:sp>
          <p:nvSpPr>
            <p:cNvPr id="3507" name="Google Shape;3507;p1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08" name="Google Shape;3508;p162"/>
            <p:cNvSpPr/>
            <p:nvPr/>
          </p:nvSpPr>
          <p:spPr>
            <a:xfrm>
              <a:off x="1179513" y="204560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Thay đổi quyền truy cập bằng chế độ số</a:t>
              </a:r>
              <a:endParaRPr sz="1400">
                <a:solidFill>
                  <a:srgbClr val="262626"/>
                </a:solidFill>
                <a:latin typeface="Arial"/>
                <a:ea typeface="Arial"/>
                <a:cs typeface="Arial"/>
                <a:sym typeface="Arial"/>
              </a:endParaRPr>
            </a:p>
          </p:txBody>
        </p:sp>
      </p:grpSp>
      <p:grpSp>
        <p:nvGrpSpPr>
          <p:cNvPr id="3509" name="Google Shape;3509;p162"/>
          <p:cNvGrpSpPr/>
          <p:nvPr/>
        </p:nvGrpSpPr>
        <p:grpSpPr>
          <a:xfrm>
            <a:off x="559817" y="4171303"/>
            <a:ext cx="8783192" cy="825373"/>
            <a:chOff x="559817" y="4793419"/>
            <a:chExt cx="8783192" cy="825373"/>
          </a:xfrm>
        </p:grpSpPr>
        <p:grpSp>
          <p:nvGrpSpPr>
            <p:cNvPr id="3510" name="Google Shape;3510;p162"/>
            <p:cNvGrpSpPr/>
            <p:nvPr/>
          </p:nvGrpSpPr>
          <p:grpSpPr>
            <a:xfrm>
              <a:off x="559817" y="4793419"/>
              <a:ext cx="8783192" cy="215394"/>
              <a:chOff x="1027113" y="2045605"/>
              <a:chExt cx="8785225" cy="215444"/>
            </a:xfrm>
          </p:grpSpPr>
          <p:sp>
            <p:nvSpPr>
              <p:cNvPr id="3511" name="Google Shape;3511;p1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12" name="Google Shape;3512;p162"/>
              <p:cNvSpPr/>
              <p:nvPr/>
            </p:nvSpPr>
            <p:spPr>
              <a:xfrm>
                <a:off x="1179513" y="204560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Không cần chỉ định danh mục người dùng vì mỗi vị trí trong số đại diện cho một danh mục người dùng..</a:t>
                </a:r>
                <a:endParaRPr sz="1400">
                  <a:solidFill>
                    <a:srgbClr val="262626"/>
                  </a:solidFill>
                  <a:latin typeface="Arial"/>
                  <a:ea typeface="Arial"/>
                  <a:cs typeface="Arial"/>
                  <a:sym typeface="Arial"/>
                </a:endParaRPr>
              </a:p>
            </p:txBody>
          </p:sp>
        </p:grpSp>
        <p:grpSp>
          <p:nvGrpSpPr>
            <p:cNvPr id="3513" name="Google Shape;3513;p162"/>
            <p:cNvGrpSpPr/>
            <p:nvPr/>
          </p:nvGrpSpPr>
          <p:grpSpPr>
            <a:xfrm>
              <a:off x="559817" y="5187905"/>
              <a:ext cx="8783192" cy="430887"/>
              <a:chOff x="1027113" y="2045605"/>
              <a:chExt cx="8785225" cy="430987"/>
            </a:xfrm>
          </p:grpSpPr>
          <p:sp>
            <p:nvSpPr>
              <p:cNvPr id="3514" name="Google Shape;3514;p1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15" name="Google Shape;3515;p162"/>
              <p:cNvSpPr/>
              <p:nvPr/>
            </p:nvSpPr>
            <p:spPr>
              <a:xfrm>
                <a:off x="1179513" y="204560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Vì bạn phải luôn sử dụng số có ba chữ số, nên bạn phải chỉ ra không chỉ quyền của danh mục người dùng mà còn cả quyền của các nhóm và người dùng khác.</a:t>
                </a:r>
                <a:endParaRPr sz="1400">
                  <a:solidFill>
                    <a:srgbClr val="262626"/>
                  </a:solidFill>
                  <a:latin typeface="Arial"/>
                  <a:ea typeface="Arial"/>
                  <a:cs typeface="Arial"/>
                  <a:sym typeface="Arial"/>
                </a:endParaRPr>
              </a:p>
            </p:txBody>
          </p:sp>
        </p:grpSp>
      </p:gr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0" name="Shape 3520"/>
        <p:cNvGrpSpPr/>
        <p:nvPr/>
      </p:nvGrpSpPr>
      <p:grpSpPr>
        <a:xfrm>
          <a:off x="0" y="0"/>
          <a:ext cx="0" cy="0"/>
          <a:chOff x="0" y="0"/>
          <a:chExt cx="0" cy="0"/>
        </a:xfrm>
      </p:grpSpPr>
      <p:sp>
        <p:nvSpPr>
          <p:cNvPr id="3521" name="Google Shape;3521;p16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522" name="Google Shape;3522;p1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523" name="Google Shape;3523;p163"/>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chmod : Thay đổi quyền truy cập bằng chế độ số (ví dụ)</a:t>
            </a:r>
            <a:endParaRPr/>
          </a:p>
        </p:txBody>
      </p:sp>
      <p:grpSp>
        <p:nvGrpSpPr>
          <p:cNvPr id="3524" name="Google Shape;3524;p163"/>
          <p:cNvGrpSpPr/>
          <p:nvPr/>
        </p:nvGrpSpPr>
        <p:grpSpPr>
          <a:xfrm>
            <a:off x="550757" y="2639749"/>
            <a:ext cx="5760000" cy="3204906"/>
            <a:chOff x="3956333" y="3067050"/>
            <a:chExt cx="5386675" cy="2997186"/>
          </a:xfrm>
        </p:grpSpPr>
        <p:pic>
          <p:nvPicPr>
            <p:cNvPr descr="텍스트, 스크린샷, 실내이(가) 표시된 사진&#10;&#10;자동 생성된 설명" id="3525" name="Google Shape;3525;p163"/>
            <p:cNvPicPr preferRelativeResize="0"/>
            <p:nvPr/>
          </p:nvPicPr>
          <p:blipFill rotWithShape="1">
            <a:blip r:embed="rId3">
              <a:alphaModFix/>
            </a:blip>
            <a:srcRect b="0" l="0" r="0" t="0"/>
            <a:stretch/>
          </p:blipFill>
          <p:spPr>
            <a:xfrm>
              <a:off x="3956333" y="3067050"/>
              <a:ext cx="5386675" cy="2997186"/>
            </a:xfrm>
            <a:prstGeom prst="rect">
              <a:avLst/>
            </a:prstGeom>
            <a:noFill/>
            <a:ln cap="flat" cmpd="sng" w="9525">
              <a:solidFill>
                <a:srgbClr val="D8D8D8"/>
              </a:solidFill>
              <a:prstDash val="solid"/>
              <a:round/>
              <a:headEnd len="sm" w="sm" type="none"/>
              <a:tailEnd len="sm" w="sm" type="none"/>
            </a:ln>
          </p:spPr>
        </p:pic>
        <p:sp>
          <p:nvSpPr>
            <p:cNvPr id="3526" name="Google Shape;3526;p163"/>
            <p:cNvSpPr/>
            <p:nvPr/>
          </p:nvSpPr>
          <p:spPr>
            <a:xfrm>
              <a:off x="4848498" y="3661206"/>
              <a:ext cx="510593" cy="9749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27" name="Google Shape;3527;p163"/>
            <p:cNvSpPr/>
            <p:nvPr/>
          </p:nvSpPr>
          <p:spPr>
            <a:xfrm>
              <a:off x="5832621" y="3762806"/>
              <a:ext cx="904547" cy="9749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28" name="Google Shape;3528;p163"/>
            <p:cNvSpPr/>
            <p:nvPr/>
          </p:nvSpPr>
          <p:spPr>
            <a:xfrm>
              <a:off x="4842148" y="3978706"/>
              <a:ext cx="510593" cy="9749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529" name="Google Shape;3529;p163"/>
          <p:cNvGrpSpPr/>
          <p:nvPr/>
        </p:nvGrpSpPr>
        <p:grpSpPr>
          <a:xfrm>
            <a:off x="559817" y="2305833"/>
            <a:ext cx="8783192" cy="215394"/>
            <a:chOff x="1027113" y="2045619"/>
            <a:chExt cx="8785224" cy="215444"/>
          </a:xfrm>
        </p:grpSpPr>
        <p:sp>
          <p:nvSpPr>
            <p:cNvPr id="3530" name="Google Shape;3530;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31" name="Google Shape;3531;p163"/>
            <p:cNvSpPr/>
            <p:nvPr/>
          </p:nvSpPr>
          <p:spPr>
            <a:xfrm>
              <a:off x="1179513" y="2045619"/>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Thay đổi quyền của chủ sở hữu : rwxr--r-- tương đương với 744</a:t>
              </a:r>
              <a:endParaRPr/>
            </a:p>
          </p:txBody>
        </p:sp>
      </p:gr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6" name="Shape 3536"/>
        <p:cNvGrpSpPr/>
        <p:nvPr/>
      </p:nvGrpSpPr>
      <p:grpSpPr>
        <a:xfrm>
          <a:off x="0" y="0"/>
          <a:ext cx="0" cy="0"/>
          <a:chOff x="0" y="0"/>
          <a:chExt cx="0" cy="0"/>
        </a:xfrm>
      </p:grpSpPr>
      <p:sp>
        <p:nvSpPr>
          <p:cNvPr id="3537" name="Google Shape;3537;p16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538" name="Google Shape;3538;p1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539" name="Google Shape;3539;p16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Quyền truy cập cơ bản</a:t>
            </a:r>
            <a:endParaRPr sz="2400">
              <a:solidFill>
                <a:srgbClr val="0C0C0C"/>
              </a:solidFill>
              <a:latin typeface="Arial"/>
              <a:ea typeface="Arial"/>
              <a:cs typeface="Arial"/>
              <a:sym typeface="Arial"/>
            </a:endParaRPr>
          </a:p>
        </p:txBody>
      </p:sp>
      <p:grpSp>
        <p:nvGrpSpPr>
          <p:cNvPr id="3540" name="Google Shape;3540;p164"/>
          <p:cNvGrpSpPr/>
          <p:nvPr/>
        </p:nvGrpSpPr>
        <p:grpSpPr>
          <a:xfrm>
            <a:off x="559817" y="1935722"/>
            <a:ext cx="8783192" cy="215394"/>
            <a:chOff x="1027113" y="2045625"/>
            <a:chExt cx="8785225" cy="215444"/>
          </a:xfrm>
        </p:grpSpPr>
        <p:sp>
          <p:nvSpPr>
            <p:cNvPr id="3541" name="Google Shape;3541;p1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42" name="Google Shape;3542;p16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Trên Linux, quyền truy cập mặc định được đặt tự động khi tạo tệp hoặc thư mục</a:t>
              </a:r>
              <a:endParaRPr sz="1400">
                <a:solidFill>
                  <a:srgbClr val="262626"/>
                </a:solidFill>
                <a:latin typeface="Arial"/>
                <a:ea typeface="Arial"/>
                <a:cs typeface="Arial"/>
                <a:sym typeface="Arial"/>
              </a:endParaRPr>
            </a:p>
          </p:txBody>
        </p:sp>
      </p:grpSp>
      <p:grpSp>
        <p:nvGrpSpPr>
          <p:cNvPr id="3543" name="Google Shape;3543;p164"/>
          <p:cNvGrpSpPr/>
          <p:nvPr/>
        </p:nvGrpSpPr>
        <p:grpSpPr>
          <a:xfrm>
            <a:off x="540000" y="2297339"/>
            <a:ext cx="5760000" cy="3204906"/>
            <a:chOff x="3037458" y="2676430"/>
            <a:chExt cx="6305550" cy="3508455"/>
          </a:xfrm>
        </p:grpSpPr>
        <p:pic>
          <p:nvPicPr>
            <p:cNvPr descr="텍스트, 모니터, 전자기기, 스크린샷이(가) 표시된 사진&#10;&#10;자동 생성된 설명" id="3544" name="Google Shape;3544;p164"/>
            <p:cNvPicPr preferRelativeResize="0"/>
            <p:nvPr/>
          </p:nvPicPr>
          <p:blipFill rotWithShape="1">
            <a:blip r:embed="rId3">
              <a:alphaModFix/>
            </a:blip>
            <a:srcRect b="0" l="0" r="0" t="0"/>
            <a:stretch/>
          </p:blipFill>
          <p:spPr>
            <a:xfrm>
              <a:off x="3037458" y="2676430"/>
              <a:ext cx="6305550" cy="3508455"/>
            </a:xfrm>
            <a:prstGeom prst="rect">
              <a:avLst/>
            </a:prstGeom>
            <a:noFill/>
            <a:ln cap="flat" cmpd="sng" w="9525">
              <a:solidFill>
                <a:srgbClr val="D8D8D8"/>
              </a:solidFill>
              <a:prstDash val="solid"/>
              <a:round/>
              <a:headEnd len="sm" w="sm" type="none"/>
              <a:tailEnd len="sm" w="sm" type="none"/>
            </a:ln>
          </p:spPr>
        </p:pic>
        <p:sp>
          <p:nvSpPr>
            <p:cNvPr id="3545" name="Google Shape;3545;p164"/>
            <p:cNvSpPr/>
            <p:nvPr/>
          </p:nvSpPr>
          <p:spPr>
            <a:xfrm>
              <a:off x="5253936" y="3229406"/>
              <a:ext cx="1097100" cy="11069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46" name="Google Shape;3546;p164"/>
            <p:cNvSpPr/>
            <p:nvPr/>
          </p:nvSpPr>
          <p:spPr>
            <a:xfrm>
              <a:off x="5252329" y="3356406"/>
              <a:ext cx="681214" cy="11069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47" name="Google Shape;3547;p164"/>
            <p:cNvSpPr/>
            <p:nvPr/>
          </p:nvSpPr>
          <p:spPr>
            <a:xfrm>
              <a:off x="4011386" y="5401106"/>
              <a:ext cx="2845600" cy="11069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48" name="Google Shape;3548;p164"/>
            <p:cNvSpPr/>
            <p:nvPr/>
          </p:nvSpPr>
          <p:spPr>
            <a:xfrm>
              <a:off x="4021506" y="3743756"/>
              <a:ext cx="3130160" cy="11069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3" name="Shape 3553"/>
        <p:cNvGrpSpPr/>
        <p:nvPr/>
      </p:nvGrpSpPr>
      <p:grpSpPr>
        <a:xfrm>
          <a:off x="0" y="0"/>
          <a:ext cx="0" cy="0"/>
          <a:chOff x="0" y="0"/>
          <a:chExt cx="0" cy="0"/>
        </a:xfrm>
      </p:grpSpPr>
      <p:sp>
        <p:nvSpPr>
          <p:cNvPr id="3554" name="Google Shape;3554;p16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555" name="Google Shape;3555;p1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556" name="Google Shape;3556;p165"/>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umask : Kiểm tra và thay đổi quyền truy cập mặc định</a:t>
            </a:r>
            <a:endParaRPr sz="2400">
              <a:solidFill>
                <a:srgbClr val="0C0C0C"/>
              </a:solidFill>
              <a:latin typeface="Arial"/>
              <a:ea typeface="Arial"/>
              <a:cs typeface="Arial"/>
              <a:sym typeface="Arial"/>
            </a:endParaRPr>
          </a:p>
        </p:txBody>
      </p:sp>
      <p:grpSp>
        <p:nvGrpSpPr>
          <p:cNvPr id="3557" name="Google Shape;3557;p165"/>
          <p:cNvGrpSpPr/>
          <p:nvPr/>
        </p:nvGrpSpPr>
        <p:grpSpPr>
          <a:xfrm>
            <a:off x="468000" y="1952527"/>
            <a:ext cx="8992198" cy="1812649"/>
            <a:chOff x="431501" y="2017073"/>
            <a:chExt cx="8992198" cy="1812649"/>
          </a:xfrm>
        </p:grpSpPr>
        <p:sp>
          <p:nvSpPr>
            <p:cNvPr id="3558" name="Google Shape;3558;p165"/>
            <p:cNvSpPr/>
            <p:nvPr/>
          </p:nvSpPr>
          <p:spPr>
            <a:xfrm>
              <a:off x="431501" y="2017073"/>
              <a:ext cx="8992198" cy="1812649"/>
            </a:xfrm>
            <a:prstGeom prst="roundRect">
              <a:avLst>
                <a:gd fmla="val 4057"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3559" name="Google Shape;3559;p165"/>
            <p:cNvSpPr/>
            <p:nvPr/>
          </p:nvSpPr>
          <p:spPr>
            <a:xfrm>
              <a:off x="650600" y="2222524"/>
              <a:ext cx="60753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umask</a:t>
              </a:r>
              <a:endParaRPr sz="1600">
                <a:solidFill>
                  <a:srgbClr val="262626"/>
                </a:solidFill>
                <a:latin typeface="Arial"/>
                <a:ea typeface="Arial"/>
                <a:cs typeface="Arial"/>
                <a:sym typeface="Arial"/>
              </a:endParaRPr>
            </a:p>
          </p:txBody>
        </p:sp>
        <p:cxnSp>
          <p:nvCxnSpPr>
            <p:cNvPr id="3560" name="Google Shape;3560;p165"/>
            <p:cNvCxnSpPr/>
            <p:nvPr/>
          </p:nvCxnSpPr>
          <p:spPr>
            <a:xfrm>
              <a:off x="1477019" y="2234020"/>
              <a:ext cx="0" cy="1380549"/>
            </a:xfrm>
            <a:prstGeom prst="straightConnector1">
              <a:avLst/>
            </a:prstGeom>
            <a:solidFill>
              <a:schemeClr val="lt1"/>
            </a:solidFill>
            <a:ln cap="flat" cmpd="sng" w="9525">
              <a:solidFill>
                <a:srgbClr val="D8D8D8"/>
              </a:solidFill>
              <a:prstDash val="solid"/>
              <a:round/>
              <a:headEnd len="sm" w="sm" type="none"/>
              <a:tailEnd len="sm" w="sm" type="none"/>
            </a:ln>
          </p:spPr>
        </p:cxnSp>
        <p:grpSp>
          <p:nvGrpSpPr>
            <p:cNvPr id="3561" name="Google Shape;3561;p165"/>
            <p:cNvGrpSpPr/>
            <p:nvPr/>
          </p:nvGrpSpPr>
          <p:grpSpPr>
            <a:xfrm>
              <a:off x="1821645" y="2237912"/>
              <a:ext cx="7324947" cy="1364100"/>
              <a:chOff x="1993764" y="2365656"/>
              <a:chExt cx="7324947" cy="1364100"/>
            </a:xfrm>
          </p:grpSpPr>
          <p:grpSp>
            <p:nvGrpSpPr>
              <p:cNvPr id="3562" name="Google Shape;3562;p165"/>
              <p:cNvGrpSpPr/>
              <p:nvPr/>
            </p:nvGrpSpPr>
            <p:grpSpPr>
              <a:xfrm>
                <a:off x="1993764" y="2365656"/>
                <a:ext cx="7324947" cy="184666"/>
                <a:chOff x="1993764" y="2365656"/>
                <a:chExt cx="7324947" cy="184666"/>
              </a:xfrm>
            </p:grpSpPr>
            <p:sp>
              <p:nvSpPr>
                <p:cNvPr id="3563" name="Google Shape;3563;p165"/>
                <p:cNvSpPr/>
                <p:nvPr/>
              </p:nvSpPr>
              <p:spPr>
                <a:xfrm>
                  <a:off x="1993764" y="2365656"/>
                  <a:ext cx="71173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Chức năng</a:t>
                  </a:r>
                  <a:endParaRPr sz="1200">
                    <a:solidFill>
                      <a:srgbClr val="262626"/>
                    </a:solidFill>
                    <a:latin typeface="Arial"/>
                    <a:ea typeface="Arial"/>
                    <a:cs typeface="Arial"/>
                    <a:sym typeface="Arial"/>
                  </a:endParaRPr>
                </a:p>
              </p:txBody>
            </p:sp>
            <p:sp>
              <p:nvSpPr>
                <p:cNvPr id="3564" name="Google Shape;3564;p165"/>
                <p:cNvSpPr/>
                <p:nvPr/>
              </p:nvSpPr>
              <p:spPr>
                <a:xfrm>
                  <a:off x="2908302" y="2365656"/>
                  <a:ext cx="6410409"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Cho phép một người xem hoặc đặt mask tạo chế độ tệp (mask: quyền cho các tệp mới được tạo)</a:t>
                  </a:r>
                  <a:endParaRPr sz="1200">
                    <a:solidFill>
                      <a:srgbClr val="262626"/>
                    </a:solidFill>
                    <a:latin typeface="Arial"/>
                    <a:ea typeface="Arial"/>
                    <a:cs typeface="Arial"/>
                    <a:sym typeface="Arial"/>
                  </a:endParaRPr>
                </a:p>
              </p:txBody>
            </p:sp>
          </p:grpSp>
          <p:grpSp>
            <p:nvGrpSpPr>
              <p:cNvPr id="3565" name="Google Shape;3565;p165"/>
              <p:cNvGrpSpPr/>
              <p:nvPr/>
            </p:nvGrpSpPr>
            <p:grpSpPr>
              <a:xfrm>
                <a:off x="1993764" y="2874253"/>
                <a:ext cx="2932719" cy="184666"/>
                <a:chOff x="1993764" y="2871169"/>
                <a:chExt cx="2932719" cy="184666"/>
              </a:xfrm>
            </p:grpSpPr>
            <p:sp>
              <p:nvSpPr>
                <p:cNvPr id="3566" name="Google Shape;3566;p165"/>
                <p:cNvSpPr/>
                <p:nvPr/>
              </p:nvSpPr>
              <p:spPr>
                <a:xfrm>
                  <a:off x="1993764" y="2871169"/>
                  <a:ext cx="69410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Định dạng</a:t>
                  </a:r>
                  <a:endParaRPr sz="1200">
                    <a:solidFill>
                      <a:srgbClr val="262626"/>
                    </a:solidFill>
                    <a:latin typeface="Arial"/>
                    <a:ea typeface="Arial"/>
                    <a:cs typeface="Arial"/>
                    <a:sym typeface="Arial"/>
                  </a:endParaRPr>
                </a:p>
              </p:txBody>
            </p:sp>
            <p:sp>
              <p:nvSpPr>
                <p:cNvPr id="3567" name="Google Shape;3567;p165"/>
                <p:cNvSpPr/>
                <p:nvPr/>
              </p:nvSpPr>
              <p:spPr>
                <a:xfrm>
                  <a:off x="2908302" y="2871169"/>
                  <a:ext cx="201818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unmask [option] [Mask value]</a:t>
                  </a:r>
                  <a:endParaRPr/>
                </a:p>
              </p:txBody>
            </p:sp>
          </p:grpSp>
          <p:grpSp>
            <p:nvGrpSpPr>
              <p:cNvPr id="3568" name="Google Shape;3568;p165"/>
              <p:cNvGrpSpPr/>
              <p:nvPr/>
            </p:nvGrpSpPr>
            <p:grpSpPr>
              <a:xfrm>
                <a:off x="1993764" y="3209672"/>
                <a:ext cx="3177978" cy="184666"/>
                <a:chOff x="1993764" y="3241799"/>
                <a:chExt cx="3177978" cy="184666"/>
              </a:xfrm>
            </p:grpSpPr>
            <p:sp>
              <p:nvSpPr>
                <p:cNvPr id="3569" name="Google Shape;3569;p165"/>
                <p:cNvSpPr/>
                <p:nvPr/>
              </p:nvSpPr>
              <p:spPr>
                <a:xfrm>
                  <a:off x="1993764" y="3241799"/>
                  <a:ext cx="607539"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Tùy chọn</a:t>
                  </a:r>
                  <a:endParaRPr sz="1200">
                    <a:solidFill>
                      <a:srgbClr val="262626"/>
                    </a:solidFill>
                    <a:latin typeface="Arial"/>
                    <a:ea typeface="Arial"/>
                    <a:cs typeface="Arial"/>
                    <a:sym typeface="Arial"/>
                  </a:endParaRPr>
                </a:p>
              </p:txBody>
            </p:sp>
            <p:sp>
              <p:nvSpPr>
                <p:cNvPr id="3570" name="Google Shape;3570;p165"/>
                <p:cNvSpPr/>
                <p:nvPr/>
              </p:nvSpPr>
              <p:spPr>
                <a:xfrm>
                  <a:off x="2908302" y="3241799"/>
                  <a:ext cx="226344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-S : in giá trị maskdưới dạng ký tự</a:t>
                  </a:r>
                  <a:endParaRPr sz="1200">
                    <a:solidFill>
                      <a:srgbClr val="262626"/>
                    </a:solidFill>
                    <a:latin typeface="Arial"/>
                    <a:ea typeface="Arial"/>
                    <a:cs typeface="Arial"/>
                    <a:sym typeface="Arial"/>
                  </a:endParaRPr>
                </a:p>
              </p:txBody>
            </p:sp>
          </p:grpSp>
          <p:grpSp>
            <p:nvGrpSpPr>
              <p:cNvPr id="3571" name="Google Shape;3571;p165"/>
              <p:cNvGrpSpPr/>
              <p:nvPr/>
            </p:nvGrpSpPr>
            <p:grpSpPr>
              <a:xfrm>
                <a:off x="1993764" y="3545090"/>
                <a:ext cx="2559219" cy="184666"/>
                <a:chOff x="1993764" y="3596289"/>
                <a:chExt cx="2559219" cy="184666"/>
              </a:xfrm>
            </p:grpSpPr>
            <p:sp>
              <p:nvSpPr>
                <p:cNvPr id="3572" name="Google Shape;3572;p165"/>
                <p:cNvSpPr/>
                <p:nvPr/>
              </p:nvSpPr>
              <p:spPr>
                <a:xfrm>
                  <a:off x="1993764" y="3596289"/>
                  <a:ext cx="34304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Ví dụ</a:t>
                  </a:r>
                  <a:endParaRPr sz="1200">
                    <a:solidFill>
                      <a:srgbClr val="262626"/>
                    </a:solidFill>
                    <a:latin typeface="Arial"/>
                    <a:ea typeface="Arial"/>
                    <a:cs typeface="Arial"/>
                    <a:sym typeface="Arial"/>
                  </a:endParaRPr>
                </a:p>
              </p:txBody>
            </p:sp>
            <p:sp>
              <p:nvSpPr>
                <p:cNvPr id="3573" name="Google Shape;3573;p165"/>
                <p:cNvSpPr/>
                <p:nvPr/>
              </p:nvSpPr>
              <p:spPr>
                <a:xfrm>
                  <a:off x="2908302" y="3596289"/>
                  <a:ext cx="164468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umask 022             umask</a:t>
                  </a:r>
                  <a:endParaRPr sz="1200">
                    <a:solidFill>
                      <a:srgbClr val="262626"/>
                    </a:solidFill>
                    <a:latin typeface="Arial"/>
                    <a:ea typeface="Arial"/>
                    <a:cs typeface="Arial"/>
                    <a:sym typeface="Arial"/>
                  </a:endParaRPr>
                </a:p>
              </p:txBody>
            </p:sp>
          </p:grpSp>
        </p:grpSp>
      </p:gr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8" name="Shape 3578"/>
        <p:cNvGrpSpPr/>
        <p:nvPr/>
      </p:nvGrpSpPr>
      <p:grpSpPr>
        <a:xfrm>
          <a:off x="0" y="0"/>
          <a:ext cx="0" cy="0"/>
          <a:chOff x="0" y="0"/>
          <a:chExt cx="0" cy="0"/>
        </a:xfrm>
      </p:grpSpPr>
      <p:sp>
        <p:nvSpPr>
          <p:cNvPr id="3579" name="Google Shape;3579;p16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580" name="Google Shape;3580;p1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581" name="Google Shape;3581;p16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nghĩa các mask values</a:t>
            </a:r>
            <a:endParaRPr/>
          </a:p>
        </p:txBody>
      </p:sp>
      <p:grpSp>
        <p:nvGrpSpPr>
          <p:cNvPr id="3582" name="Google Shape;3582;p166"/>
          <p:cNvGrpSpPr/>
          <p:nvPr/>
        </p:nvGrpSpPr>
        <p:grpSpPr>
          <a:xfrm>
            <a:off x="540000" y="3253221"/>
            <a:ext cx="5040000" cy="2804293"/>
            <a:chOff x="3513708" y="2491321"/>
            <a:chExt cx="5829300" cy="3243466"/>
          </a:xfrm>
        </p:grpSpPr>
        <p:pic>
          <p:nvPicPr>
            <p:cNvPr descr="텍스트이(가) 표시된 사진&#10;&#10;자동 생성된 설명" id="3583" name="Google Shape;3583;p166"/>
            <p:cNvPicPr preferRelativeResize="0"/>
            <p:nvPr/>
          </p:nvPicPr>
          <p:blipFill rotWithShape="1">
            <a:blip r:embed="rId3">
              <a:alphaModFix/>
            </a:blip>
            <a:srcRect b="0" l="0" r="0" t="0"/>
            <a:stretch/>
          </p:blipFill>
          <p:spPr>
            <a:xfrm>
              <a:off x="3513708" y="2491321"/>
              <a:ext cx="5829300" cy="3243466"/>
            </a:xfrm>
            <a:prstGeom prst="rect">
              <a:avLst/>
            </a:prstGeom>
            <a:noFill/>
            <a:ln cap="flat" cmpd="sng" w="9525">
              <a:solidFill>
                <a:srgbClr val="D8D8D8"/>
              </a:solidFill>
              <a:prstDash val="solid"/>
              <a:round/>
              <a:headEnd len="sm" w="sm" type="none"/>
              <a:tailEnd len="sm" w="sm" type="none"/>
            </a:ln>
          </p:spPr>
        </p:pic>
        <p:sp>
          <p:nvSpPr>
            <p:cNvPr id="3584" name="Google Shape;3584;p166"/>
            <p:cNvSpPr/>
            <p:nvPr/>
          </p:nvSpPr>
          <p:spPr>
            <a:xfrm>
              <a:off x="5567136" y="2948976"/>
              <a:ext cx="325664" cy="1064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85" name="Google Shape;3585;p166"/>
            <p:cNvSpPr/>
            <p:nvPr/>
          </p:nvSpPr>
          <p:spPr>
            <a:xfrm>
              <a:off x="5562976" y="3183926"/>
              <a:ext cx="524484" cy="1064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86" name="Google Shape;3586;p166"/>
            <p:cNvSpPr/>
            <p:nvPr/>
          </p:nvSpPr>
          <p:spPr>
            <a:xfrm>
              <a:off x="5568502" y="3418876"/>
              <a:ext cx="576932" cy="1064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87" name="Google Shape;3587;p166"/>
            <p:cNvSpPr/>
            <p:nvPr/>
          </p:nvSpPr>
          <p:spPr>
            <a:xfrm>
              <a:off x="5569326" y="3545876"/>
              <a:ext cx="524484" cy="1064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588" name="Google Shape;3588;p166"/>
          <p:cNvGrpSpPr/>
          <p:nvPr/>
        </p:nvGrpSpPr>
        <p:grpSpPr>
          <a:xfrm>
            <a:off x="559817" y="1921738"/>
            <a:ext cx="8783192" cy="215394"/>
            <a:chOff x="1027113" y="2045622"/>
            <a:chExt cx="8785225" cy="215444"/>
          </a:xfrm>
        </p:grpSpPr>
        <p:sp>
          <p:nvSpPr>
            <p:cNvPr id="3589" name="Google Shape;3589;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90" name="Google Shape;3590;p166"/>
            <p:cNvSpPr/>
            <p:nvPr/>
          </p:nvSpPr>
          <p:spPr>
            <a:xfrm>
              <a:off x="1179513" y="204562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Mask values chỉ định các quyền không được cấp khi tạo tệp hoặc thư mục</a:t>
              </a:r>
              <a:endParaRPr sz="1400">
                <a:solidFill>
                  <a:srgbClr val="262626"/>
                </a:solidFill>
                <a:latin typeface="Arial"/>
                <a:ea typeface="Arial"/>
                <a:cs typeface="Arial"/>
                <a:sym typeface="Arial"/>
              </a:endParaRPr>
            </a:p>
          </p:txBody>
        </p:sp>
      </p:grpSp>
      <p:grpSp>
        <p:nvGrpSpPr>
          <p:cNvPr id="3591" name="Google Shape;3591;p166"/>
          <p:cNvGrpSpPr/>
          <p:nvPr/>
        </p:nvGrpSpPr>
        <p:grpSpPr>
          <a:xfrm>
            <a:off x="559817" y="2304794"/>
            <a:ext cx="8783192" cy="430887"/>
            <a:chOff x="1027113" y="2045618"/>
            <a:chExt cx="8785225" cy="430987"/>
          </a:xfrm>
        </p:grpSpPr>
        <p:sp>
          <p:nvSpPr>
            <p:cNvPr id="3592" name="Google Shape;3592;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93" name="Google Shape;3593;p166"/>
            <p:cNvSpPr/>
            <p:nvPr/>
          </p:nvSpPr>
          <p:spPr>
            <a:xfrm>
              <a:off x="1179513" y="2045618"/>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Mask values là 022 có nghĩa là ---- w--w-. Nó chỉ ra rằng nhóm và những người dùng khác không được cấp quyền ghi</a:t>
              </a:r>
              <a:endParaRPr sz="1400">
                <a:solidFill>
                  <a:srgbClr val="262626"/>
                </a:solidFill>
                <a:latin typeface="Arial"/>
                <a:ea typeface="Arial"/>
                <a:cs typeface="Arial"/>
                <a:sym typeface="Arial"/>
              </a:endParaRPr>
            </a:p>
          </p:txBody>
        </p:sp>
      </p:grpSp>
      <p:grpSp>
        <p:nvGrpSpPr>
          <p:cNvPr id="3594" name="Google Shape;3594;p166"/>
          <p:cNvGrpSpPr/>
          <p:nvPr/>
        </p:nvGrpSpPr>
        <p:grpSpPr>
          <a:xfrm>
            <a:off x="559817" y="2881488"/>
            <a:ext cx="8783192" cy="215394"/>
            <a:chOff x="1027113" y="2045620"/>
            <a:chExt cx="8785225" cy="215444"/>
          </a:xfrm>
        </p:grpSpPr>
        <p:sp>
          <p:nvSpPr>
            <p:cNvPr id="3595" name="Google Shape;3595;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596" name="Google Shape;3596;p166"/>
            <p:cNvSpPr/>
            <p:nvPr/>
          </p:nvSpPr>
          <p:spPr>
            <a:xfrm>
              <a:off x="1179513" y="204562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Thay đổi umask thành 077 và kiểm tra umask</a:t>
              </a:r>
              <a:endParaRPr sz="1400">
                <a:solidFill>
                  <a:srgbClr val="262626"/>
                </a:solidFill>
                <a:latin typeface="Arial"/>
                <a:ea typeface="Arial"/>
                <a:cs typeface="Arial"/>
                <a:sym typeface="Arial"/>
              </a:endParaRPr>
            </a:p>
          </p:txBody>
        </p:sp>
      </p:gr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1" name="Shape 3601"/>
        <p:cNvGrpSpPr/>
        <p:nvPr/>
      </p:nvGrpSpPr>
      <p:grpSpPr>
        <a:xfrm>
          <a:off x="0" y="0"/>
          <a:ext cx="0" cy="0"/>
          <a:chOff x="0" y="0"/>
          <a:chExt cx="0" cy="0"/>
        </a:xfrm>
      </p:grpSpPr>
      <p:sp>
        <p:nvSpPr>
          <p:cNvPr id="3602" name="Google Shape;3602;p16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603" name="Google Shape;3603;p1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604" name="Google Shape;3604;p16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umask thay đổi mask values</a:t>
            </a:r>
            <a:endParaRPr/>
          </a:p>
        </p:txBody>
      </p:sp>
      <p:grpSp>
        <p:nvGrpSpPr>
          <p:cNvPr id="3605" name="Google Shape;3605;p167"/>
          <p:cNvGrpSpPr/>
          <p:nvPr/>
        </p:nvGrpSpPr>
        <p:grpSpPr>
          <a:xfrm>
            <a:off x="539999" y="3035898"/>
            <a:ext cx="5746501" cy="3197395"/>
            <a:chOff x="3374008" y="2673190"/>
            <a:chExt cx="5969000" cy="3321196"/>
          </a:xfrm>
        </p:grpSpPr>
        <p:pic>
          <p:nvPicPr>
            <p:cNvPr descr="텍스트이(가) 표시된 사진&#10;&#10;자동 생성된 설명" id="3606" name="Google Shape;3606;p167"/>
            <p:cNvPicPr preferRelativeResize="0"/>
            <p:nvPr/>
          </p:nvPicPr>
          <p:blipFill rotWithShape="1">
            <a:blip r:embed="rId3">
              <a:alphaModFix/>
            </a:blip>
            <a:srcRect b="0" l="0" r="0" t="0"/>
            <a:stretch/>
          </p:blipFill>
          <p:spPr>
            <a:xfrm>
              <a:off x="3374008" y="2673190"/>
              <a:ext cx="5969000" cy="3321196"/>
            </a:xfrm>
            <a:prstGeom prst="rect">
              <a:avLst/>
            </a:prstGeom>
            <a:noFill/>
            <a:ln cap="flat" cmpd="sng" w="9525">
              <a:solidFill>
                <a:srgbClr val="D8D8D8"/>
              </a:solidFill>
              <a:prstDash val="solid"/>
              <a:round/>
              <a:headEnd len="sm" w="sm" type="none"/>
              <a:tailEnd len="sm" w="sm" type="none"/>
            </a:ln>
          </p:spPr>
        </p:pic>
        <p:sp>
          <p:nvSpPr>
            <p:cNvPr id="3607" name="Google Shape;3607;p167"/>
            <p:cNvSpPr/>
            <p:nvPr/>
          </p:nvSpPr>
          <p:spPr>
            <a:xfrm>
              <a:off x="5498652" y="3139476"/>
              <a:ext cx="1270448" cy="1117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08" name="Google Shape;3608;p167"/>
            <p:cNvSpPr/>
            <p:nvPr/>
          </p:nvSpPr>
          <p:spPr>
            <a:xfrm>
              <a:off x="4308469" y="3386742"/>
              <a:ext cx="3295215" cy="23949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609" name="Google Shape;3609;p167"/>
          <p:cNvGrpSpPr/>
          <p:nvPr/>
        </p:nvGrpSpPr>
        <p:grpSpPr>
          <a:xfrm>
            <a:off x="559817" y="1921738"/>
            <a:ext cx="8783192" cy="215444"/>
            <a:chOff x="1027113" y="2045622"/>
            <a:chExt cx="8785225" cy="215494"/>
          </a:xfrm>
        </p:grpSpPr>
        <p:sp>
          <p:nvSpPr>
            <p:cNvPr id="3610" name="Google Shape;3610;p1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11" name="Google Shape;3611;p167"/>
            <p:cNvSpPr/>
            <p:nvPr/>
          </p:nvSpPr>
          <p:spPr>
            <a:xfrm>
              <a:off x="1179513" y="2045622"/>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Thay đổi mask values cũng thay đổi quyền truy cập mặc định được áp dụng khi tạo tệp hoặc thư mục</a:t>
              </a:r>
              <a:endParaRPr sz="1400">
                <a:solidFill>
                  <a:srgbClr val="262626"/>
                </a:solidFill>
                <a:latin typeface="Arial"/>
                <a:ea typeface="Arial"/>
                <a:cs typeface="Arial"/>
                <a:sym typeface="Arial"/>
              </a:endParaRPr>
            </a:p>
          </p:txBody>
        </p:sp>
      </p:grpSp>
      <p:grpSp>
        <p:nvGrpSpPr>
          <p:cNvPr id="3612" name="Google Shape;3612;p167"/>
          <p:cNvGrpSpPr/>
          <p:nvPr/>
        </p:nvGrpSpPr>
        <p:grpSpPr>
          <a:xfrm>
            <a:off x="559817" y="2277053"/>
            <a:ext cx="8783192" cy="215444"/>
            <a:chOff x="1027113" y="2045618"/>
            <a:chExt cx="8785225" cy="215494"/>
          </a:xfrm>
        </p:grpSpPr>
        <p:sp>
          <p:nvSpPr>
            <p:cNvPr id="3613" name="Google Shape;3613;p1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14" name="Google Shape;3614;p167"/>
            <p:cNvSpPr/>
            <p:nvPr/>
          </p:nvSpPr>
          <p:spPr>
            <a:xfrm>
              <a:off x="1179513" y="2045618"/>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Access.rxt: rw-r--r– được tạo dưới dạng umask 022</a:t>
              </a:r>
              <a:endParaRPr sz="1400">
                <a:solidFill>
                  <a:srgbClr val="262626"/>
                </a:solidFill>
                <a:latin typeface="Arial"/>
                <a:ea typeface="Arial"/>
                <a:cs typeface="Arial"/>
                <a:sym typeface="Arial"/>
              </a:endParaRPr>
            </a:p>
          </p:txBody>
        </p:sp>
      </p:grpSp>
      <p:grpSp>
        <p:nvGrpSpPr>
          <p:cNvPr id="3615" name="Google Shape;3615;p167"/>
          <p:cNvGrpSpPr/>
          <p:nvPr/>
        </p:nvGrpSpPr>
        <p:grpSpPr>
          <a:xfrm>
            <a:off x="559817" y="2679508"/>
            <a:ext cx="8783192" cy="215444"/>
            <a:chOff x="1027113" y="2045620"/>
            <a:chExt cx="8785225" cy="215494"/>
          </a:xfrm>
        </p:grpSpPr>
        <p:sp>
          <p:nvSpPr>
            <p:cNvPr id="3616" name="Google Shape;3616;p1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617" name="Google Shape;3617;p167"/>
            <p:cNvSpPr/>
            <p:nvPr/>
          </p:nvSpPr>
          <p:spPr>
            <a:xfrm>
              <a:off x="1179513" y="2045620"/>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New_access.txt: rw------- được tạo dưới dạng umask 077</a:t>
              </a:r>
              <a:endParaRPr sz="1400">
                <a:solidFill>
                  <a:srgbClr val="262626"/>
                </a:solidFill>
                <a:latin typeface="Arial"/>
                <a:ea typeface="Arial"/>
                <a:cs typeface="Arial"/>
                <a:sym typeface="Arial"/>
              </a:endParaRPr>
            </a:p>
          </p:txBody>
        </p:sp>
      </p:gr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sp>
        <p:nvSpPr>
          <p:cNvPr id="3623" name="Google Shape;3623;p168"/>
          <p:cNvSpPr/>
          <p:nvPr/>
        </p:nvSpPr>
        <p:spPr>
          <a:xfrm>
            <a:off x="482479" y="1909992"/>
            <a:ext cx="8958976" cy="4182335"/>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24" name="Google Shape;3624;p16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Các lệnh về Người dùng &amp; Quyền</a:t>
            </a:r>
            <a:endParaRPr sz="1800">
              <a:solidFill>
                <a:schemeClr val="lt1"/>
              </a:solidFill>
              <a:latin typeface="Arial"/>
              <a:ea typeface="Arial"/>
              <a:cs typeface="Arial"/>
              <a:sym typeface="Arial"/>
            </a:endParaRPr>
          </a:p>
        </p:txBody>
      </p:sp>
      <p:sp>
        <p:nvSpPr>
          <p:cNvPr id="3625" name="Google Shape;3625;p1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626" name="Google Shape;3626;p1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Quá trình áp dụng các giá trị mặt nạ</a:t>
            </a:r>
            <a:endParaRPr sz="2400">
              <a:solidFill>
                <a:srgbClr val="0C0C0C"/>
              </a:solidFill>
              <a:latin typeface="Arial"/>
              <a:ea typeface="Arial"/>
              <a:cs typeface="Arial"/>
              <a:sym typeface="Arial"/>
            </a:endParaRPr>
          </a:p>
        </p:txBody>
      </p:sp>
      <p:grpSp>
        <p:nvGrpSpPr>
          <p:cNvPr id="3627" name="Google Shape;3627;p168"/>
          <p:cNvGrpSpPr/>
          <p:nvPr/>
        </p:nvGrpSpPr>
        <p:grpSpPr>
          <a:xfrm>
            <a:off x="642220" y="2057527"/>
            <a:ext cx="8639175" cy="3825008"/>
            <a:chOff x="704850" y="2232892"/>
            <a:chExt cx="8639175" cy="3825008"/>
          </a:xfrm>
        </p:grpSpPr>
        <p:sp>
          <p:nvSpPr>
            <p:cNvPr id="3628" name="Google Shape;3628;p168"/>
            <p:cNvSpPr/>
            <p:nvPr/>
          </p:nvSpPr>
          <p:spPr>
            <a:xfrm>
              <a:off x="1023783" y="3831635"/>
              <a:ext cx="1028625"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Mask values (022)</a:t>
              </a:r>
              <a:endParaRPr/>
            </a:p>
          </p:txBody>
        </p:sp>
        <p:sp>
          <p:nvSpPr>
            <p:cNvPr id="3629" name="Google Shape;3629;p168"/>
            <p:cNvSpPr/>
            <p:nvPr/>
          </p:nvSpPr>
          <p:spPr>
            <a:xfrm>
              <a:off x="1231098" y="4450246"/>
              <a:ext cx="613994"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Kết quả Masking </a:t>
              </a:r>
              <a:endParaRPr/>
            </a:p>
          </p:txBody>
        </p:sp>
        <p:sp>
          <p:nvSpPr>
            <p:cNvPr id="3630" name="Google Shape;3630;p168"/>
            <p:cNvSpPr/>
            <p:nvPr/>
          </p:nvSpPr>
          <p:spPr>
            <a:xfrm>
              <a:off x="1100914" y="5479420"/>
              <a:ext cx="874363"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cấp quyền</a:t>
              </a:r>
              <a:endParaRPr sz="1200">
                <a:solidFill>
                  <a:srgbClr val="262626"/>
                </a:solidFill>
                <a:latin typeface="Arial"/>
                <a:ea typeface="Arial"/>
                <a:cs typeface="Arial"/>
                <a:sym typeface="Arial"/>
              </a:endParaRPr>
            </a:p>
          </p:txBody>
        </p:sp>
        <p:sp>
          <p:nvSpPr>
            <p:cNvPr id="3631" name="Google Shape;3631;p168"/>
            <p:cNvSpPr/>
            <p:nvPr/>
          </p:nvSpPr>
          <p:spPr>
            <a:xfrm>
              <a:off x="1023783" y="3118024"/>
              <a:ext cx="1028625" cy="55399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Được thay thế bằng số nhị phân (666, 777)</a:t>
              </a:r>
              <a:endParaRPr sz="1200">
                <a:solidFill>
                  <a:srgbClr val="262626"/>
                </a:solidFill>
                <a:latin typeface="Arial"/>
                <a:ea typeface="Arial"/>
                <a:cs typeface="Arial"/>
                <a:sym typeface="Arial"/>
              </a:endParaRPr>
            </a:p>
          </p:txBody>
        </p:sp>
        <p:sp>
          <p:nvSpPr>
            <p:cNvPr id="3632" name="Google Shape;3632;p168"/>
            <p:cNvSpPr/>
            <p:nvPr/>
          </p:nvSpPr>
          <p:spPr>
            <a:xfrm>
              <a:off x="1023783" y="2667170"/>
              <a:ext cx="1028625"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Quyền tối đa</a:t>
              </a:r>
              <a:endParaRPr sz="1200">
                <a:solidFill>
                  <a:srgbClr val="262626"/>
                </a:solidFill>
                <a:latin typeface="Arial"/>
                <a:ea typeface="Arial"/>
                <a:cs typeface="Arial"/>
                <a:sym typeface="Arial"/>
              </a:endParaRPr>
            </a:p>
          </p:txBody>
        </p:sp>
        <p:sp>
          <p:nvSpPr>
            <p:cNvPr id="3633" name="Google Shape;3633;p168"/>
            <p:cNvSpPr/>
            <p:nvPr/>
          </p:nvSpPr>
          <p:spPr>
            <a:xfrm>
              <a:off x="704850" y="2651503"/>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1</a:t>
              </a:r>
              <a:endParaRPr sz="1200">
                <a:solidFill>
                  <a:schemeClr val="lt1"/>
                </a:solidFill>
                <a:latin typeface="Arial"/>
                <a:ea typeface="Arial"/>
                <a:cs typeface="Arial"/>
                <a:sym typeface="Arial"/>
              </a:endParaRPr>
            </a:p>
          </p:txBody>
        </p:sp>
        <p:sp>
          <p:nvSpPr>
            <p:cNvPr id="3634" name="Google Shape;3634;p168"/>
            <p:cNvSpPr/>
            <p:nvPr/>
          </p:nvSpPr>
          <p:spPr>
            <a:xfrm>
              <a:off x="704850" y="3287023"/>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2</a:t>
              </a:r>
              <a:endParaRPr sz="1200">
                <a:solidFill>
                  <a:schemeClr val="lt1"/>
                </a:solidFill>
                <a:latin typeface="Arial"/>
                <a:ea typeface="Arial"/>
                <a:cs typeface="Arial"/>
                <a:sym typeface="Arial"/>
              </a:endParaRPr>
            </a:p>
          </p:txBody>
        </p:sp>
        <p:sp>
          <p:nvSpPr>
            <p:cNvPr id="3635" name="Google Shape;3635;p168"/>
            <p:cNvSpPr/>
            <p:nvPr/>
          </p:nvSpPr>
          <p:spPr>
            <a:xfrm>
              <a:off x="704850" y="3908301"/>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3</a:t>
              </a:r>
              <a:endParaRPr sz="1200">
                <a:solidFill>
                  <a:schemeClr val="lt1"/>
                </a:solidFill>
                <a:latin typeface="Arial"/>
                <a:ea typeface="Arial"/>
                <a:cs typeface="Arial"/>
                <a:sym typeface="Arial"/>
              </a:endParaRPr>
            </a:p>
          </p:txBody>
        </p:sp>
        <p:sp>
          <p:nvSpPr>
            <p:cNvPr id="3636" name="Google Shape;3636;p168"/>
            <p:cNvSpPr/>
            <p:nvPr/>
          </p:nvSpPr>
          <p:spPr>
            <a:xfrm>
              <a:off x="704850" y="4526912"/>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4</a:t>
              </a:r>
              <a:endParaRPr sz="1200">
                <a:solidFill>
                  <a:schemeClr val="lt1"/>
                </a:solidFill>
                <a:latin typeface="Arial"/>
                <a:ea typeface="Arial"/>
                <a:cs typeface="Arial"/>
                <a:sym typeface="Arial"/>
              </a:endParaRPr>
            </a:p>
          </p:txBody>
        </p:sp>
        <p:sp>
          <p:nvSpPr>
            <p:cNvPr id="3637" name="Google Shape;3637;p168"/>
            <p:cNvSpPr/>
            <p:nvPr/>
          </p:nvSpPr>
          <p:spPr>
            <a:xfrm>
              <a:off x="704850" y="5463753"/>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5</a:t>
              </a:r>
              <a:endParaRPr sz="1200">
                <a:solidFill>
                  <a:schemeClr val="lt1"/>
                </a:solidFill>
                <a:latin typeface="Arial"/>
                <a:ea typeface="Arial"/>
                <a:cs typeface="Arial"/>
                <a:sym typeface="Arial"/>
              </a:endParaRPr>
            </a:p>
          </p:txBody>
        </p:sp>
        <p:sp>
          <p:nvSpPr>
            <p:cNvPr id="3638" name="Google Shape;3638;p168"/>
            <p:cNvSpPr/>
            <p:nvPr/>
          </p:nvSpPr>
          <p:spPr>
            <a:xfrm>
              <a:off x="2286555" y="2588351"/>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rw-rw-rw</a:t>
              </a:r>
              <a:endParaRPr sz="1400">
                <a:solidFill>
                  <a:srgbClr val="262626"/>
                </a:solidFill>
                <a:latin typeface="Arial"/>
                <a:ea typeface="Arial"/>
                <a:cs typeface="Arial"/>
                <a:sym typeface="Arial"/>
              </a:endParaRPr>
            </a:p>
          </p:txBody>
        </p:sp>
        <p:sp>
          <p:nvSpPr>
            <p:cNvPr id="3639" name="Google Shape;3639;p168"/>
            <p:cNvSpPr/>
            <p:nvPr/>
          </p:nvSpPr>
          <p:spPr>
            <a:xfrm>
              <a:off x="2286555" y="3835499"/>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000 010 010</a:t>
              </a:r>
              <a:endParaRPr baseline="30000" sz="1400">
                <a:solidFill>
                  <a:srgbClr val="262626"/>
                </a:solidFill>
                <a:latin typeface="Arial"/>
                <a:ea typeface="Arial"/>
                <a:cs typeface="Arial"/>
                <a:sym typeface="Arial"/>
              </a:endParaRPr>
            </a:p>
          </p:txBody>
        </p:sp>
        <p:sp>
          <p:nvSpPr>
            <p:cNvPr id="3640" name="Google Shape;3640;p168"/>
            <p:cNvSpPr/>
            <p:nvPr/>
          </p:nvSpPr>
          <p:spPr>
            <a:xfrm>
              <a:off x="2286555" y="4459073"/>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110 100 100</a:t>
              </a:r>
              <a:endParaRPr baseline="30000" sz="1400">
                <a:solidFill>
                  <a:srgbClr val="262626"/>
                </a:solidFill>
                <a:latin typeface="Arial"/>
                <a:ea typeface="Arial"/>
                <a:cs typeface="Arial"/>
                <a:sym typeface="Arial"/>
              </a:endParaRPr>
            </a:p>
          </p:txBody>
        </p:sp>
        <p:sp>
          <p:nvSpPr>
            <p:cNvPr id="3641" name="Google Shape;3641;p168"/>
            <p:cNvSpPr/>
            <p:nvPr/>
          </p:nvSpPr>
          <p:spPr>
            <a:xfrm>
              <a:off x="2286555" y="3211925"/>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110 110 110</a:t>
              </a:r>
              <a:endParaRPr/>
            </a:p>
          </p:txBody>
        </p:sp>
        <p:cxnSp>
          <p:nvCxnSpPr>
            <p:cNvPr id="3642" name="Google Shape;3642;p168"/>
            <p:cNvCxnSpPr>
              <a:stCxn id="3638" idx="2"/>
              <a:endCxn id="3641" idx="0"/>
            </p:cNvCxnSpPr>
            <p:nvPr/>
          </p:nvCxnSpPr>
          <p:spPr>
            <a:xfrm>
              <a:off x="2936133" y="2940029"/>
              <a:ext cx="0" cy="271800"/>
            </a:xfrm>
            <a:prstGeom prst="straightConnector1">
              <a:avLst/>
            </a:prstGeom>
            <a:noFill/>
            <a:ln cap="flat" cmpd="sng" w="9525">
              <a:solidFill>
                <a:srgbClr val="BFBFBF"/>
              </a:solidFill>
              <a:prstDash val="solid"/>
              <a:miter lim="800000"/>
              <a:headEnd len="sm" w="sm" type="none"/>
              <a:tailEnd len="med" w="med" type="triangle"/>
            </a:ln>
          </p:spPr>
        </p:cxnSp>
        <p:cxnSp>
          <p:nvCxnSpPr>
            <p:cNvPr id="3643" name="Google Shape;3643;p168"/>
            <p:cNvCxnSpPr>
              <a:stCxn id="3640" idx="2"/>
              <a:endCxn id="3644" idx="0"/>
            </p:cNvCxnSpPr>
            <p:nvPr/>
          </p:nvCxnSpPr>
          <p:spPr>
            <a:xfrm>
              <a:off x="2936133" y="4810751"/>
              <a:ext cx="0" cy="271800"/>
            </a:xfrm>
            <a:prstGeom prst="straightConnector1">
              <a:avLst/>
            </a:prstGeom>
            <a:noFill/>
            <a:ln cap="flat" cmpd="sng" w="9525">
              <a:solidFill>
                <a:srgbClr val="BFBFBF"/>
              </a:solidFill>
              <a:prstDash val="solid"/>
              <a:miter lim="800000"/>
              <a:headEnd len="sm" w="sm" type="none"/>
              <a:tailEnd len="med" w="med" type="triangle"/>
            </a:ln>
          </p:spPr>
        </p:cxnSp>
        <p:cxnSp>
          <p:nvCxnSpPr>
            <p:cNvPr id="3645" name="Google Shape;3645;p168"/>
            <p:cNvCxnSpPr>
              <a:stCxn id="3644" idx="2"/>
              <a:endCxn id="3646" idx="0"/>
            </p:cNvCxnSpPr>
            <p:nvPr/>
          </p:nvCxnSpPr>
          <p:spPr>
            <a:xfrm>
              <a:off x="2936133" y="5434325"/>
              <a:ext cx="0" cy="271800"/>
            </a:xfrm>
            <a:prstGeom prst="straightConnector1">
              <a:avLst/>
            </a:prstGeom>
            <a:noFill/>
            <a:ln cap="flat" cmpd="sng" w="9525">
              <a:solidFill>
                <a:srgbClr val="BFBFBF"/>
              </a:solidFill>
              <a:prstDash val="solid"/>
              <a:miter lim="800000"/>
              <a:headEnd len="sm" w="sm" type="none"/>
              <a:tailEnd len="med" w="med" type="triangle"/>
            </a:ln>
          </p:spPr>
        </p:cxnSp>
        <p:sp>
          <p:nvSpPr>
            <p:cNvPr id="3647" name="Google Shape;3647;p168"/>
            <p:cNvSpPr/>
            <p:nvPr/>
          </p:nvSpPr>
          <p:spPr>
            <a:xfrm flipH="1" rot="-5400000">
              <a:off x="1859684" y="5477163"/>
              <a:ext cx="638634" cy="189181"/>
            </a:xfrm>
            <a:custGeom>
              <a:rect b="b" l="l" r="r" t="t"/>
              <a:pathLst>
                <a:path extrusionOk="0" h="344170" w="2015511">
                  <a:moveTo>
                    <a:pt x="0" y="344170"/>
                  </a:moveTo>
                  <a:lnTo>
                    <a:pt x="0" y="0"/>
                  </a:lnTo>
                  <a:lnTo>
                    <a:pt x="2015511" y="0"/>
                  </a:lnTo>
                  <a:lnTo>
                    <a:pt x="2015511" y="344170"/>
                  </a:lnTo>
                </a:path>
              </a:pathLst>
            </a:cu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48" name="Google Shape;3648;p168"/>
            <p:cNvSpPr/>
            <p:nvPr/>
          </p:nvSpPr>
          <p:spPr>
            <a:xfrm>
              <a:off x="3785967" y="2588351"/>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rwxrwxrwx</a:t>
              </a:r>
              <a:endParaRPr sz="1400">
                <a:solidFill>
                  <a:srgbClr val="262626"/>
                </a:solidFill>
                <a:latin typeface="Arial"/>
                <a:ea typeface="Arial"/>
                <a:cs typeface="Arial"/>
                <a:sym typeface="Arial"/>
              </a:endParaRPr>
            </a:p>
          </p:txBody>
        </p:sp>
        <p:sp>
          <p:nvSpPr>
            <p:cNvPr id="3649" name="Google Shape;3649;p168"/>
            <p:cNvSpPr/>
            <p:nvPr/>
          </p:nvSpPr>
          <p:spPr>
            <a:xfrm>
              <a:off x="3785967" y="3835499"/>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000 010 010</a:t>
              </a:r>
              <a:endParaRPr baseline="30000" sz="1400">
                <a:solidFill>
                  <a:srgbClr val="262626"/>
                </a:solidFill>
                <a:latin typeface="Arial"/>
                <a:ea typeface="Arial"/>
                <a:cs typeface="Arial"/>
                <a:sym typeface="Arial"/>
              </a:endParaRPr>
            </a:p>
          </p:txBody>
        </p:sp>
        <p:sp>
          <p:nvSpPr>
            <p:cNvPr id="3650" name="Google Shape;3650;p168"/>
            <p:cNvSpPr/>
            <p:nvPr/>
          </p:nvSpPr>
          <p:spPr>
            <a:xfrm>
              <a:off x="3785967" y="4459073"/>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111 101 101</a:t>
              </a:r>
              <a:endParaRPr baseline="30000" sz="1400">
                <a:solidFill>
                  <a:srgbClr val="262626"/>
                </a:solidFill>
                <a:latin typeface="Arial"/>
                <a:ea typeface="Arial"/>
                <a:cs typeface="Arial"/>
                <a:sym typeface="Arial"/>
              </a:endParaRPr>
            </a:p>
          </p:txBody>
        </p:sp>
        <p:sp>
          <p:nvSpPr>
            <p:cNvPr id="3651" name="Google Shape;3651;p168"/>
            <p:cNvSpPr/>
            <p:nvPr/>
          </p:nvSpPr>
          <p:spPr>
            <a:xfrm>
              <a:off x="3785967" y="3211925"/>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111 111 111</a:t>
              </a:r>
              <a:endParaRPr/>
            </a:p>
          </p:txBody>
        </p:sp>
        <p:sp>
          <p:nvSpPr>
            <p:cNvPr id="3644" name="Google Shape;3644;p168"/>
            <p:cNvSpPr/>
            <p:nvPr/>
          </p:nvSpPr>
          <p:spPr>
            <a:xfrm>
              <a:off x="2286555" y="5082647"/>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644</a:t>
              </a:r>
              <a:endParaRPr baseline="30000" sz="1400">
                <a:solidFill>
                  <a:srgbClr val="262626"/>
                </a:solidFill>
                <a:latin typeface="Arial"/>
                <a:ea typeface="Arial"/>
                <a:cs typeface="Arial"/>
                <a:sym typeface="Arial"/>
              </a:endParaRPr>
            </a:p>
          </p:txBody>
        </p:sp>
        <p:sp>
          <p:nvSpPr>
            <p:cNvPr id="3652" name="Google Shape;3652;p168"/>
            <p:cNvSpPr/>
            <p:nvPr/>
          </p:nvSpPr>
          <p:spPr>
            <a:xfrm>
              <a:off x="3785967" y="5082647"/>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755</a:t>
              </a:r>
              <a:endParaRPr baseline="30000" sz="1400">
                <a:solidFill>
                  <a:srgbClr val="262626"/>
                </a:solidFill>
                <a:latin typeface="Arial"/>
                <a:ea typeface="Arial"/>
                <a:cs typeface="Arial"/>
                <a:sym typeface="Arial"/>
              </a:endParaRPr>
            </a:p>
          </p:txBody>
        </p:sp>
        <p:sp>
          <p:nvSpPr>
            <p:cNvPr id="3646" name="Google Shape;3646;p168"/>
            <p:cNvSpPr/>
            <p:nvPr/>
          </p:nvSpPr>
          <p:spPr>
            <a:xfrm>
              <a:off x="2286555" y="5706222"/>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rw-r--r--</a:t>
              </a:r>
              <a:endParaRPr baseline="30000" sz="1400">
                <a:solidFill>
                  <a:srgbClr val="262626"/>
                </a:solidFill>
                <a:latin typeface="Arial"/>
                <a:ea typeface="Arial"/>
                <a:cs typeface="Arial"/>
                <a:sym typeface="Arial"/>
              </a:endParaRPr>
            </a:p>
          </p:txBody>
        </p:sp>
        <p:sp>
          <p:nvSpPr>
            <p:cNvPr id="3653" name="Google Shape;3653;p168"/>
            <p:cNvSpPr/>
            <p:nvPr/>
          </p:nvSpPr>
          <p:spPr>
            <a:xfrm>
              <a:off x="3785967" y="5706222"/>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rwxr-xr-x</a:t>
              </a:r>
              <a:endParaRPr baseline="30000" sz="1400">
                <a:solidFill>
                  <a:srgbClr val="262626"/>
                </a:solidFill>
                <a:latin typeface="Arial"/>
                <a:ea typeface="Arial"/>
                <a:cs typeface="Arial"/>
                <a:sym typeface="Arial"/>
              </a:endParaRPr>
            </a:p>
          </p:txBody>
        </p:sp>
        <p:cxnSp>
          <p:nvCxnSpPr>
            <p:cNvPr id="3654" name="Google Shape;3654;p168"/>
            <p:cNvCxnSpPr>
              <a:stCxn id="3648" idx="2"/>
              <a:endCxn id="3651" idx="0"/>
            </p:cNvCxnSpPr>
            <p:nvPr/>
          </p:nvCxnSpPr>
          <p:spPr>
            <a:xfrm>
              <a:off x="4435545" y="2940029"/>
              <a:ext cx="0" cy="271800"/>
            </a:xfrm>
            <a:prstGeom prst="straightConnector1">
              <a:avLst/>
            </a:prstGeom>
            <a:noFill/>
            <a:ln cap="flat" cmpd="sng" w="9525">
              <a:solidFill>
                <a:srgbClr val="BFBFBF"/>
              </a:solidFill>
              <a:prstDash val="solid"/>
              <a:miter lim="800000"/>
              <a:headEnd len="sm" w="sm" type="none"/>
              <a:tailEnd len="med" w="med" type="triangle"/>
            </a:ln>
          </p:spPr>
        </p:cxnSp>
        <p:cxnSp>
          <p:nvCxnSpPr>
            <p:cNvPr id="3655" name="Google Shape;3655;p168"/>
            <p:cNvCxnSpPr>
              <a:stCxn id="3650" idx="2"/>
              <a:endCxn id="3652" idx="0"/>
            </p:cNvCxnSpPr>
            <p:nvPr/>
          </p:nvCxnSpPr>
          <p:spPr>
            <a:xfrm>
              <a:off x="4435545" y="4810751"/>
              <a:ext cx="0" cy="271800"/>
            </a:xfrm>
            <a:prstGeom prst="straightConnector1">
              <a:avLst/>
            </a:prstGeom>
            <a:noFill/>
            <a:ln cap="flat" cmpd="sng" w="9525">
              <a:solidFill>
                <a:srgbClr val="BFBFBF"/>
              </a:solidFill>
              <a:prstDash val="solid"/>
              <a:miter lim="800000"/>
              <a:headEnd len="sm" w="sm" type="none"/>
              <a:tailEnd len="med" w="med" type="triangle"/>
            </a:ln>
          </p:spPr>
        </p:cxnSp>
        <p:cxnSp>
          <p:nvCxnSpPr>
            <p:cNvPr id="3656" name="Google Shape;3656;p168"/>
            <p:cNvCxnSpPr>
              <a:stCxn id="3652" idx="2"/>
              <a:endCxn id="3653" idx="0"/>
            </p:cNvCxnSpPr>
            <p:nvPr/>
          </p:nvCxnSpPr>
          <p:spPr>
            <a:xfrm>
              <a:off x="4435545" y="5434325"/>
              <a:ext cx="0" cy="271800"/>
            </a:xfrm>
            <a:prstGeom prst="straightConnector1">
              <a:avLst/>
            </a:prstGeom>
            <a:noFill/>
            <a:ln cap="flat" cmpd="sng" w="9525">
              <a:solidFill>
                <a:srgbClr val="BFBFBF"/>
              </a:solidFill>
              <a:prstDash val="solid"/>
              <a:miter lim="800000"/>
              <a:headEnd len="sm" w="sm" type="none"/>
              <a:tailEnd len="med" w="med" type="triangle"/>
            </a:ln>
          </p:spPr>
        </p:cxnSp>
        <p:cxnSp>
          <p:nvCxnSpPr>
            <p:cNvPr id="3657" name="Google Shape;3657;p168"/>
            <p:cNvCxnSpPr/>
            <p:nvPr/>
          </p:nvCxnSpPr>
          <p:spPr>
            <a:xfrm>
              <a:off x="3782792" y="4323125"/>
              <a:ext cx="1299155" cy="0"/>
            </a:xfrm>
            <a:prstGeom prst="straightConnector1">
              <a:avLst/>
            </a:prstGeom>
            <a:noFill/>
            <a:ln cap="flat" cmpd="sng" w="9525">
              <a:solidFill>
                <a:srgbClr val="BFBFBF"/>
              </a:solidFill>
              <a:prstDash val="solid"/>
              <a:miter lim="800000"/>
              <a:headEnd len="sm" w="sm" type="none"/>
              <a:tailEnd len="sm" w="sm" type="none"/>
            </a:ln>
          </p:spPr>
        </p:cxnSp>
        <p:cxnSp>
          <p:nvCxnSpPr>
            <p:cNvPr id="3658" name="Google Shape;3658;p168"/>
            <p:cNvCxnSpPr/>
            <p:nvPr/>
          </p:nvCxnSpPr>
          <p:spPr>
            <a:xfrm>
              <a:off x="2286556" y="4323125"/>
              <a:ext cx="1299155" cy="0"/>
            </a:xfrm>
            <a:prstGeom prst="straightConnector1">
              <a:avLst/>
            </a:prstGeom>
            <a:noFill/>
            <a:ln cap="flat" cmpd="sng" w="9525">
              <a:solidFill>
                <a:srgbClr val="BFBFBF"/>
              </a:solidFill>
              <a:prstDash val="solid"/>
              <a:miter lim="800000"/>
              <a:headEnd len="sm" w="sm" type="none"/>
              <a:tailEnd len="sm" w="sm" type="none"/>
            </a:ln>
          </p:spPr>
        </p:cxnSp>
        <p:sp>
          <p:nvSpPr>
            <p:cNvPr id="3659" name="Google Shape;3659;p168"/>
            <p:cNvSpPr/>
            <p:nvPr/>
          </p:nvSpPr>
          <p:spPr>
            <a:xfrm>
              <a:off x="2421820" y="2232892"/>
              <a:ext cx="1028625"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tập tin thông thường</a:t>
              </a:r>
              <a:endParaRPr sz="1200">
                <a:solidFill>
                  <a:srgbClr val="262626"/>
                </a:solidFill>
                <a:latin typeface="Arial"/>
                <a:ea typeface="Arial"/>
                <a:cs typeface="Arial"/>
                <a:sym typeface="Arial"/>
              </a:endParaRPr>
            </a:p>
          </p:txBody>
        </p:sp>
        <p:sp>
          <p:nvSpPr>
            <p:cNvPr id="3660" name="Google Shape;3660;p168"/>
            <p:cNvSpPr/>
            <p:nvPr/>
          </p:nvSpPr>
          <p:spPr>
            <a:xfrm>
              <a:off x="3918056" y="2325225"/>
              <a:ext cx="1028625"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Danh mục</a:t>
              </a:r>
              <a:endParaRPr sz="1200">
                <a:solidFill>
                  <a:srgbClr val="262626"/>
                </a:solidFill>
                <a:latin typeface="Arial"/>
                <a:ea typeface="Arial"/>
                <a:cs typeface="Arial"/>
                <a:sym typeface="Arial"/>
              </a:endParaRPr>
            </a:p>
          </p:txBody>
        </p:sp>
        <p:grpSp>
          <p:nvGrpSpPr>
            <p:cNvPr id="3661" name="Google Shape;3661;p168"/>
            <p:cNvGrpSpPr/>
            <p:nvPr/>
          </p:nvGrpSpPr>
          <p:grpSpPr>
            <a:xfrm>
              <a:off x="5574762" y="2588351"/>
              <a:ext cx="3769263" cy="1612616"/>
              <a:chOff x="5574762" y="2588351"/>
              <a:chExt cx="3769263" cy="1612616"/>
            </a:xfrm>
          </p:grpSpPr>
          <p:sp>
            <p:nvSpPr>
              <p:cNvPr id="3662" name="Google Shape;3662;p168"/>
              <p:cNvSpPr/>
              <p:nvPr/>
            </p:nvSpPr>
            <p:spPr>
              <a:xfrm>
                <a:off x="5847277" y="3831635"/>
                <a:ext cx="1028625"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kết quả phép trừ</a:t>
                </a:r>
                <a:endParaRPr sz="1200">
                  <a:solidFill>
                    <a:srgbClr val="262626"/>
                  </a:solidFill>
                  <a:latin typeface="Arial"/>
                  <a:ea typeface="Arial"/>
                  <a:cs typeface="Arial"/>
                  <a:sym typeface="Arial"/>
                </a:endParaRPr>
              </a:p>
            </p:txBody>
          </p:sp>
          <p:sp>
            <p:nvSpPr>
              <p:cNvPr id="3663" name="Google Shape;3663;p168"/>
              <p:cNvSpPr/>
              <p:nvPr/>
            </p:nvSpPr>
            <p:spPr>
              <a:xfrm>
                <a:off x="5847277" y="3210357"/>
                <a:ext cx="1028625" cy="36933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Mask values (022)</a:t>
                </a:r>
                <a:endParaRPr/>
              </a:p>
            </p:txBody>
          </p:sp>
          <p:sp>
            <p:nvSpPr>
              <p:cNvPr id="3664" name="Google Shape;3664;p168"/>
              <p:cNvSpPr/>
              <p:nvPr/>
            </p:nvSpPr>
            <p:spPr>
              <a:xfrm>
                <a:off x="5847277" y="2667170"/>
                <a:ext cx="1028625"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Quyền tối đa</a:t>
                </a:r>
                <a:endParaRPr sz="1200">
                  <a:solidFill>
                    <a:srgbClr val="262626"/>
                  </a:solidFill>
                  <a:latin typeface="Arial"/>
                  <a:ea typeface="Arial"/>
                  <a:cs typeface="Arial"/>
                  <a:sym typeface="Arial"/>
                </a:endParaRPr>
              </a:p>
            </p:txBody>
          </p:sp>
          <p:sp>
            <p:nvSpPr>
              <p:cNvPr id="3665" name="Google Shape;3665;p168"/>
              <p:cNvSpPr/>
              <p:nvPr/>
            </p:nvSpPr>
            <p:spPr>
              <a:xfrm>
                <a:off x="5574762" y="2651503"/>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1</a:t>
                </a:r>
                <a:endParaRPr sz="1200">
                  <a:solidFill>
                    <a:schemeClr val="lt1"/>
                  </a:solidFill>
                  <a:latin typeface="Arial"/>
                  <a:ea typeface="Arial"/>
                  <a:cs typeface="Arial"/>
                  <a:sym typeface="Arial"/>
                </a:endParaRPr>
              </a:p>
            </p:txBody>
          </p:sp>
          <p:sp>
            <p:nvSpPr>
              <p:cNvPr id="3666" name="Google Shape;3666;p168"/>
              <p:cNvSpPr/>
              <p:nvPr/>
            </p:nvSpPr>
            <p:spPr>
              <a:xfrm>
                <a:off x="5574762" y="3287023"/>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2</a:t>
                </a:r>
                <a:endParaRPr sz="1200">
                  <a:solidFill>
                    <a:schemeClr val="lt1"/>
                  </a:solidFill>
                  <a:latin typeface="Arial"/>
                  <a:ea typeface="Arial"/>
                  <a:cs typeface="Arial"/>
                  <a:sym typeface="Arial"/>
                </a:endParaRPr>
              </a:p>
            </p:txBody>
          </p:sp>
          <p:sp>
            <p:nvSpPr>
              <p:cNvPr id="3667" name="Google Shape;3667;p168"/>
              <p:cNvSpPr/>
              <p:nvPr/>
            </p:nvSpPr>
            <p:spPr>
              <a:xfrm>
                <a:off x="5574762" y="3908301"/>
                <a:ext cx="216000" cy="216000"/>
              </a:xfrm>
              <a:prstGeom prst="roundRect">
                <a:avLst>
                  <a:gd fmla="val 16667" name="adj"/>
                </a:avLst>
              </a:prstGeom>
              <a:solidFill>
                <a:srgbClr val="4343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3</a:t>
                </a:r>
                <a:endParaRPr sz="1200">
                  <a:solidFill>
                    <a:schemeClr val="lt1"/>
                  </a:solidFill>
                  <a:latin typeface="Arial"/>
                  <a:ea typeface="Arial"/>
                  <a:cs typeface="Arial"/>
                  <a:sym typeface="Arial"/>
                </a:endParaRPr>
              </a:p>
            </p:txBody>
          </p:sp>
          <p:sp>
            <p:nvSpPr>
              <p:cNvPr id="3668" name="Google Shape;3668;p168"/>
              <p:cNvSpPr/>
              <p:nvPr/>
            </p:nvSpPr>
            <p:spPr>
              <a:xfrm>
                <a:off x="7110049" y="2588351"/>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rw- rw- rw</a:t>
                </a:r>
                <a:endParaRPr sz="1400">
                  <a:solidFill>
                    <a:srgbClr val="262626"/>
                  </a:solidFill>
                  <a:latin typeface="Arial"/>
                  <a:ea typeface="Arial"/>
                  <a:cs typeface="Arial"/>
                  <a:sym typeface="Arial"/>
                </a:endParaRPr>
              </a:p>
            </p:txBody>
          </p:sp>
          <p:sp>
            <p:nvSpPr>
              <p:cNvPr id="3669" name="Google Shape;3669;p168"/>
              <p:cNvSpPr/>
              <p:nvPr/>
            </p:nvSpPr>
            <p:spPr>
              <a:xfrm>
                <a:off x="7110049" y="3835499"/>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rw- r-- r--</a:t>
                </a:r>
                <a:endParaRPr baseline="30000" sz="1400">
                  <a:solidFill>
                    <a:srgbClr val="262626"/>
                  </a:solidFill>
                  <a:latin typeface="Arial"/>
                  <a:ea typeface="Arial"/>
                  <a:cs typeface="Arial"/>
                  <a:sym typeface="Arial"/>
                </a:endParaRPr>
              </a:p>
            </p:txBody>
          </p:sp>
          <p:sp>
            <p:nvSpPr>
              <p:cNvPr id="3670" name="Google Shape;3670;p168"/>
              <p:cNvSpPr/>
              <p:nvPr/>
            </p:nvSpPr>
            <p:spPr>
              <a:xfrm>
                <a:off x="7110049" y="3211925"/>
                <a:ext cx="1299156"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 -w- -w-</a:t>
                </a:r>
                <a:endParaRPr/>
              </a:p>
            </p:txBody>
          </p:sp>
          <p:cxnSp>
            <p:nvCxnSpPr>
              <p:cNvPr id="3671" name="Google Shape;3671;p168"/>
              <p:cNvCxnSpPr>
                <a:stCxn id="3668" idx="3"/>
                <a:endCxn id="3672" idx="1"/>
              </p:cNvCxnSpPr>
              <p:nvPr/>
            </p:nvCxnSpPr>
            <p:spPr>
              <a:xfrm>
                <a:off x="8409205" y="2764190"/>
                <a:ext cx="200400" cy="0"/>
              </a:xfrm>
              <a:prstGeom prst="straightConnector1">
                <a:avLst/>
              </a:prstGeom>
              <a:noFill/>
              <a:ln cap="flat" cmpd="sng" w="9525">
                <a:solidFill>
                  <a:srgbClr val="BFBFBF"/>
                </a:solidFill>
                <a:prstDash val="solid"/>
                <a:miter lim="800000"/>
                <a:headEnd len="sm" w="sm" type="none"/>
                <a:tailEnd len="med" w="med" type="triangle"/>
              </a:ln>
            </p:spPr>
          </p:cxnSp>
          <p:sp>
            <p:nvSpPr>
              <p:cNvPr id="3672" name="Google Shape;3672;p168"/>
              <p:cNvSpPr/>
              <p:nvPr/>
            </p:nvSpPr>
            <p:spPr>
              <a:xfrm>
                <a:off x="8609461" y="2588351"/>
                <a:ext cx="734564"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666</a:t>
                </a:r>
                <a:endParaRPr/>
              </a:p>
            </p:txBody>
          </p:sp>
          <p:sp>
            <p:nvSpPr>
              <p:cNvPr id="3673" name="Google Shape;3673;p168"/>
              <p:cNvSpPr/>
              <p:nvPr/>
            </p:nvSpPr>
            <p:spPr>
              <a:xfrm>
                <a:off x="8609461" y="3835499"/>
                <a:ext cx="734564"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644</a:t>
                </a:r>
                <a:endParaRPr baseline="30000" sz="1400">
                  <a:solidFill>
                    <a:srgbClr val="262626"/>
                  </a:solidFill>
                  <a:latin typeface="Arial"/>
                  <a:ea typeface="Arial"/>
                  <a:cs typeface="Arial"/>
                  <a:sym typeface="Arial"/>
                </a:endParaRPr>
              </a:p>
            </p:txBody>
          </p:sp>
          <p:sp>
            <p:nvSpPr>
              <p:cNvPr id="3674" name="Google Shape;3674;p168"/>
              <p:cNvSpPr/>
              <p:nvPr/>
            </p:nvSpPr>
            <p:spPr>
              <a:xfrm>
                <a:off x="8609461" y="3211925"/>
                <a:ext cx="734564" cy="351678"/>
              </a:xfrm>
              <a:prstGeom prst="roundRect">
                <a:avLst>
                  <a:gd fmla="val 16667" name="adj"/>
                </a:avLst>
              </a:prstGeom>
              <a:solidFill>
                <a:srgbClr val="F2F2F2"/>
              </a:solidFill>
              <a:ln cap="flat" cmpd="sng" w="12700">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022</a:t>
                </a:r>
                <a:endParaRPr/>
              </a:p>
            </p:txBody>
          </p:sp>
          <p:cxnSp>
            <p:nvCxnSpPr>
              <p:cNvPr id="3675" name="Google Shape;3675;p168"/>
              <p:cNvCxnSpPr>
                <a:stCxn id="3670" idx="3"/>
                <a:endCxn id="3674" idx="1"/>
              </p:cNvCxnSpPr>
              <p:nvPr/>
            </p:nvCxnSpPr>
            <p:spPr>
              <a:xfrm>
                <a:off x="8409205" y="3387764"/>
                <a:ext cx="200400" cy="0"/>
              </a:xfrm>
              <a:prstGeom prst="straightConnector1">
                <a:avLst/>
              </a:prstGeom>
              <a:noFill/>
              <a:ln cap="flat" cmpd="sng" w="9525">
                <a:solidFill>
                  <a:srgbClr val="BFBFBF"/>
                </a:solidFill>
                <a:prstDash val="solid"/>
                <a:miter lim="800000"/>
                <a:headEnd len="sm" w="sm" type="none"/>
                <a:tailEnd len="med" w="med" type="triangle"/>
              </a:ln>
            </p:spPr>
          </p:cxnSp>
          <p:cxnSp>
            <p:nvCxnSpPr>
              <p:cNvPr id="3676" name="Google Shape;3676;p168"/>
              <p:cNvCxnSpPr/>
              <p:nvPr/>
            </p:nvCxnSpPr>
            <p:spPr>
              <a:xfrm>
                <a:off x="8606286" y="3699551"/>
                <a:ext cx="736722" cy="0"/>
              </a:xfrm>
              <a:prstGeom prst="straightConnector1">
                <a:avLst/>
              </a:prstGeom>
              <a:noFill/>
              <a:ln cap="flat" cmpd="sng" w="9525">
                <a:solidFill>
                  <a:srgbClr val="BFBFBF"/>
                </a:solidFill>
                <a:prstDash val="solid"/>
                <a:miter lim="800000"/>
                <a:headEnd len="sm" w="sm" type="none"/>
                <a:tailEnd len="sm" w="sm" type="none"/>
              </a:ln>
            </p:spPr>
          </p:cxnSp>
          <p:cxnSp>
            <p:nvCxnSpPr>
              <p:cNvPr id="3677" name="Google Shape;3677;p168"/>
              <p:cNvCxnSpPr/>
              <p:nvPr/>
            </p:nvCxnSpPr>
            <p:spPr>
              <a:xfrm>
                <a:off x="7110050" y="3699551"/>
                <a:ext cx="1299155" cy="0"/>
              </a:xfrm>
              <a:prstGeom prst="straightConnector1">
                <a:avLst/>
              </a:prstGeom>
              <a:noFill/>
              <a:ln cap="flat" cmpd="sng" w="9525">
                <a:solidFill>
                  <a:srgbClr val="BFBFBF"/>
                </a:solidFill>
                <a:prstDash val="solid"/>
                <a:miter lim="800000"/>
                <a:headEnd len="sm" w="sm" type="none"/>
                <a:tailEnd len="sm" w="sm" type="none"/>
              </a:ln>
            </p:spPr>
          </p:cxnSp>
          <p:cxnSp>
            <p:nvCxnSpPr>
              <p:cNvPr id="3678" name="Google Shape;3678;p168"/>
              <p:cNvCxnSpPr>
                <a:stCxn id="3669" idx="3"/>
                <a:endCxn id="3673" idx="1"/>
              </p:cNvCxnSpPr>
              <p:nvPr/>
            </p:nvCxnSpPr>
            <p:spPr>
              <a:xfrm>
                <a:off x="8409205" y="4011338"/>
                <a:ext cx="200400" cy="0"/>
              </a:xfrm>
              <a:prstGeom prst="straightConnector1">
                <a:avLst/>
              </a:prstGeom>
              <a:noFill/>
              <a:ln cap="flat" cmpd="sng" w="9525">
                <a:solidFill>
                  <a:srgbClr val="BFBFBF"/>
                </a:solidFill>
                <a:prstDash val="solid"/>
                <a:miter lim="800000"/>
                <a:headEnd len="sm" w="sm" type="none"/>
                <a:tailEnd len="med" w="med" type="triangle"/>
              </a:ln>
            </p:spPr>
          </p:cxnSp>
        </p:grpSp>
      </p:gr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3" name="Shape 3683"/>
        <p:cNvGrpSpPr/>
        <p:nvPr/>
      </p:nvGrpSpPr>
      <p:grpSpPr>
        <a:xfrm>
          <a:off x="0" y="0"/>
          <a:ext cx="0" cy="0"/>
          <a:chOff x="0" y="0"/>
          <a:chExt cx="0" cy="0"/>
        </a:xfrm>
      </p:grpSpPr>
      <p:sp>
        <p:nvSpPr>
          <p:cNvPr id="3684" name="Google Shape;3684;p169"/>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Hướng dẫn lệnh hệ điều hành Raspberry</a:t>
            </a:r>
            <a:endParaRPr sz="3600">
              <a:solidFill>
                <a:schemeClr val="dk1"/>
              </a:solidFill>
              <a:latin typeface="Arial"/>
              <a:ea typeface="Arial"/>
              <a:cs typeface="Arial"/>
              <a:sym typeface="Arial"/>
            </a:endParaRPr>
          </a:p>
        </p:txBody>
      </p:sp>
      <p:sp>
        <p:nvSpPr>
          <p:cNvPr id="3685" name="Google Shape;3685;p16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 </a:t>
            </a:r>
            <a:endParaRPr sz="5400">
              <a:solidFill>
                <a:srgbClr val="7F7F7F"/>
              </a:solidFill>
              <a:latin typeface="Arial"/>
              <a:ea typeface="Arial"/>
              <a:cs typeface="Arial"/>
              <a:sym typeface="Arial"/>
            </a:endParaRPr>
          </a:p>
        </p:txBody>
      </p:sp>
      <p:sp>
        <p:nvSpPr>
          <p:cNvPr id="3686" name="Google Shape;3686;p169"/>
          <p:cNvSpPr/>
          <p:nvPr/>
        </p:nvSpPr>
        <p:spPr>
          <a:xfrm>
            <a:off x="1234524" y="3745809"/>
            <a:ext cx="5519420"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Kết nối với hệ điều hành Raspberry Pi từ máy tính của bạn</a:t>
            </a:r>
            <a:endParaRPr sz="1800">
              <a:solidFill>
                <a:srgbClr val="A5A5A5"/>
              </a:solidFill>
              <a:latin typeface="Arial"/>
              <a:ea typeface="Arial"/>
              <a:cs typeface="Arial"/>
              <a:sym typeface="Arial"/>
            </a:endParaRPr>
          </a:p>
        </p:txBody>
      </p:sp>
      <p:sp>
        <p:nvSpPr>
          <p:cNvPr id="3687" name="Google Shape;3687;p169"/>
          <p:cNvSpPr/>
          <p:nvPr/>
        </p:nvSpPr>
        <p:spPr>
          <a:xfrm>
            <a:off x="1051644" y="388313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3688" name="Google Shape;3688;p169"/>
          <p:cNvSpPr/>
          <p:nvPr/>
        </p:nvSpPr>
        <p:spPr>
          <a:xfrm>
            <a:off x="1234524" y="431414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Lệnh cơ bản</a:t>
            </a:r>
            <a:endParaRPr sz="1800">
              <a:solidFill>
                <a:srgbClr val="A5A5A5"/>
              </a:solidFill>
              <a:latin typeface="Arial"/>
              <a:ea typeface="Arial"/>
              <a:cs typeface="Arial"/>
              <a:sym typeface="Arial"/>
            </a:endParaRPr>
          </a:p>
        </p:txBody>
      </p:sp>
      <p:sp>
        <p:nvSpPr>
          <p:cNvPr id="3689" name="Google Shape;3689;p169"/>
          <p:cNvSpPr/>
          <p:nvPr/>
        </p:nvSpPr>
        <p:spPr>
          <a:xfrm>
            <a:off x="1051644" y="4312969"/>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3690" name="Google Shape;3690;p169"/>
          <p:cNvGrpSpPr/>
          <p:nvPr/>
        </p:nvGrpSpPr>
        <p:grpSpPr>
          <a:xfrm>
            <a:off x="1051644" y="4742803"/>
            <a:ext cx="5702300" cy="278172"/>
            <a:chOff x="571500" y="5165783"/>
            <a:chExt cx="5702300" cy="278172"/>
          </a:xfrm>
        </p:grpSpPr>
        <p:sp>
          <p:nvSpPr>
            <p:cNvPr id="3691" name="Google Shape;3691;p169"/>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2.3. Các lệnh về Hệ thống tệp</a:t>
              </a:r>
              <a:endParaRPr sz="1800">
                <a:solidFill>
                  <a:srgbClr val="A5A5A5"/>
                </a:solidFill>
                <a:latin typeface="Arial"/>
                <a:ea typeface="Arial"/>
                <a:cs typeface="Arial"/>
                <a:sym typeface="Arial"/>
              </a:endParaRPr>
            </a:p>
          </p:txBody>
        </p:sp>
        <p:sp>
          <p:nvSpPr>
            <p:cNvPr id="3692" name="Google Shape;3692;p169"/>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3693" name="Google Shape;3693;p169"/>
          <p:cNvGrpSpPr/>
          <p:nvPr/>
        </p:nvGrpSpPr>
        <p:grpSpPr>
          <a:xfrm>
            <a:off x="1051644" y="5147638"/>
            <a:ext cx="5702300" cy="278172"/>
            <a:chOff x="571500" y="5165783"/>
            <a:chExt cx="5702300" cy="278172"/>
          </a:xfrm>
        </p:grpSpPr>
        <p:sp>
          <p:nvSpPr>
            <p:cNvPr id="3694" name="Google Shape;3694;p169"/>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2.4. Các lệnh về điều khiển hệ thống</a:t>
              </a:r>
              <a:endParaRPr sz="1800">
                <a:solidFill>
                  <a:srgbClr val="A5A5A5"/>
                </a:solidFill>
                <a:latin typeface="Arial"/>
                <a:ea typeface="Arial"/>
                <a:cs typeface="Arial"/>
                <a:sym typeface="Arial"/>
              </a:endParaRPr>
            </a:p>
          </p:txBody>
        </p:sp>
        <p:sp>
          <p:nvSpPr>
            <p:cNvPr id="3695" name="Google Shape;3695;p169"/>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
        <p:nvSpPr>
          <p:cNvPr id="3696" name="Google Shape;3696;p169"/>
          <p:cNvSpPr/>
          <p:nvPr/>
        </p:nvSpPr>
        <p:spPr>
          <a:xfrm>
            <a:off x="5307327" y="434999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3697" name="Google Shape;3697;p169"/>
          <p:cNvSpPr/>
          <p:nvPr/>
        </p:nvSpPr>
        <p:spPr>
          <a:xfrm>
            <a:off x="5307327" y="477983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3698" name="Google Shape;3698;p169"/>
          <p:cNvSpPr/>
          <p:nvPr/>
        </p:nvSpPr>
        <p:spPr>
          <a:xfrm>
            <a:off x="5307327" y="5184666"/>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3699" name="Google Shape;3699;p169"/>
          <p:cNvGrpSpPr/>
          <p:nvPr/>
        </p:nvGrpSpPr>
        <p:grpSpPr>
          <a:xfrm>
            <a:off x="5490207" y="4351170"/>
            <a:ext cx="4315340" cy="1111668"/>
            <a:chOff x="5741201" y="4533272"/>
            <a:chExt cx="5519420" cy="1111668"/>
          </a:xfrm>
        </p:grpSpPr>
        <p:sp>
          <p:nvSpPr>
            <p:cNvPr id="3700" name="Google Shape;3700;p169"/>
            <p:cNvSpPr/>
            <p:nvPr/>
          </p:nvSpPr>
          <p:spPr>
            <a:xfrm>
              <a:off x="5741201" y="453327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2.5. Các lệnh về Network</a:t>
              </a:r>
              <a:endParaRPr/>
            </a:p>
          </p:txBody>
        </p:sp>
        <p:sp>
          <p:nvSpPr>
            <p:cNvPr id="3701" name="Google Shape;3701;p169"/>
            <p:cNvSpPr/>
            <p:nvPr/>
          </p:nvSpPr>
          <p:spPr>
            <a:xfrm>
              <a:off x="5741201" y="49631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2.6. Các lệnh về Người dùng &amp; Quyền</a:t>
              </a:r>
              <a:endParaRPr sz="1800">
                <a:solidFill>
                  <a:srgbClr val="A5A5A5"/>
                </a:solidFill>
                <a:latin typeface="Arial"/>
                <a:ea typeface="Arial"/>
                <a:cs typeface="Arial"/>
                <a:sym typeface="Arial"/>
              </a:endParaRPr>
            </a:p>
          </p:txBody>
        </p:sp>
        <p:sp>
          <p:nvSpPr>
            <p:cNvPr id="3702" name="Google Shape;3702;p169"/>
            <p:cNvSpPr/>
            <p:nvPr/>
          </p:nvSpPr>
          <p:spPr>
            <a:xfrm>
              <a:off x="5741201" y="5367941"/>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2.7. Công cụ lập trình</a:t>
              </a:r>
              <a:endParaRPr sz="1800">
                <a:solidFill>
                  <a:srgbClr val="3F3F3F"/>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Tính năng của Linux</a:t>
            </a:r>
            <a:endParaRPr/>
          </a:p>
        </p:txBody>
      </p:sp>
      <p:sp>
        <p:nvSpPr>
          <p:cNvPr id="467" name="Google Shape;467;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68" name="Google Shape;468;p1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Tính năng của Hệ điều hành máy tính kiểu Linux</a:t>
            </a:r>
            <a:endParaRPr/>
          </a:p>
        </p:txBody>
      </p:sp>
      <p:grpSp>
        <p:nvGrpSpPr>
          <p:cNvPr id="469" name="Google Shape;469;p17"/>
          <p:cNvGrpSpPr/>
          <p:nvPr/>
        </p:nvGrpSpPr>
        <p:grpSpPr>
          <a:xfrm>
            <a:off x="559817" y="1936761"/>
            <a:ext cx="8783192" cy="783593"/>
            <a:chOff x="559817" y="1917711"/>
            <a:chExt cx="8783192" cy="783593"/>
          </a:xfrm>
        </p:grpSpPr>
        <p:sp>
          <p:nvSpPr>
            <p:cNvPr id="470" name="Google Shape;470;p17"/>
            <p:cNvSpPr/>
            <p:nvPr/>
          </p:nvSpPr>
          <p:spPr>
            <a:xfrm>
              <a:off x="712182" y="2155823"/>
              <a:ext cx="8630827"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Linux cung cấp nhiều lệnh và màn hình đồ họa để thực hiện các tác vụ như thêm người dùng hoặc quản lý ổ đĩa, giám sát mạng, cài đặt phần mềm, duy trì và quản lý bảo mật máy tính.</a:t>
              </a:r>
              <a:endParaRPr/>
            </a:p>
          </p:txBody>
        </p:sp>
        <p:grpSp>
          <p:nvGrpSpPr>
            <p:cNvPr id="471" name="Google Shape;471;p17"/>
            <p:cNvGrpSpPr/>
            <p:nvPr/>
          </p:nvGrpSpPr>
          <p:grpSpPr>
            <a:xfrm>
              <a:off x="559817" y="1917711"/>
              <a:ext cx="8783192" cy="215394"/>
              <a:chOff x="1027113" y="2045625"/>
              <a:chExt cx="8785225" cy="215444"/>
            </a:xfrm>
          </p:grpSpPr>
          <p:sp>
            <p:nvSpPr>
              <p:cNvPr id="472" name="Google Shape;472;p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3" name="Google Shape;473;p1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Cung cấp tiện ích để quản lý</a:t>
                </a:r>
                <a:endParaRPr sz="1400">
                  <a:solidFill>
                    <a:srgbClr val="262626"/>
                  </a:solidFill>
                  <a:latin typeface="Arial"/>
                  <a:ea typeface="Arial"/>
                  <a:cs typeface="Arial"/>
                  <a:sym typeface="Arial"/>
                </a:endParaRPr>
              </a:p>
            </p:txBody>
          </p:sp>
        </p:grpSp>
      </p:grpSp>
      <p:grpSp>
        <p:nvGrpSpPr>
          <p:cNvPr id="474" name="Google Shape;474;p17"/>
          <p:cNvGrpSpPr/>
          <p:nvPr/>
        </p:nvGrpSpPr>
        <p:grpSpPr>
          <a:xfrm>
            <a:off x="559817" y="2880501"/>
            <a:ext cx="8783192" cy="1183703"/>
            <a:chOff x="559817" y="2832111"/>
            <a:chExt cx="8783192" cy="1183703"/>
          </a:xfrm>
        </p:grpSpPr>
        <p:sp>
          <p:nvSpPr>
            <p:cNvPr id="475" name="Google Shape;475;p17"/>
            <p:cNvSpPr/>
            <p:nvPr/>
          </p:nvSpPr>
          <p:spPr>
            <a:xfrm>
              <a:off x="712182" y="3070223"/>
              <a:ext cx="8630827" cy="94559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tiến trình cung cấp các hệ thống và dịch vụ mạng khác nhau được thực thi trong nền, mỗi quy trình chờ đến lượt của mình. Nhiều loại dịch vụ khác nhau chạy trên Linux sẽ có cách khởi động và dừng khác nhau. Linux gồm một web blinder để hiển thị các trang web, và bản thân Linux có thể là một máy chủ để chuyển dẫn các trang web đến các hệ thống khác.</a:t>
              </a:r>
              <a:endParaRPr/>
            </a:p>
          </p:txBody>
        </p:sp>
        <p:grpSp>
          <p:nvGrpSpPr>
            <p:cNvPr id="476" name="Google Shape;476;p17"/>
            <p:cNvGrpSpPr/>
            <p:nvPr/>
          </p:nvGrpSpPr>
          <p:grpSpPr>
            <a:xfrm>
              <a:off x="559817" y="2832111"/>
              <a:ext cx="8783192" cy="215394"/>
              <a:chOff x="1027113" y="2045625"/>
              <a:chExt cx="8785225" cy="215444"/>
            </a:xfrm>
          </p:grpSpPr>
          <p:sp>
            <p:nvSpPr>
              <p:cNvPr id="477" name="Google Shape;477;p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8" name="Google Shape;478;p1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Bắt đầu dịch vụ</a:t>
                </a:r>
                <a:endParaRPr sz="1400">
                  <a:solidFill>
                    <a:srgbClr val="262626"/>
                  </a:solidFill>
                  <a:latin typeface="Arial"/>
                  <a:ea typeface="Arial"/>
                  <a:cs typeface="Arial"/>
                  <a:sym typeface="Arial"/>
                </a:endParaRPr>
              </a:p>
            </p:txBody>
          </p:sp>
        </p:grpSp>
      </p:grpSp>
      <p:grpSp>
        <p:nvGrpSpPr>
          <p:cNvPr id="479" name="Google Shape;479;p17"/>
          <p:cNvGrpSpPr/>
          <p:nvPr/>
        </p:nvGrpSpPr>
        <p:grpSpPr>
          <a:xfrm>
            <a:off x="559817" y="4208027"/>
            <a:ext cx="8783192" cy="583539"/>
            <a:chOff x="559817" y="4184820"/>
            <a:chExt cx="8783192" cy="583539"/>
          </a:xfrm>
        </p:grpSpPr>
        <p:sp>
          <p:nvSpPr>
            <p:cNvPr id="480" name="Google Shape;480;p17"/>
            <p:cNvSpPr/>
            <p:nvPr/>
          </p:nvSpPr>
          <p:spPr>
            <a:xfrm>
              <a:off x="712182" y="4422932"/>
              <a:ext cx="8630827"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Linux cung cấp một loạt các tiện ích lập trình để tạo ứng dụng và thư viện nhằm triển khai các giao diện nâng cao.</a:t>
              </a:r>
              <a:endParaRPr/>
            </a:p>
          </p:txBody>
        </p:sp>
        <p:grpSp>
          <p:nvGrpSpPr>
            <p:cNvPr id="481" name="Google Shape;481;p17"/>
            <p:cNvGrpSpPr/>
            <p:nvPr/>
          </p:nvGrpSpPr>
          <p:grpSpPr>
            <a:xfrm>
              <a:off x="559817" y="4184820"/>
              <a:ext cx="8783192" cy="215394"/>
              <a:chOff x="1027113" y="2045625"/>
              <a:chExt cx="8785225" cy="215444"/>
            </a:xfrm>
          </p:grpSpPr>
          <p:sp>
            <p:nvSpPr>
              <p:cNvPr id="482" name="Google Shape;482;p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83" name="Google Shape;483;p1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Cung cấp các công cụ lập trình</a:t>
                </a:r>
                <a:endParaRPr sz="1400">
                  <a:solidFill>
                    <a:srgbClr val="262626"/>
                  </a:solidFill>
                  <a:latin typeface="Arial"/>
                  <a:ea typeface="Arial"/>
                  <a:cs typeface="Arial"/>
                  <a:sym typeface="Arial"/>
                </a:endParaRPr>
              </a:p>
            </p:txBody>
          </p:sp>
        </p:grpSp>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7" name="Shape 3707"/>
        <p:cNvGrpSpPr/>
        <p:nvPr/>
      </p:nvGrpSpPr>
      <p:grpSpPr>
        <a:xfrm>
          <a:off x="0" y="0"/>
          <a:ext cx="0" cy="0"/>
          <a:chOff x="0" y="0"/>
          <a:chExt cx="0" cy="0"/>
        </a:xfrm>
      </p:grpSpPr>
      <p:sp>
        <p:nvSpPr>
          <p:cNvPr id="3708" name="Google Shape;3708;p17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709" name="Google Shape;3709;p1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710" name="Google Shape;3710;p17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lập trình cho Linux</a:t>
            </a:r>
            <a:endParaRPr/>
          </a:p>
        </p:txBody>
      </p:sp>
      <p:grpSp>
        <p:nvGrpSpPr>
          <p:cNvPr id="3711" name="Google Shape;3711;p170"/>
          <p:cNvGrpSpPr/>
          <p:nvPr/>
        </p:nvGrpSpPr>
        <p:grpSpPr>
          <a:xfrm>
            <a:off x="559817" y="1935722"/>
            <a:ext cx="8783192" cy="215394"/>
            <a:chOff x="1027113" y="2045625"/>
            <a:chExt cx="8785225" cy="215444"/>
          </a:xfrm>
        </p:grpSpPr>
        <p:sp>
          <p:nvSpPr>
            <p:cNvPr id="3712" name="Google Shape;3712;p1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13" name="Google Shape;3713;p17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Chúng ta sẽ học gì trong bài này</a:t>
              </a:r>
              <a:endParaRPr sz="1400">
                <a:solidFill>
                  <a:srgbClr val="262626"/>
                </a:solidFill>
                <a:latin typeface="Arial"/>
                <a:ea typeface="Arial"/>
                <a:cs typeface="Arial"/>
                <a:sym typeface="Arial"/>
              </a:endParaRPr>
            </a:p>
          </p:txBody>
        </p:sp>
      </p:grpSp>
      <p:sp>
        <p:nvSpPr>
          <p:cNvPr id="3714" name="Google Shape;3714;p170"/>
          <p:cNvSpPr/>
          <p:nvPr/>
        </p:nvSpPr>
        <p:spPr>
          <a:xfrm>
            <a:off x="712182" y="2211037"/>
            <a:ext cx="8755818" cy="107896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cách lập trình trong Linux khác với các môi trường khác như Windows khi nói đến cách biên dịch, gỡ lỗi hoặc chạy mã nguồn của bạn.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cách biên dịch, xây dựng tự động và gỡ lỗi khi lập trình trong Linux, cùng với hiểu biết về gcc, make, makefile và gdb.</a:t>
            </a:r>
            <a:endParaRPr sz="1300">
              <a:solidFill>
                <a:srgbClr val="262626"/>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9" name="Shape 3719"/>
        <p:cNvGrpSpPr/>
        <p:nvPr/>
      </p:nvGrpSpPr>
      <p:grpSpPr>
        <a:xfrm>
          <a:off x="0" y="0"/>
          <a:ext cx="0" cy="0"/>
          <a:chOff x="0" y="0"/>
          <a:chExt cx="0" cy="0"/>
        </a:xfrm>
      </p:grpSpPr>
      <p:sp>
        <p:nvSpPr>
          <p:cNvPr id="3720" name="Google Shape;3720;p17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721" name="Google Shape;3721;p1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722" name="Google Shape;3722;p17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gcc</a:t>
            </a:r>
            <a:endParaRPr/>
          </a:p>
        </p:txBody>
      </p:sp>
      <p:grpSp>
        <p:nvGrpSpPr>
          <p:cNvPr id="3723" name="Google Shape;3723;p171"/>
          <p:cNvGrpSpPr/>
          <p:nvPr/>
        </p:nvGrpSpPr>
        <p:grpSpPr>
          <a:xfrm>
            <a:off x="559817" y="1935720"/>
            <a:ext cx="8895167" cy="1173317"/>
            <a:chOff x="558800" y="1842598"/>
            <a:chExt cx="8897226" cy="1173589"/>
          </a:xfrm>
        </p:grpSpPr>
        <p:grpSp>
          <p:nvGrpSpPr>
            <p:cNvPr id="3724" name="Google Shape;3724;p171"/>
            <p:cNvGrpSpPr/>
            <p:nvPr/>
          </p:nvGrpSpPr>
          <p:grpSpPr>
            <a:xfrm>
              <a:off x="558800" y="1842598"/>
              <a:ext cx="8785225" cy="215444"/>
              <a:chOff x="1027113" y="2045625"/>
              <a:chExt cx="8785225" cy="215444"/>
            </a:xfrm>
          </p:grpSpPr>
          <p:sp>
            <p:nvSpPr>
              <p:cNvPr id="3725" name="Google Shape;3725;p17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26" name="Google Shape;3726;p17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gcc là gì?</a:t>
                </a:r>
                <a:endParaRPr/>
              </a:p>
            </p:txBody>
          </p:sp>
        </p:grpSp>
        <p:sp>
          <p:nvSpPr>
            <p:cNvPr id="3727" name="Google Shape;3727;p171"/>
            <p:cNvSpPr/>
            <p:nvPr/>
          </p:nvSpPr>
          <p:spPr>
            <a:xfrm>
              <a:off x="711200" y="2167863"/>
              <a:ext cx="8744826" cy="84832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là một Bộ sưu tập trình biên dịch mã nguồn mở từ Dự án GNU. Nó được tạo ra vào năm 1987 bởi Richard Stallman, và nó thực sự là một trình biên dịch tiêu chuẩn cho các nền tảng dựa trên UNIX/Linux.</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trình biên dịch chính thức của hệ thống GNU, nó đã được sử dụng để tạo ra nhiều trình biên dịch và hệ điều hành.</a:t>
              </a:r>
              <a:endParaRPr sz="1300">
                <a:solidFill>
                  <a:srgbClr val="262626"/>
                </a:solidFill>
                <a:latin typeface="Arial"/>
                <a:ea typeface="Arial"/>
                <a:cs typeface="Arial"/>
                <a:sym typeface="Arial"/>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2" name="Shape 3732"/>
        <p:cNvGrpSpPr/>
        <p:nvPr/>
      </p:nvGrpSpPr>
      <p:grpSpPr>
        <a:xfrm>
          <a:off x="0" y="0"/>
          <a:ext cx="0" cy="0"/>
          <a:chOff x="0" y="0"/>
          <a:chExt cx="0" cy="0"/>
        </a:xfrm>
      </p:grpSpPr>
      <p:sp>
        <p:nvSpPr>
          <p:cNvPr id="3733" name="Google Shape;3733;p17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734" name="Google Shape;3734;p1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735" name="Google Shape;3735;p17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gcc</a:t>
            </a:r>
            <a:endParaRPr/>
          </a:p>
        </p:txBody>
      </p:sp>
      <p:sp>
        <p:nvSpPr>
          <p:cNvPr id="3736" name="Google Shape;3736;p172"/>
          <p:cNvSpPr/>
          <p:nvPr/>
        </p:nvSpPr>
        <p:spPr>
          <a:xfrm>
            <a:off x="6457950" y="2257226"/>
            <a:ext cx="3076102" cy="84812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để kiểm tra phiên bản gcc.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Gcc được cài đặt theo mặc định mà không cần cài đặt riêng.</a:t>
            </a:r>
            <a:endParaRPr sz="1300">
              <a:solidFill>
                <a:srgbClr val="262626"/>
              </a:solidFill>
              <a:latin typeface="Arial"/>
              <a:ea typeface="Arial"/>
              <a:cs typeface="Arial"/>
              <a:sym typeface="Arial"/>
            </a:endParaRPr>
          </a:p>
        </p:txBody>
      </p:sp>
      <p:grpSp>
        <p:nvGrpSpPr>
          <p:cNvPr id="3737" name="Google Shape;3737;p172"/>
          <p:cNvGrpSpPr/>
          <p:nvPr/>
        </p:nvGrpSpPr>
        <p:grpSpPr>
          <a:xfrm>
            <a:off x="574824" y="2250210"/>
            <a:ext cx="5760000" cy="3204907"/>
            <a:chOff x="3863975" y="2613946"/>
            <a:chExt cx="5480050" cy="3049141"/>
          </a:xfrm>
        </p:grpSpPr>
        <p:pic>
          <p:nvPicPr>
            <p:cNvPr descr="텍스트이(가) 표시된 사진&#10;&#10;자동 생성된 설명" id="3738" name="Google Shape;3738;p172"/>
            <p:cNvPicPr preferRelativeResize="0"/>
            <p:nvPr/>
          </p:nvPicPr>
          <p:blipFill rotWithShape="1">
            <a:blip r:embed="rId3">
              <a:alphaModFix/>
            </a:blip>
            <a:srcRect b="0" l="0" r="0" t="0"/>
            <a:stretch/>
          </p:blipFill>
          <p:spPr>
            <a:xfrm>
              <a:off x="3863975" y="2613946"/>
              <a:ext cx="5480050" cy="3049141"/>
            </a:xfrm>
            <a:prstGeom prst="rect">
              <a:avLst/>
            </a:prstGeom>
            <a:noFill/>
            <a:ln cap="flat" cmpd="sng" w="9525">
              <a:solidFill>
                <a:srgbClr val="D8D8D8"/>
              </a:solidFill>
              <a:prstDash val="solid"/>
              <a:round/>
              <a:headEnd len="sm" w="sm" type="none"/>
              <a:tailEnd len="sm" w="sm" type="none"/>
            </a:ln>
          </p:spPr>
        </p:pic>
        <p:sp>
          <p:nvSpPr>
            <p:cNvPr id="3739" name="Google Shape;3739;p172"/>
            <p:cNvSpPr/>
            <p:nvPr/>
          </p:nvSpPr>
          <p:spPr>
            <a:xfrm>
              <a:off x="5399084" y="3071622"/>
              <a:ext cx="458038" cy="10879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
        <p:nvSpPr>
          <p:cNvPr id="3740" name="Google Shape;3740;p172"/>
          <p:cNvSpPr/>
          <p:nvPr/>
        </p:nvSpPr>
        <p:spPr>
          <a:xfrm>
            <a:off x="559817" y="194708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41" name="Google Shape;3741;p172"/>
          <p:cNvSpPr/>
          <p:nvPr/>
        </p:nvSpPr>
        <p:spPr>
          <a:xfrm>
            <a:off x="712182" y="1935722"/>
            <a:ext cx="8630827" cy="2153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gcc -v</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6" name="Shape 3746"/>
        <p:cNvGrpSpPr/>
        <p:nvPr/>
      </p:nvGrpSpPr>
      <p:grpSpPr>
        <a:xfrm>
          <a:off x="0" y="0"/>
          <a:ext cx="0" cy="0"/>
          <a:chOff x="0" y="0"/>
          <a:chExt cx="0" cy="0"/>
        </a:xfrm>
      </p:grpSpPr>
      <p:sp>
        <p:nvSpPr>
          <p:cNvPr id="3747" name="Google Shape;3747;p17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748" name="Google Shape;3748;p1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749" name="Google Shape;3749;p17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gcc</a:t>
            </a:r>
            <a:endParaRPr/>
          </a:p>
        </p:txBody>
      </p:sp>
      <p:sp>
        <p:nvSpPr>
          <p:cNvPr id="3750" name="Google Shape;3750;p173"/>
          <p:cNvSpPr/>
          <p:nvPr/>
        </p:nvSpPr>
        <p:spPr>
          <a:xfrm>
            <a:off x="6457951" y="2248931"/>
            <a:ext cx="3010049" cy="26588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test.c bằng cách sử dụng lệnh nano test.c.</a:t>
            </a:r>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mã như nhìn thấy ở bên trái.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lưu theo thứ tự Ctrl + x → Chèn y → Enter, thoát khỏi nano.</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Nano là một trình soạn thảo văn bản được hỗ trợ bởi Linux. Nó sẽ được đề cập nhiều hơn trong Chương 4.</a:t>
            </a:r>
            <a:endParaRPr sz="1300">
              <a:solidFill>
                <a:srgbClr val="262626"/>
              </a:solidFill>
              <a:latin typeface="Arial"/>
              <a:ea typeface="Arial"/>
              <a:cs typeface="Arial"/>
              <a:sym typeface="Arial"/>
            </a:endParaRPr>
          </a:p>
        </p:txBody>
      </p:sp>
      <p:grpSp>
        <p:nvGrpSpPr>
          <p:cNvPr id="3751" name="Google Shape;3751;p173"/>
          <p:cNvGrpSpPr/>
          <p:nvPr/>
        </p:nvGrpSpPr>
        <p:grpSpPr>
          <a:xfrm>
            <a:off x="569017" y="2250210"/>
            <a:ext cx="5760000" cy="3204907"/>
            <a:chOff x="456874" y="1915901"/>
            <a:chExt cx="5176063" cy="2880000"/>
          </a:xfrm>
        </p:grpSpPr>
        <p:pic>
          <p:nvPicPr>
            <p:cNvPr descr="텍스트이(가) 표시된 사진&#10;&#10;자동 생성된 설명" id="3752" name="Google Shape;3752;p173"/>
            <p:cNvPicPr preferRelativeResize="0"/>
            <p:nvPr/>
          </p:nvPicPr>
          <p:blipFill rotWithShape="1">
            <a:blip r:embed="rId3">
              <a:alphaModFix/>
            </a:blip>
            <a:srcRect b="0" l="0" r="0" t="0"/>
            <a:stretch/>
          </p:blipFill>
          <p:spPr>
            <a:xfrm>
              <a:off x="456874" y="1915901"/>
              <a:ext cx="5176063" cy="2880000"/>
            </a:xfrm>
            <a:prstGeom prst="rect">
              <a:avLst/>
            </a:prstGeom>
            <a:noFill/>
            <a:ln cap="flat" cmpd="sng" w="9525">
              <a:solidFill>
                <a:srgbClr val="D8D8D8"/>
              </a:solidFill>
              <a:prstDash val="solid"/>
              <a:round/>
              <a:headEnd len="sm" w="sm" type="none"/>
              <a:tailEnd len="sm" w="sm" type="none"/>
            </a:ln>
          </p:spPr>
        </p:pic>
        <p:sp>
          <p:nvSpPr>
            <p:cNvPr id="3753" name="Google Shape;3753;p173"/>
            <p:cNvSpPr/>
            <p:nvPr/>
          </p:nvSpPr>
          <p:spPr>
            <a:xfrm>
              <a:off x="1082851" y="2416633"/>
              <a:ext cx="1489396" cy="66979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
        <p:nvSpPr>
          <p:cNvPr id="3754" name="Google Shape;3754;p173"/>
          <p:cNvSpPr/>
          <p:nvPr/>
        </p:nvSpPr>
        <p:spPr>
          <a:xfrm>
            <a:off x="559817" y="194708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55" name="Google Shape;3755;p173"/>
          <p:cNvSpPr/>
          <p:nvPr/>
        </p:nvSpPr>
        <p:spPr>
          <a:xfrm>
            <a:off x="712182" y="1935722"/>
            <a:ext cx="8630827" cy="2153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test.c để sử dụng gcc</a:t>
            </a:r>
            <a:endParaRPr sz="1400">
              <a:solidFill>
                <a:srgbClr val="262626"/>
              </a:solidFill>
              <a:latin typeface="Arial"/>
              <a:ea typeface="Arial"/>
              <a:cs typeface="Arial"/>
              <a:sym typeface="Arial"/>
            </a:endParaRPr>
          </a:p>
        </p:txBody>
      </p:sp>
      <p:grpSp>
        <p:nvGrpSpPr>
          <p:cNvPr id="3756" name="Google Shape;3756;p173"/>
          <p:cNvGrpSpPr/>
          <p:nvPr/>
        </p:nvGrpSpPr>
        <p:grpSpPr>
          <a:xfrm>
            <a:off x="6491287" y="2907405"/>
            <a:ext cx="2823211" cy="277000"/>
            <a:chOff x="3724521" y="2460828"/>
            <a:chExt cx="2448165" cy="277000"/>
          </a:xfrm>
        </p:grpSpPr>
        <p:sp>
          <p:nvSpPr>
            <p:cNvPr id="3757" name="Google Shape;3757;p173"/>
            <p:cNvSpPr txBox="1"/>
            <p:nvPr/>
          </p:nvSpPr>
          <p:spPr>
            <a:xfrm>
              <a:off x="3800650" y="2460828"/>
              <a:ext cx="237203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nano test.c</a:t>
              </a:r>
              <a:endParaRPr sz="1200">
                <a:solidFill>
                  <a:schemeClr val="lt1"/>
                </a:solidFill>
                <a:latin typeface="Arial"/>
                <a:ea typeface="Arial"/>
                <a:cs typeface="Arial"/>
                <a:sym typeface="Arial"/>
              </a:endParaRPr>
            </a:p>
          </p:txBody>
        </p:sp>
        <p:sp>
          <p:nvSpPr>
            <p:cNvPr id="3758" name="Google Shape;3758;p173"/>
            <p:cNvSpPr/>
            <p:nvPr/>
          </p:nvSpPr>
          <p:spPr>
            <a:xfrm>
              <a:off x="3724521" y="2460830"/>
              <a:ext cx="76129" cy="27699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3" name="Shape 3763"/>
        <p:cNvGrpSpPr/>
        <p:nvPr/>
      </p:nvGrpSpPr>
      <p:grpSpPr>
        <a:xfrm>
          <a:off x="0" y="0"/>
          <a:ext cx="0" cy="0"/>
          <a:chOff x="0" y="0"/>
          <a:chExt cx="0" cy="0"/>
        </a:xfrm>
      </p:grpSpPr>
      <p:sp>
        <p:nvSpPr>
          <p:cNvPr id="3764" name="Google Shape;3764;p17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765" name="Google Shape;3765;p1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766" name="Google Shape;3766;p1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gcc</a:t>
            </a:r>
            <a:endParaRPr/>
          </a:p>
        </p:txBody>
      </p:sp>
      <p:sp>
        <p:nvSpPr>
          <p:cNvPr id="3767" name="Google Shape;3767;p174"/>
          <p:cNvSpPr/>
          <p:nvPr/>
        </p:nvSpPr>
        <p:spPr>
          <a:xfrm>
            <a:off x="6457951" y="2248931"/>
            <a:ext cx="3010050" cy="235623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tệp đối tượng có tên test bằng cách biên dịch tệp test.c.</a:t>
            </a:r>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tạo tệp đối tượng, bài kiểm tra là tệp thực thi và có màu xanh lục.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chạy bằng cách sử dụng lệnh ./test, bạn có thể thấy kết quả của mã “Hello World”.</a:t>
            </a:r>
            <a:endParaRPr sz="1300">
              <a:solidFill>
                <a:srgbClr val="262626"/>
              </a:solidFill>
              <a:latin typeface="Arial"/>
              <a:ea typeface="Arial"/>
              <a:cs typeface="Arial"/>
              <a:sym typeface="Arial"/>
            </a:endParaRPr>
          </a:p>
        </p:txBody>
      </p:sp>
      <p:sp>
        <p:nvSpPr>
          <p:cNvPr id="3768" name="Google Shape;3768;p174"/>
          <p:cNvSpPr/>
          <p:nvPr/>
        </p:nvSpPr>
        <p:spPr>
          <a:xfrm>
            <a:off x="559817" y="194708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69" name="Google Shape;3769;p174"/>
          <p:cNvSpPr/>
          <p:nvPr/>
        </p:nvSpPr>
        <p:spPr>
          <a:xfrm>
            <a:off x="712182" y="1935722"/>
            <a:ext cx="8630827" cy="2153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gcc -o test test.c</a:t>
            </a:r>
            <a:endParaRPr sz="1400">
              <a:solidFill>
                <a:srgbClr val="262626"/>
              </a:solidFill>
              <a:latin typeface="Arial"/>
              <a:ea typeface="Arial"/>
              <a:cs typeface="Arial"/>
              <a:sym typeface="Arial"/>
            </a:endParaRPr>
          </a:p>
        </p:txBody>
      </p:sp>
      <p:grpSp>
        <p:nvGrpSpPr>
          <p:cNvPr id="3770" name="Google Shape;3770;p174"/>
          <p:cNvGrpSpPr/>
          <p:nvPr/>
        </p:nvGrpSpPr>
        <p:grpSpPr>
          <a:xfrm>
            <a:off x="571926" y="2247880"/>
            <a:ext cx="5760000" cy="3204907"/>
            <a:chOff x="3939540" y="2611635"/>
            <a:chExt cx="5403467" cy="3006529"/>
          </a:xfrm>
        </p:grpSpPr>
        <p:pic>
          <p:nvPicPr>
            <p:cNvPr descr="텍스트, 모니터, 스크린샷, 화면이(가) 표시된 사진&#10;&#10;자동 생성된 설명" id="3771" name="Google Shape;3771;p174"/>
            <p:cNvPicPr preferRelativeResize="0"/>
            <p:nvPr/>
          </p:nvPicPr>
          <p:blipFill rotWithShape="1">
            <a:blip r:embed="rId3">
              <a:alphaModFix/>
            </a:blip>
            <a:srcRect b="0" l="0" r="0" t="0"/>
            <a:stretch/>
          </p:blipFill>
          <p:spPr>
            <a:xfrm>
              <a:off x="3939540" y="2611635"/>
              <a:ext cx="5403467" cy="3006529"/>
            </a:xfrm>
            <a:prstGeom prst="rect">
              <a:avLst/>
            </a:prstGeom>
            <a:noFill/>
            <a:ln cap="flat" cmpd="sng" w="9525">
              <a:solidFill>
                <a:srgbClr val="D8D8D8"/>
              </a:solidFill>
              <a:prstDash val="solid"/>
              <a:round/>
              <a:headEnd len="sm" w="sm" type="none"/>
              <a:tailEnd len="sm" w="sm" type="none"/>
            </a:ln>
          </p:spPr>
        </p:pic>
        <p:sp>
          <p:nvSpPr>
            <p:cNvPr id="3772" name="Google Shape;3772;p174"/>
            <p:cNvSpPr/>
            <p:nvPr/>
          </p:nvSpPr>
          <p:spPr>
            <a:xfrm>
              <a:off x="5465619" y="3070860"/>
              <a:ext cx="873493" cy="19812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3773" name="Google Shape;3773;p174"/>
            <p:cNvSpPr/>
            <p:nvPr/>
          </p:nvSpPr>
          <p:spPr>
            <a:xfrm>
              <a:off x="5493660" y="3340227"/>
              <a:ext cx="312780" cy="10896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3774" name="Google Shape;3774;p174"/>
            <p:cNvSpPr/>
            <p:nvPr/>
          </p:nvSpPr>
          <p:spPr>
            <a:xfrm>
              <a:off x="6320874" y="3243643"/>
              <a:ext cx="247566" cy="14275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grpSp>
        <p:nvGrpSpPr>
          <p:cNvPr id="3775" name="Google Shape;3775;p174"/>
          <p:cNvGrpSpPr/>
          <p:nvPr/>
        </p:nvGrpSpPr>
        <p:grpSpPr>
          <a:xfrm>
            <a:off x="6491287" y="2907405"/>
            <a:ext cx="2823211" cy="277000"/>
            <a:chOff x="3724521" y="2460828"/>
            <a:chExt cx="2448165" cy="277000"/>
          </a:xfrm>
        </p:grpSpPr>
        <p:sp>
          <p:nvSpPr>
            <p:cNvPr id="3776" name="Google Shape;3776;p174"/>
            <p:cNvSpPr txBox="1"/>
            <p:nvPr/>
          </p:nvSpPr>
          <p:spPr>
            <a:xfrm>
              <a:off x="3800650" y="2460828"/>
              <a:ext cx="237203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gcc -o test test.c</a:t>
              </a:r>
              <a:endParaRPr sz="1200">
                <a:solidFill>
                  <a:schemeClr val="lt1"/>
                </a:solidFill>
                <a:latin typeface="Arial"/>
                <a:ea typeface="Arial"/>
                <a:cs typeface="Arial"/>
                <a:sym typeface="Arial"/>
              </a:endParaRPr>
            </a:p>
          </p:txBody>
        </p:sp>
        <p:sp>
          <p:nvSpPr>
            <p:cNvPr id="3777" name="Google Shape;3777;p174"/>
            <p:cNvSpPr/>
            <p:nvPr/>
          </p:nvSpPr>
          <p:spPr>
            <a:xfrm>
              <a:off x="3724521" y="2460830"/>
              <a:ext cx="76129" cy="27699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2" name="Shape 3782"/>
        <p:cNvGrpSpPr/>
        <p:nvPr/>
      </p:nvGrpSpPr>
      <p:grpSpPr>
        <a:xfrm>
          <a:off x="0" y="0"/>
          <a:ext cx="0" cy="0"/>
          <a:chOff x="0" y="0"/>
          <a:chExt cx="0" cy="0"/>
        </a:xfrm>
      </p:grpSpPr>
      <p:sp>
        <p:nvSpPr>
          <p:cNvPr id="3783" name="Google Shape;3783;p17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784" name="Google Shape;3784;p1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785" name="Google Shape;3785;p17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make</a:t>
            </a:r>
            <a:endParaRPr/>
          </a:p>
        </p:txBody>
      </p:sp>
      <p:grpSp>
        <p:nvGrpSpPr>
          <p:cNvPr id="3786" name="Google Shape;3786;p175"/>
          <p:cNvGrpSpPr/>
          <p:nvPr/>
        </p:nvGrpSpPr>
        <p:grpSpPr>
          <a:xfrm>
            <a:off x="559817" y="1935722"/>
            <a:ext cx="8801159" cy="2151717"/>
            <a:chOff x="558800" y="1842598"/>
            <a:chExt cx="8803196" cy="2152212"/>
          </a:xfrm>
        </p:grpSpPr>
        <p:grpSp>
          <p:nvGrpSpPr>
            <p:cNvPr id="3787" name="Google Shape;3787;p175"/>
            <p:cNvGrpSpPr/>
            <p:nvPr/>
          </p:nvGrpSpPr>
          <p:grpSpPr>
            <a:xfrm>
              <a:off x="558800" y="1842598"/>
              <a:ext cx="8785225" cy="215444"/>
              <a:chOff x="1027113" y="2045625"/>
              <a:chExt cx="8785225" cy="215444"/>
            </a:xfrm>
          </p:grpSpPr>
          <p:sp>
            <p:nvSpPr>
              <p:cNvPr id="3788" name="Google Shape;3788;p17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789" name="Google Shape;3789;p17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Hình thức make file</a:t>
                </a:r>
                <a:endParaRPr/>
              </a:p>
            </p:txBody>
          </p:sp>
        </p:grpSp>
        <p:sp>
          <p:nvSpPr>
            <p:cNvPr id="3790" name="Google Shape;3790;p175"/>
            <p:cNvSpPr/>
            <p:nvPr/>
          </p:nvSpPr>
          <p:spPr>
            <a:xfrm>
              <a:off x="711200" y="2756546"/>
              <a:ext cx="8650796" cy="123826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Ý nghĩa của từng phần</a:t>
              </a:r>
              <a:endParaRPr sz="1300">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target – Tệp được in tùy thuộc vào điều kiện ở phần sau và công thức</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prerequisites–Tệp đầu vào được thêm vào để tạo tệp in</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recipe – Thể hiện cách biên dịch và liên kết với tệp đầu vào</a:t>
              </a:r>
              <a:endParaRPr b="0" i="0" sz="1200" u="none" cap="none" strike="noStrike">
                <a:solidFill>
                  <a:srgbClr val="262626"/>
                </a:solidFill>
                <a:latin typeface="Arial"/>
                <a:ea typeface="Arial"/>
                <a:cs typeface="Arial"/>
                <a:sym typeface="Arial"/>
              </a:endParaRPr>
            </a:p>
          </p:txBody>
        </p:sp>
      </p:grpSp>
      <p:grpSp>
        <p:nvGrpSpPr>
          <p:cNvPr id="3791" name="Google Shape;3791;p175"/>
          <p:cNvGrpSpPr/>
          <p:nvPr/>
        </p:nvGrpSpPr>
        <p:grpSpPr>
          <a:xfrm>
            <a:off x="696294" y="2246121"/>
            <a:ext cx="8725545" cy="468000"/>
            <a:chOff x="743919" y="2293746"/>
            <a:chExt cx="8725545" cy="468000"/>
          </a:xfrm>
        </p:grpSpPr>
        <p:sp>
          <p:nvSpPr>
            <p:cNvPr id="3792" name="Google Shape;3792;p175"/>
            <p:cNvSpPr/>
            <p:nvPr/>
          </p:nvSpPr>
          <p:spPr>
            <a:xfrm>
              <a:off x="743919" y="2293746"/>
              <a:ext cx="8725545" cy="468000"/>
            </a:xfrm>
            <a:prstGeom prst="roundRect">
              <a:avLst>
                <a:gd fmla="val 0" name="adj"/>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93" name="Google Shape;3793;p175"/>
            <p:cNvSpPr/>
            <p:nvPr/>
          </p:nvSpPr>
          <p:spPr>
            <a:xfrm>
              <a:off x="957572" y="2429085"/>
              <a:ext cx="8046943" cy="22112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target: prerequisites recipe</a:t>
              </a:r>
              <a:endParaRPr/>
            </a:p>
          </p:txBody>
        </p:sp>
      </p:gr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8" name="Shape 3798"/>
        <p:cNvGrpSpPr/>
        <p:nvPr/>
      </p:nvGrpSpPr>
      <p:grpSpPr>
        <a:xfrm>
          <a:off x="0" y="0"/>
          <a:ext cx="0" cy="0"/>
          <a:chOff x="0" y="0"/>
          <a:chExt cx="0" cy="0"/>
        </a:xfrm>
      </p:grpSpPr>
      <p:sp>
        <p:nvSpPr>
          <p:cNvPr id="3799" name="Google Shape;3799;p17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800" name="Google Shape;3800;p1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801" name="Google Shape;3801;p17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make</a:t>
            </a:r>
            <a:endParaRPr/>
          </a:p>
        </p:txBody>
      </p:sp>
      <p:grpSp>
        <p:nvGrpSpPr>
          <p:cNvPr id="3802" name="Google Shape;3802;p176"/>
          <p:cNvGrpSpPr/>
          <p:nvPr/>
        </p:nvGrpSpPr>
        <p:grpSpPr>
          <a:xfrm>
            <a:off x="559817" y="1929982"/>
            <a:ext cx="8783192" cy="642138"/>
            <a:chOff x="558800" y="1842598"/>
            <a:chExt cx="8785225" cy="642289"/>
          </a:xfrm>
        </p:grpSpPr>
        <p:grpSp>
          <p:nvGrpSpPr>
            <p:cNvPr id="3803" name="Google Shape;3803;p176"/>
            <p:cNvGrpSpPr/>
            <p:nvPr/>
          </p:nvGrpSpPr>
          <p:grpSpPr>
            <a:xfrm>
              <a:off x="558800" y="1842598"/>
              <a:ext cx="8785225" cy="215444"/>
              <a:chOff x="1027113" y="2045625"/>
              <a:chExt cx="8785225" cy="215444"/>
            </a:xfrm>
          </p:grpSpPr>
          <p:sp>
            <p:nvSpPr>
              <p:cNvPr id="3804" name="Google Shape;3804;p17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05" name="Google Shape;3805;p17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Hiểu với một ví dụ</a:t>
                </a:r>
                <a:endParaRPr sz="1400">
                  <a:solidFill>
                    <a:srgbClr val="262626"/>
                  </a:solidFill>
                  <a:latin typeface="Arial"/>
                  <a:ea typeface="Arial"/>
                  <a:cs typeface="Arial"/>
                  <a:sym typeface="Arial"/>
                </a:endParaRPr>
              </a:p>
            </p:txBody>
          </p:sp>
        </p:grpSp>
        <p:sp>
          <p:nvSpPr>
            <p:cNvPr id="3806" name="Google Shape;3806;p176"/>
            <p:cNvSpPr/>
            <p:nvPr/>
          </p:nvSpPr>
          <p:spPr>
            <a:xfrm>
              <a:off x="711200" y="2139379"/>
              <a:ext cx="8452628" cy="34550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có 2 tệp nguồn .c và tệp tiêu đề .h với cấu trúc thư mục như sau.</a:t>
              </a:r>
              <a:endParaRPr sz="1200">
                <a:solidFill>
                  <a:srgbClr val="262626"/>
                </a:solidFill>
                <a:latin typeface="Arial"/>
                <a:ea typeface="Arial"/>
                <a:cs typeface="Arial"/>
                <a:sym typeface="Arial"/>
              </a:endParaRPr>
            </a:p>
          </p:txBody>
        </p:sp>
      </p:grpSp>
      <p:sp>
        <p:nvSpPr>
          <p:cNvPr id="3807" name="Google Shape;3807;p176"/>
          <p:cNvSpPr txBox="1"/>
          <p:nvPr/>
        </p:nvSpPr>
        <p:spPr>
          <a:xfrm>
            <a:off x="871112" y="2644047"/>
            <a:ext cx="2520000" cy="2377565"/>
          </a:xfrm>
          <a:prstGeom prst="rect">
            <a:avLst/>
          </a:prstGeom>
          <a:solidFill>
            <a:srgbClr val="E1EFD8">
              <a:alpha val="40000"/>
            </a:srgbClr>
          </a:solidFill>
          <a:ln cap="flat" cmpd="sng" w="12700">
            <a:solidFill>
              <a:srgbClr val="C4E0B2">
                <a:alpha val="69803"/>
              </a:srgbClr>
            </a:solidFill>
            <a:prstDash val="solid"/>
            <a:miter lim="800000"/>
            <a:headEnd len="sm" w="sm" type="none"/>
            <a:tailEnd len="sm" w="sm" type="none"/>
          </a:ln>
        </p:spPr>
        <p:txBody>
          <a:bodyPr anchorCtr="0" anchor="ctr" bIns="180000" lIns="180000" spcFirstLastPara="1" rIns="180000" wrap="square" tIns="180000">
            <a:noAutofit/>
          </a:bodyPr>
          <a:lstStyle/>
          <a:p>
            <a:pPr indent="0" lvl="0" marL="0" marR="0" rtl="0" algn="just">
              <a:spcBef>
                <a:spcPts val="0"/>
              </a:spcBef>
              <a:spcAft>
                <a:spcPts val="0"/>
              </a:spcAft>
              <a:buNone/>
            </a:pPr>
            <a:r>
              <a:rPr lang="en-US" sz="1200">
                <a:solidFill>
                  <a:srgbClr val="262626"/>
                </a:solidFill>
                <a:latin typeface="Arial"/>
                <a:ea typeface="Arial"/>
                <a:cs typeface="Arial"/>
                <a:sym typeface="Arial"/>
              </a:rPr>
              <a:t>src/</a:t>
            </a:r>
            <a:endParaRPr/>
          </a:p>
          <a:p>
            <a:pPr indent="0" lvl="0" marL="0" marR="0" rtl="0" algn="just">
              <a:spcBef>
                <a:spcPts val="0"/>
              </a:spcBef>
              <a:spcAft>
                <a:spcPts val="0"/>
              </a:spcAft>
              <a:buNone/>
            </a:pPr>
            <a:r>
              <a:t/>
            </a:r>
            <a:endParaRPr sz="1200">
              <a:solidFill>
                <a:srgbClr val="262626"/>
              </a:solidFill>
              <a:latin typeface="Arial"/>
              <a:ea typeface="Arial"/>
              <a:cs typeface="Arial"/>
              <a:sym typeface="Arial"/>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   - main.c</a:t>
            </a:r>
            <a:endParaRPr/>
          </a:p>
          <a:p>
            <a:pPr indent="0" lvl="0" marL="0" marR="0" rtl="0" algn="just">
              <a:spcBef>
                <a:spcPts val="0"/>
              </a:spcBef>
              <a:spcAft>
                <a:spcPts val="0"/>
              </a:spcAft>
              <a:buNone/>
            </a:pPr>
            <a:r>
              <a:t/>
            </a:r>
            <a:endParaRPr sz="1200">
              <a:solidFill>
                <a:srgbClr val="262626"/>
              </a:solidFill>
              <a:latin typeface="Arial"/>
              <a:ea typeface="Arial"/>
              <a:cs typeface="Arial"/>
              <a:sym typeface="Arial"/>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   - source.c</a:t>
            </a:r>
            <a:endParaRPr/>
          </a:p>
          <a:p>
            <a:pPr indent="0" lvl="0" marL="0" marR="0" rtl="0" algn="just">
              <a:spcBef>
                <a:spcPts val="0"/>
              </a:spcBef>
              <a:spcAft>
                <a:spcPts val="0"/>
              </a:spcAft>
              <a:buNone/>
            </a:pPr>
            <a:r>
              <a:t/>
            </a:r>
            <a:endParaRPr sz="1200">
              <a:solidFill>
                <a:srgbClr val="262626"/>
              </a:solidFill>
              <a:latin typeface="Arial"/>
              <a:ea typeface="Arial"/>
              <a:cs typeface="Arial"/>
              <a:sym typeface="Arial"/>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include/</a:t>
            </a:r>
            <a:endParaRPr/>
          </a:p>
          <a:p>
            <a:pPr indent="0" lvl="0" marL="0" marR="0" rtl="0" algn="just">
              <a:spcBef>
                <a:spcPts val="0"/>
              </a:spcBef>
              <a:spcAft>
                <a:spcPts val="0"/>
              </a:spcAft>
              <a:buNone/>
            </a:pPr>
            <a:r>
              <a:t/>
            </a:r>
            <a:endParaRPr sz="1200">
              <a:solidFill>
                <a:srgbClr val="262626"/>
              </a:solidFill>
              <a:latin typeface="Arial"/>
              <a:ea typeface="Arial"/>
              <a:cs typeface="Arial"/>
              <a:sym typeface="Arial"/>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   - main.h</a:t>
            </a:r>
            <a:endParaRPr/>
          </a:p>
          <a:p>
            <a:pPr indent="0" lvl="0" marL="0" marR="0" rtl="0" algn="just">
              <a:spcBef>
                <a:spcPts val="0"/>
              </a:spcBef>
              <a:spcAft>
                <a:spcPts val="0"/>
              </a:spcAft>
              <a:buNone/>
            </a:pPr>
            <a:r>
              <a:t/>
            </a:r>
            <a:endParaRPr sz="1200">
              <a:solidFill>
                <a:srgbClr val="262626"/>
              </a:solidFill>
              <a:latin typeface="Arial"/>
              <a:ea typeface="Arial"/>
              <a:cs typeface="Arial"/>
              <a:sym typeface="Arial"/>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   - source.h</a:t>
            </a:r>
            <a:endParaRPr sz="1200">
              <a:solidFill>
                <a:srgbClr val="262626"/>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2" name="Shape 3812"/>
        <p:cNvGrpSpPr/>
        <p:nvPr/>
      </p:nvGrpSpPr>
      <p:grpSpPr>
        <a:xfrm>
          <a:off x="0" y="0"/>
          <a:ext cx="0" cy="0"/>
          <a:chOff x="0" y="0"/>
          <a:chExt cx="0" cy="0"/>
        </a:xfrm>
      </p:grpSpPr>
      <p:sp>
        <p:nvSpPr>
          <p:cNvPr id="3813" name="Google Shape;3813;p17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814" name="Google Shape;3814;p1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815" name="Google Shape;3815;p17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make</a:t>
            </a:r>
            <a:endParaRPr/>
          </a:p>
        </p:txBody>
      </p:sp>
      <p:grpSp>
        <p:nvGrpSpPr>
          <p:cNvPr id="3816" name="Google Shape;3816;p177"/>
          <p:cNvGrpSpPr/>
          <p:nvPr/>
        </p:nvGrpSpPr>
        <p:grpSpPr>
          <a:xfrm>
            <a:off x="559817" y="1929987"/>
            <a:ext cx="8783192" cy="689763"/>
            <a:chOff x="558800" y="1842598"/>
            <a:chExt cx="8785225" cy="689924"/>
          </a:xfrm>
        </p:grpSpPr>
        <p:grpSp>
          <p:nvGrpSpPr>
            <p:cNvPr id="3817" name="Google Shape;3817;p177"/>
            <p:cNvGrpSpPr/>
            <p:nvPr/>
          </p:nvGrpSpPr>
          <p:grpSpPr>
            <a:xfrm>
              <a:off x="558800" y="1842598"/>
              <a:ext cx="8785225" cy="215444"/>
              <a:chOff x="1027113" y="2045625"/>
              <a:chExt cx="8785225" cy="215444"/>
            </a:xfrm>
          </p:grpSpPr>
          <p:sp>
            <p:nvSpPr>
              <p:cNvPr id="3818" name="Google Shape;3818;p17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19" name="Google Shape;3819;p17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main.c và main.h</a:t>
                </a:r>
                <a:endParaRPr/>
              </a:p>
            </p:txBody>
          </p:sp>
        </p:grpSp>
        <p:sp>
          <p:nvSpPr>
            <p:cNvPr id="3820" name="Google Shape;3820;p177"/>
            <p:cNvSpPr/>
            <p:nvPr/>
          </p:nvSpPr>
          <p:spPr>
            <a:xfrm>
              <a:off x="711200" y="2187014"/>
              <a:ext cx="2880667" cy="34550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main.c</a:t>
              </a:r>
              <a:endParaRPr sz="1200">
                <a:solidFill>
                  <a:srgbClr val="262626"/>
                </a:solidFill>
                <a:latin typeface="Arial"/>
                <a:ea typeface="Arial"/>
                <a:cs typeface="Arial"/>
                <a:sym typeface="Arial"/>
              </a:endParaRPr>
            </a:p>
          </p:txBody>
        </p:sp>
      </p:grpSp>
      <p:sp>
        <p:nvSpPr>
          <p:cNvPr id="3821" name="Google Shape;3821;p177"/>
          <p:cNvSpPr txBox="1"/>
          <p:nvPr/>
        </p:nvSpPr>
        <p:spPr>
          <a:xfrm>
            <a:off x="892182" y="2617167"/>
            <a:ext cx="2520000" cy="1837708"/>
          </a:xfrm>
          <a:prstGeom prst="rect">
            <a:avLst/>
          </a:prstGeom>
          <a:solidFill>
            <a:srgbClr val="E1EFD8">
              <a:alpha val="40000"/>
            </a:srgbClr>
          </a:solidFill>
          <a:ln cap="flat" cmpd="sng" w="12700">
            <a:solidFill>
              <a:srgbClr val="C4E0B2">
                <a:alpha val="69803"/>
              </a:srgbClr>
            </a:solidFill>
            <a:prstDash val="solid"/>
            <a:miter lim="800000"/>
            <a:headEnd len="sm" w="sm" type="none"/>
            <a:tailEnd len="sm" w="sm" type="none"/>
          </a:ln>
        </p:spPr>
        <p:txBody>
          <a:bodyPr anchorCtr="0" anchor="ctr" bIns="180000" lIns="180000" spcFirstLastPara="1" rIns="180000" wrap="square" tIns="180000">
            <a:noAutofit/>
          </a:bodyPr>
          <a:lstStyle/>
          <a:p>
            <a:pPr indent="0" lvl="0" marL="0" marR="0" rtl="0" algn="just">
              <a:spcBef>
                <a:spcPts val="0"/>
              </a:spcBef>
              <a:spcAft>
                <a:spcPts val="0"/>
              </a:spcAft>
              <a:buNone/>
            </a:pPr>
            <a:r>
              <a:rPr lang="en-US" sz="1200">
                <a:solidFill>
                  <a:srgbClr val="262626"/>
                </a:solidFill>
                <a:latin typeface="Arial"/>
                <a:ea typeface="Arial"/>
                <a:cs typeface="Arial"/>
                <a:sym typeface="Arial"/>
              </a:rPr>
              <a:t>#include "main.h"</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#include "source.h"</a:t>
            </a:r>
            <a:endParaRPr/>
          </a:p>
          <a:p>
            <a:pPr indent="0" lvl="0" marL="0" marR="0" rtl="0" algn="just">
              <a:spcBef>
                <a:spcPts val="0"/>
              </a:spcBef>
              <a:spcAft>
                <a:spcPts val="0"/>
              </a:spcAft>
              <a:buNone/>
            </a:pPr>
            <a:r>
              <a:t/>
            </a:r>
            <a:endParaRPr sz="1200">
              <a:solidFill>
                <a:srgbClr val="262626"/>
              </a:solidFill>
              <a:latin typeface="Arial"/>
              <a:ea typeface="Arial"/>
              <a:cs typeface="Arial"/>
              <a:sym typeface="Arial"/>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int main(int argc, char* argv[]) {</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    sayHello("Hello, World");</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    return 0;</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a:t>
            </a:r>
            <a:endParaRPr/>
          </a:p>
        </p:txBody>
      </p:sp>
      <p:sp>
        <p:nvSpPr>
          <p:cNvPr id="3822" name="Google Shape;3822;p177"/>
          <p:cNvSpPr/>
          <p:nvPr/>
        </p:nvSpPr>
        <p:spPr>
          <a:xfrm>
            <a:off x="5638060" y="2271740"/>
            <a:ext cx="2880000"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main.h</a:t>
            </a:r>
            <a:endParaRPr sz="1200">
              <a:solidFill>
                <a:srgbClr val="262626"/>
              </a:solidFill>
              <a:latin typeface="Arial"/>
              <a:ea typeface="Arial"/>
              <a:cs typeface="Arial"/>
              <a:sym typeface="Arial"/>
            </a:endParaRPr>
          </a:p>
        </p:txBody>
      </p:sp>
      <p:sp>
        <p:nvSpPr>
          <p:cNvPr id="3823" name="Google Shape;3823;p177"/>
          <p:cNvSpPr txBox="1"/>
          <p:nvPr/>
        </p:nvSpPr>
        <p:spPr>
          <a:xfrm>
            <a:off x="5818060" y="2617167"/>
            <a:ext cx="2520000" cy="1837708"/>
          </a:xfrm>
          <a:prstGeom prst="rect">
            <a:avLst/>
          </a:prstGeom>
          <a:solidFill>
            <a:srgbClr val="E1EFD8">
              <a:alpha val="40000"/>
            </a:srgbClr>
          </a:solidFill>
          <a:ln cap="flat" cmpd="sng" w="12700">
            <a:solidFill>
              <a:srgbClr val="C4E0B2">
                <a:alpha val="69803"/>
              </a:srgbClr>
            </a:solidFill>
            <a:prstDash val="solid"/>
            <a:miter lim="800000"/>
            <a:headEnd len="sm" w="sm" type="none"/>
            <a:tailEnd len="sm" w="sm" type="none"/>
          </a:ln>
        </p:spPr>
        <p:txBody>
          <a:bodyPr anchorCtr="0" anchor="ctr" bIns="180000" lIns="180000" spcFirstLastPara="1" rIns="180000" wrap="square" tIns="180000">
            <a:noAutofit/>
          </a:bodyPr>
          <a:lstStyle/>
          <a:p>
            <a:pPr indent="0" lvl="0" marL="0" marR="0" rtl="0" algn="just">
              <a:spcBef>
                <a:spcPts val="0"/>
              </a:spcBef>
              <a:spcAft>
                <a:spcPts val="0"/>
              </a:spcAft>
              <a:buNone/>
            </a:pPr>
            <a:r>
              <a:rPr lang="en-US" sz="1200">
                <a:solidFill>
                  <a:srgbClr val="262626"/>
                </a:solidFill>
                <a:latin typeface="Arial"/>
                <a:ea typeface="Arial"/>
                <a:cs typeface="Arial"/>
                <a:sym typeface="Arial"/>
              </a:rPr>
              <a:t>#ifndef _MAIN_H</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#define _MAIN_H</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#include &lt;stdio.h&gt;</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#endif</a:t>
            </a:r>
            <a:endParaRPr sz="1200">
              <a:solidFill>
                <a:srgbClr val="262626"/>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8" name="Shape 3828"/>
        <p:cNvGrpSpPr/>
        <p:nvPr/>
      </p:nvGrpSpPr>
      <p:grpSpPr>
        <a:xfrm>
          <a:off x="0" y="0"/>
          <a:ext cx="0" cy="0"/>
          <a:chOff x="0" y="0"/>
          <a:chExt cx="0" cy="0"/>
        </a:xfrm>
      </p:grpSpPr>
      <p:sp>
        <p:nvSpPr>
          <p:cNvPr id="3829" name="Google Shape;3829;p17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830" name="Google Shape;3830;p1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831" name="Google Shape;3831;p17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make</a:t>
            </a:r>
            <a:endParaRPr/>
          </a:p>
        </p:txBody>
      </p:sp>
      <p:grpSp>
        <p:nvGrpSpPr>
          <p:cNvPr id="3832" name="Google Shape;3832;p178"/>
          <p:cNvGrpSpPr/>
          <p:nvPr/>
        </p:nvGrpSpPr>
        <p:grpSpPr>
          <a:xfrm>
            <a:off x="559817" y="1929987"/>
            <a:ext cx="8783192" cy="689763"/>
            <a:chOff x="558800" y="1842598"/>
            <a:chExt cx="8785225" cy="689924"/>
          </a:xfrm>
        </p:grpSpPr>
        <p:grpSp>
          <p:nvGrpSpPr>
            <p:cNvPr id="3833" name="Google Shape;3833;p178"/>
            <p:cNvGrpSpPr/>
            <p:nvPr/>
          </p:nvGrpSpPr>
          <p:grpSpPr>
            <a:xfrm>
              <a:off x="558800" y="1842598"/>
              <a:ext cx="8785225" cy="215444"/>
              <a:chOff x="1027113" y="2045625"/>
              <a:chExt cx="8785225" cy="215444"/>
            </a:xfrm>
          </p:grpSpPr>
          <p:sp>
            <p:nvSpPr>
              <p:cNvPr id="3834" name="Google Shape;3834;p17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35" name="Google Shape;3835;p17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source.c và source.h</a:t>
                </a:r>
                <a:endParaRPr/>
              </a:p>
            </p:txBody>
          </p:sp>
        </p:grpSp>
        <p:sp>
          <p:nvSpPr>
            <p:cNvPr id="3836" name="Google Shape;3836;p178"/>
            <p:cNvSpPr/>
            <p:nvPr/>
          </p:nvSpPr>
          <p:spPr>
            <a:xfrm>
              <a:off x="711200" y="2187014"/>
              <a:ext cx="2880667" cy="34550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source.c</a:t>
              </a:r>
              <a:endParaRPr sz="1200">
                <a:solidFill>
                  <a:srgbClr val="262626"/>
                </a:solidFill>
                <a:latin typeface="Arial"/>
                <a:ea typeface="Arial"/>
                <a:cs typeface="Arial"/>
                <a:sym typeface="Arial"/>
              </a:endParaRPr>
            </a:p>
          </p:txBody>
        </p:sp>
      </p:grpSp>
      <p:sp>
        <p:nvSpPr>
          <p:cNvPr id="3837" name="Google Shape;3837;p178"/>
          <p:cNvSpPr txBox="1"/>
          <p:nvPr/>
        </p:nvSpPr>
        <p:spPr>
          <a:xfrm>
            <a:off x="892182" y="2617167"/>
            <a:ext cx="2520000" cy="1837708"/>
          </a:xfrm>
          <a:prstGeom prst="rect">
            <a:avLst/>
          </a:prstGeom>
          <a:solidFill>
            <a:srgbClr val="E1EFD8">
              <a:alpha val="40000"/>
            </a:srgbClr>
          </a:solidFill>
          <a:ln cap="flat" cmpd="sng" w="12700">
            <a:solidFill>
              <a:srgbClr val="C4E0B2">
                <a:alpha val="69803"/>
              </a:srgbClr>
            </a:solidFill>
            <a:prstDash val="solid"/>
            <a:miter lim="800000"/>
            <a:headEnd len="sm" w="sm" type="none"/>
            <a:tailEnd len="sm" w="sm" type="none"/>
          </a:ln>
        </p:spPr>
        <p:txBody>
          <a:bodyPr anchorCtr="0" anchor="ctr" bIns="180000" lIns="180000" spcFirstLastPara="1" rIns="180000" wrap="square" tIns="180000">
            <a:noAutofit/>
          </a:bodyPr>
          <a:lstStyle/>
          <a:p>
            <a:pPr indent="0" lvl="0" marL="0" marR="0" rtl="0" algn="just">
              <a:spcBef>
                <a:spcPts val="0"/>
              </a:spcBef>
              <a:spcAft>
                <a:spcPts val="0"/>
              </a:spcAft>
              <a:buNone/>
            </a:pPr>
            <a:r>
              <a:rPr lang="en-US" sz="1200">
                <a:solidFill>
                  <a:srgbClr val="262626"/>
                </a:solidFill>
                <a:latin typeface="Arial"/>
                <a:ea typeface="Arial"/>
                <a:cs typeface="Arial"/>
                <a:sym typeface="Arial"/>
              </a:rPr>
              <a:t>#include "source.h"</a:t>
            </a:r>
            <a:endParaRPr/>
          </a:p>
          <a:p>
            <a:pPr indent="0" lvl="0" marL="0" marR="0" rtl="0" algn="just">
              <a:spcBef>
                <a:spcPts val="0"/>
              </a:spcBef>
              <a:spcAft>
                <a:spcPts val="0"/>
              </a:spcAft>
              <a:buNone/>
            </a:pPr>
            <a:r>
              <a:t/>
            </a:r>
            <a:endParaRPr sz="1200">
              <a:solidFill>
                <a:srgbClr val="262626"/>
              </a:solidFill>
              <a:latin typeface="Arial"/>
              <a:ea typeface="Arial"/>
              <a:cs typeface="Arial"/>
              <a:sym typeface="Arial"/>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void sayHello(const char* str) {</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    printf("sayHello Function: %s\n", str);</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a:t>
            </a:r>
            <a:endParaRPr/>
          </a:p>
        </p:txBody>
      </p:sp>
      <p:sp>
        <p:nvSpPr>
          <p:cNvPr id="3838" name="Google Shape;3838;p178"/>
          <p:cNvSpPr/>
          <p:nvPr/>
        </p:nvSpPr>
        <p:spPr>
          <a:xfrm>
            <a:off x="5638060" y="2271740"/>
            <a:ext cx="2880000"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source.h</a:t>
            </a:r>
            <a:endParaRPr sz="1200">
              <a:solidFill>
                <a:srgbClr val="262626"/>
              </a:solidFill>
              <a:latin typeface="Arial"/>
              <a:ea typeface="Arial"/>
              <a:cs typeface="Arial"/>
              <a:sym typeface="Arial"/>
            </a:endParaRPr>
          </a:p>
        </p:txBody>
      </p:sp>
      <p:sp>
        <p:nvSpPr>
          <p:cNvPr id="3839" name="Google Shape;3839;p178"/>
          <p:cNvSpPr txBox="1"/>
          <p:nvPr/>
        </p:nvSpPr>
        <p:spPr>
          <a:xfrm>
            <a:off x="5801672" y="2622011"/>
            <a:ext cx="2520000" cy="1837708"/>
          </a:xfrm>
          <a:prstGeom prst="rect">
            <a:avLst/>
          </a:prstGeom>
          <a:solidFill>
            <a:srgbClr val="E1EFD8">
              <a:alpha val="40000"/>
            </a:srgbClr>
          </a:solidFill>
          <a:ln cap="flat" cmpd="sng" w="12700">
            <a:solidFill>
              <a:srgbClr val="C4E0B2">
                <a:alpha val="69803"/>
              </a:srgbClr>
            </a:solidFill>
            <a:prstDash val="solid"/>
            <a:miter lim="800000"/>
            <a:headEnd len="sm" w="sm" type="none"/>
            <a:tailEnd len="sm" w="sm" type="none"/>
          </a:ln>
        </p:spPr>
        <p:txBody>
          <a:bodyPr anchorCtr="0" anchor="ctr" bIns="180000" lIns="180000" spcFirstLastPara="1" rIns="180000" wrap="square" tIns="180000">
            <a:noAutofit/>
          </a:bodyPr>
          <a:lstStyle/>
          <a:p>
            <a:pPr indent="0" lvl="0" marL="0" marR="0" rtl="0" algn="just">
              <a:spcBef>
                <a:spcPts val="0"/>
              </a:spcBef>
              <a:spcAft>
                <a:spcPts val="0"/>
              </a:spcAft>
              <a:buNone/>
            </a:pPr>
            <a:r>
              <a:rPr lang="en-US" sz="1200">
                <a:solidFill>
                  <a:srgbClr val="262626"/>
                </a:solidFill>
                <a:latin typeface="Arial"/>
                <a:ea typeface="Arial"/>
                <a:cs typeface="Arial"/>
                <a:sym typeface="Arial"/>
              </a:rPr>
              <a:t>#ifndef _SOURCE_H</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#define _SOURCE_H</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#include "main.h"</a:t>
            </a:r>
            <a:endParaRPr/>
          </a:p>
          <a:p>
            <a:pPr indent="0" lvl="0" marL="0" marR="0" rtl="0" algn="just">
              <a:spcBef>
                <a:spcPts val="0"/>
              </a:spcBef>
              <a:spcAft>
                <a:spcPts val="0"/>
              </a:spcAft>
              <a:buNone/>
            </a:pPr>
            <a:r>
              <a:rPr lang="en-US" sz="1200">
                <a:solidFill>
                  <a:srgbClr val="262626"/>
                </a:solidFill>
                <a:latin typeface="Arial"/>
                <a:ea typeface="Arial"/>
                <a:cs typeface="Arial"/>
                <a:sym typeface="Arial"/>
              </a:rPr>
              <a:t>#endif</a:t>
            </a:r>
            <a:endParaRPr sz="1200">
              <a:solidFill>
                <a:srgbClr val="262626"/>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4" name="Shape 3844"/>
        <p:cNvGrpSpPr/>
        <p:nvPr/>
      </p:nvGrpSpPr>
      <p:grpSpPr>
        <a:xfrm>
          <a:off x="0" y="0"/>
          <a:ext cx="0" cy="0"/>
          <a:chOff x="0" y="0"/>
          <a:chExt cx="0" cy="0"/>
        </a:xfrm>
      </p:grpSpPr>
      <p:sp>
        <p:nvSpPr>
          <p:cNvPr id="3845" name="Google Shape;3845;p17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846" name="Google Shape;3846;p1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847" name="Google Shape;3847;p17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make</a:t>
            </a:r>
            <a:endParaRPr/>
          </a:p>
        </p:txBody>
      </p:sp>
      <p:grpSp>
        <p:nvGrpSpPr>
          <p:cNvPr id="3848" name="Google Shape;3848;p179"/>
          <p:cNvGrpSpPr/>
          <p:nvPr/>
        </p:nvGrpSpPr>
        <p:grpSpPr>
          <a:xfrm>
            <a:off x="559817" y="1935723"/>
            <a:ext cx="8801159" cy="1876075"/>
            <a:chOff x="558800" y="1842598"/>
            <a:chExt cx="8803196" cy="1876508"/>
          </a:xfrm>
        </p:grpSpPr>
        <p:grpSp>
          <p:nvGrpSpPr>
            <p:cNvPr id="3849" name="Google Shape;3849;p179"/>
            <p:cNvGrpSpPr/>
            <p:nvPr/>
          </p:nvGrpSpPr>
          <p:grpSpPr>
            <a:xfrm>
              <a:off x="558800" y="1842598"/>
              <a:ext cx="8785225" cy="215444"/>
              <a:chOff x="1027113" y="2045625"/>
              <a:chExt cx="8785225" cy="215444"/>
            </a:xfrm>
          </p:grpSpPr>
          <p:sp>
            <p:nvSpPr>
              <p:cNvPr id="3850" name="Google Shape;3850;p17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51" name="Google Shape;3851;p17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Để xây dựng 4 tệp, có thể sử dụng lệnh sau:</a:t>
                </a:r>
                <a:endParaRPr/>
              </a:p>
            </p:txBody>
          </p:sp>
        </p:grpSp>
        <p:sp>
          <p:nvSpPr>
            <p:cNvPr id="3852" name="Google Shape;3852;p179"/>
            <p:cNvSpPr/>
            <p:nvPr/>
          </p:nvSpPr>
          <p:spPr>
            <a:xfrm>
              <a:off x="711200" y="2167863"/>
              <a:ext cx="8650796" cy="155124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gcc src/*.c -o program -include</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một số vấn đề nếu bạn xây dựng chương trình của mình bằng phương pháp hàng trên. Các lệnh biên dịch phức tạp phải được nhập không có lỗi chính tả như trên. Khi triển khai một dự án, bên thứ ba có thể khó xác định cách xây dựng dự án.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lý do này, bạn nên tự động hóa quá trình xây dựng. Bạn chỉ cần viết tập lệnh một lần và có thể sử dụng make để xây dựng tập lệnh đó.</a:t>
              </a:r>
              <a:endParaRPr sz="1300">
                <a:solidFill>
                  <a:srgbClr val="262626"/>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Tính năng của Linux</a:t>
            </a:r>
            <a:endParaRPr/>
          </a:p>
        </p:txBody>
      </p:sp>
      <p:sp>
        <p:nvSpPr>
          <p:cNvPr id="490" name="Google Shape;490;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91" name="Google Shape;491;p18"/>
          <p:cNvSpPr/>
          <p:nvPr/>
        </p:nvSpPr>
        <p:spPr>
          <a:xfrm>
            <a:off x="360139" y="1315937"/>
            <a:ext cx="9334911"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nghĩa Mã nguồn mở của Tổ chức Sáng kiến Nguồn mở (OSI)</a:t>
            </a:r>
            <a:endParaRPr/>
          </a:p>
        </p:txBody>
      </p:sp>
      <p:sp>
        <p:nvSpPr>
          <p:cNvPr id="492" name="Google Shape;492;p18"/>
          <p:cNvSpPr/>
          <p:nvPr/>
        </p:nvSpPr>
        <p:spPr>
          <a:xfrm>
            <a:off x="712182" y="2914432"/>
            <a:ext cx="8630827" cy="3069249"/>
          </a:xfrm>
          <a:prstGeom prst="rect">
            <a:avLst/>
          </a:prstGeom>
          <a:noFill/>
          <a:ln>
            <a:noFill/>
          </a:ln>
        </p:spPr>
        <p:txBody>
          <a:bodyPr anchorCtr="0" anchor="t" bIns="71975" lIns="0" spcFirstLastPara="1" rIns="143950" wrap="square" tIns="71975">
            <a:spAutoFit/>
          </a:bodyPr>
          <a:lstStyle/>
          <a:p>
            <a:pPr indent="-342900" lvl="0" marL="342900" marR="0" rtl="0" algn="l">
              <a:spcBef>
                <a:spcPts val="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Tái phân phối miễn phí</a:t>
            </a:r>
            <a:endParaRPr sz="1300">
              <a:solidFill>
                <a:schemeClr val="dk1"/>
              </a:solidFill>
              <a:latin typeface="Arial"/>
              <a:ea typeface="Arial"/>
              <a:cs typeface="Arial"/>
              <a:sym typeface="Arial"/>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Mã nguồn</a:t>
            </a:r>
            <a:endParaRPr sz="1300">
              <a:solidFill>
                <a:schemeClr val="dk1"/>
              </a:solidFill>
              <a:latin typeface="Arial"/>
              <a:ea typeface="Arial"/>
              <a:cs typeface="Arial"/>
              <a:sym typeface="Arial"/>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Công việc có nguồn gốc rõ ràng</a:t>
            </a:r>
            <a:endParaRPr sz="1300">
              <a:solidFill>
                <a:schemeClr val="dk1"/>
              </a:solidFill>
              <a:latin typeface="Arial"/>
              <a:ea typeface="Arial"/>
              <a:cs typeface="Arial"/>
              <a:sym typeface="Arial"/>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Mã nguồn của tác giả có tính toàn vẹn</a:t>
            </a:r>
            <a:endParaRPr sz="1300">
              <a:solidFill>
                <a:schemeClr val="dk1"/>
              </a:solidFill>
              <a:latin typeface="Arial"/>
              <a:ea typeface="Arial"/>
              <a:cs typeface="Arial"/>
              <a:sym typeface="Arial"/>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Không phân biệt các cá nhân hoặc nhóm người</a:t>
            </a:r>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Không phân biệt các nỗ lực</a:t>
            </a:r>
            <a:endParaRPr sz="1300">
              <a:solidFill>
                <a:schemeClr val="dk1"/>
              </a:solidFill>
              <a:latin typeface="Arial"/>
              <a:ea typeface="Arial"/>
              <a:cs typeface="Arial"/>
              <a:sym typeface="Arial"/>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Cấp phát giấy phép</a:t>
            </a:r>
            <a:endParaRPr sz="1300">
              <a:solidFill>
                <a:schemeClr val="dk1"/>
              </a:solidFill>
              <a:latin typeface="Arial"/>
              <a:ea typeface="Arial"/>
              <a:cs typeface="Arial"/>
              <a:sym typeface="Arial"/>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Giấy phép không được quy định cho một sản phẩm</a:t>
            </a:r>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Giấy phép không hạn chế phần mềm khác</a:t>
            </a:r>
            <a:endParaRPr sz="1300">
              <a:solidFill>
                <a:schemeClr val="dk1"/>
              </a:solidFill>
              <a:latin typeface="Arial"/>
              <a:ea typeface="Arial"/>
              <a:cs typeface="Arial"/>
              <a:sym typeface="Arial"/>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Giấy phép phải trung lập về công nghệ</a:t>
            </a:r>
            <a:endParaRPr sz="1300">
              <a:solidFill>
                <a:schemeClr val="dk1"/>
              </a:solidFill>
              <a:latin typeface="Arial"/>
              <a:ea typeface="Arial"/>
              <a:cs typeface="Arial"/>
              <a:sym typeface="Arial"/>
            </a:endParaRPr>
          </a:p>
        </p:txBody>
      </p:sp>
      <p:sp>
        <p:nvSpPr>
          <p:cNvPr id="493" name="Google Shape;493;p18"/>
          <p:cNvSpPr/>
          <p:nvPr/>
        </p:nvSpPr>
        <p:spPr>
          <a:xfrm>
            <a:off x="447841" y="2059735"/>
            <a:ext cx="8893011" cy="854697"/>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Mục đích chính của mã nguồn mở là cùng sử dụng mã nguồn, nhưng OSI cũng xác định các mục tiêu khác trong định nghĩa về mã nguồn mở. Các quy tắc được liệt kê dưới đây nhằm bảo vệ sự tự do và toàn vẹn của mã nguồn mở và tuân thủ các giấy phép mã nguồn mở.</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sp>
        <p:nvSpPr>
          <p:cNvPr id="3858" name="Google Shape;3858;p18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859" name="Google Shape;3859;p1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860" name="Google Shape;3860;p18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makefile</a:t>
            </a:r>
            <a:endParaRPr/>
          </a:p>
        </p:txBody>
      </p:sp>
      <p:grpSp>
        <p:nvGrpSpPr>
          <p:cNvPr id="3861" name="Google Shape;3861;p180"/>
          <p:cNvGrpSpPr/>
          <p:nvPr/>
        </p:nvGrpSpPr>
        <p:grpSpPr>
          <a:xfrm>
            <a:off x="559817" y="1935721"/>
            <a:ext cx="8783192" cy="215394"/>
            <a:chOff x="1027113" y="2045625"/>
            <a:chExt cx="8785225" cy="215444"/>
          </a:xfrm>
        </p:grpSpPr>
        <p:sp>
          <p:nvSpPr>
            <p:cNvPr id="3862" name="Google Shape;3862;p18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63" name="Google Shape;3863;p18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Viết makefile liên quan đến 4 tệp</a:t>
              </a:r>
              <a:endParaRPr sz="1400">
                <a:solidFill>
                  <a:srgbClr val="262626"/>
                </a:solidFill>
                <a:latin typeface="Arial"/>
                <a:ea typeface="Arial"/>
                <a:cs typeface="Arial"/>
                <a:sym typeface="Arial"/>
              </a:endParaRPr>
            </a:p>
          </p:txBody>
        </p:sp>
      </p:grpSp>
      <p:sp>
        <p:nvSpPr>
          <p:cNvPr id="3864" name="Google Shape;3864;p180"/>
          <p:cNvSpPr txBox="1"/>
          <p:nvPr/>
        </p:nvSpPr>
        <p:spPr>
          <a:xfrm>
            <a:off x="689813" y="2248194"/>
            <a:ext cx="8733156" cy="3989389"/>
          </a:xfrm>
          <a:prstGeom prst="rect">
            <a:avLst/>
          </a:prstGeom>
          <a:solidFill>
            <a:srgbClr val="E1EFD8">
              <a:alpha val="40000"/>
            </a:srgbClr>
          </a:solidFill>
          <a:ln cap="flat" cmpd="sng" w="12700">
            <a:solidFill>
              <a:srgbClr val="C4E0B2">
                <a:alpha val="69803"/>
              </a:srgbClr>
            </a:solidFill>
            <a:prstDash val="solid"/>
            <a:miter lim="800000"/>
            <a:headEnd len="sm" w="sm" type="none"/>
            <a:tailEnd len="sm" w="sm" type="none"/>
          </a:ln>
        </p:spPr>
        <p:txBody>
          <a:bodyPr anchorCtr="0" anchor="ctr" bIns="180000" lIns="180000" spcFirstLastPara="1" rIns="180000" wrap="square" tIns="180000">
            <a:noAutofit/>
          </a:bodyPr>
          <a:lstStyle/>
          <a:p>
            <a:pPr indent="0" lvl="0" marL="0" marR="0" rtl="0" algn="just">
              <a:spcBef>
                <a:spcPts val="0"/>
              </a:spcBef>
              <a:spcAft>
                <a:spcPts val="0"/>
              </a:spcAft>
              <a:buNone/>
            </a:pPr>
            <a:r>
              <a:rPr lang="en-US" sz="1100">
                <a:solidFill>
                  <a:srgbClr val="262626"/>
                </a:solidFill>
                <a:latin typeface="Arial"/>
                <a:ea typeface="Arial"/>
                <a:cs typeface="Arial"/>
                <a:sym typeface="Arial"/>
              </a:rPr>
              <a:t>CC = gcc</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TARGET = program</a:t>
            </a:r>
            <a:endParaRPr/>
          </a:p>
          <a:p>
            <a:pPr indent="0" lvl="0" marL="0" marR="0" rtl="0" algn="just">
              <a:spcBef>
                <a:spcPts val="0"/>
              </a:spcBef>
              <a:spcAft>
                <a:spcPts val="0"/>
              </a:spcAft>
              <a:buNone/>
            </a:pPr>
            <a:r>
              <a:t/>
            </a:r>
            <a:endParaRPr sz="1100">
              <a:solidFill>
                <a:srgbClr val="262626"/>
              </a:solidFill>
              <a:latin typeface="Arial"/>
              <a:ea typeface="Arial"/>
              <a:cs typeface="Arial"/>
              <a:sym typeface="Arial"/>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SRC_DIR = src</a:t>
            </a:r>
            <a:endParaRPr sz="1100">
              <a:solidFill>
                <a:srgbClr val="262626"/>
              </a:solidFill>
              <a:latin typeface="Arial"/>
              <a:ea typeface="Arial"/>
              <a:cs typeface="Arial"/>
              <a:sym typeface="Arial"/>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INCLUDE_DIR = include</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BINARY_DIR = bin</a:t>
            </a:r>
            <a:endParaRPr/>
          </a:p>
          <a:p>
            <a:pPr indent="0" lvl="0" marL="0" marR="0" rtl="0" algn="just">
              <a:spcBef>
                <a:spcPts val="0"/>
              </a:spcBef>
              <a:spcAft>
                <a:spcPts val="0"/>
              </a:spcAft>
              <a:buNone/>
            </a:pPr>
            <a:r>
              <a:t/>
            </a:r>
            <a:endParaRPr sz="1100">
              <a:solidFill>
                <a:srgbClr val="262626"/>
              </a:solidFill>
              <a:latin typeface="Arial"/>
              <a:ea typeface="Arial"/>
              <a:cs typeface="Arial"/>
              <a:sym typeface="Arial"/>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OBJECTS = $(patsubst %.c, %.o, $(wildcard $(SRC_DIR)/*.c))</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HEADERS = $(wildcard $(INCLUDE_DIR)/*.h)</a:t>
            </a:r>
            <a:endParaRPr/>
          </a:p>
          <a:p>
            <a:pPr indent="0" lvl="0" marL="0" marR="0" rtl="0" algn="just">
              <a:spcBef>
                <a:spcPts val="0"/>
              </a:spcBef>
              <a:spcAft>
                <a:spcPts val="0"/>
              </a:spcAft>
              <a:buNone/>
            </a:pPr>
            <a:r>
              <a:t/>
            </a:r>
            <a:endParaRPr sz="1100">
              <a:solidFill>
                <a:srgbClr val="262626"/>
              </a:solidFill>
              <a:latin typeface="Arial"/>
              <a:ea typeface="Arial"/>
              <a:cs typeface="Arial"/>
              <a:sym typeface="Arial"/>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$(TARGET): $(OBJECTS)</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    @echo "[+] Make Binary File"</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    $(CC) -o $(BINARY_DIR)/$@ $(OBJECTS);</a:t>
            </a:r>
            <a:endParaRPr/>
          </a:p>
          <a:p>
            <a:pPr indent="0" lvl="0" marL="0" marR="0" rtl="0" algn="just">
              <a:spcBef>
                <a:spcPts val="0"/>
              </a:spcBef>
              <a:spcAft>
                <a:spcPts val="0"/>
              </a:spcAft>
              <a:buNone/>
            </a:pPr>
            <a:r>
              <a:t/>
            </a:r>
            <a:endParaRPr sz="1100">
              <a:solidFill>
                <a:srgbClr val="262626"/>
              </a:solidFill>
              <a:latin typeface="Arial"/>
              <a:ea typeface="Arial"/>
              <a:cs typeface="Arial"/>
              <a:sym typeface="Arial"/>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%.o: %.c $(HEADERS)</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    @echo "[+] Compile $@ File" </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    $(CC) -g -c -o $@ $&lt; -I$(INCLUDE_DIR)</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    </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clean:</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    @rm -f $(SRC_DIR)/*.o</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    @rm -f $(BINARY_DIR)/$(TARGET)</a:t>
            </a:r>
            <a:endParaRPr/>
          </a:p>
          <a:p>
            <a:pPr indent="0" lvl="0" marL="0" marR="0" rtl="0" algn="just">
              <a:spcBef>
                <a:spcPts val="0"/>
              </a:spcBef>
              <a:spcAft>
                <a:spcPts val="0"/>
              </a:spcAft>
              <a:buNone/>
            </a:pPr>
            <a:r>
              <a:rPr lang="en-US" sz="1100">
                <a:solidFill>
                  <a:srgbClr val="262626"/>
                </a:solidFill>
                <a:latin typeface="Arial"/>
                <a:ea typeface="Arial"/>
                <a:cs typeface="Arial"/>
                <a:sym typeface="Arial"/>
              </a:rPr>
              <a:t>    @rmdir $(BINARY_DIR)</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9" name="Shape 3869"/>
        <p:cNvGrpSpPr/>
        <p:nvPr/>
      </p:nvGrpSpPr>
      <p:grpSpPr>
        <a:xfrm>
          <a:off x="0" y="0"/>
          <a:ext cx="0" cy="0"/>
          <a:chOff x="0" y="0"/>
          <a:chExt cx="0" cy="0"/>
        </a:xfrm>
      </p:grpSpPr>
      <p:sp>
        <p:nvSpPr>
          <p:cNvPr id="3870" name="Google Shape;3870;p18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871" name="Google Shape;3871;p1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872" name="Google Shape;3872;p18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makefile</a:t>
            </a:r>
            <a:endParaRPr/>
          </a:p>
        </p:txBody>
      </p:sp>
      <p:grpSp>
        <p:nvGrpSpPr>
          <p:cNvPr id="3873" name="Google Shape;3873;p181"/>
          <p:cNvGrpSpPr/>
          <p:nvPr/>
        </p:nvGrpSpPr>
        <p:grpSpPr>
          <a:xfrm>
            <a:off x="559817" y="1935721"/>
            <a:ext cx="8783192" cy="215394"/>
            <a:chOff x="1027113" y="2045625"/>
            <a:chExt cx="8785225" cy="215444"/>
          </a:xfrm>
        </p:grpSpPr>
        <p:sp>
          <p:nvSpPr>
            <p:cNvPr id="3874" name="Google Shape;3874;p18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75" name="Google Shape;3875;p18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Giải thích bổ sung về định dạng của makefile</a:t>
              </a:r>
              <a:endParaRPr sz="1400">
                <a:solidFill>
                  <a:srgbClr val="262626"/>
                </a:solidFill>
                <a:latin typeface="Arial"/>
                <a:ea typeface="Arial"/>
                <a:cs typeface="Arial"/>
                <a:sym typeface="Arial"/>
              </a:endParaRPr>
            </a:p>
          </p:txBody>
        </p:sp>
      </p:grpSp>
      <p:grpSp>
        <p:nvGrpSpPr>
          <p:cNvPr id="3876" name="Google Shape;3876;p181"/>
          <p:cNvGrpSpPr/>
          <p:nvPr/>
        </p:nvGrpSpPr>
        <p:grpSpPr>
          <a:xfrm>
            <a:off x="712182" y="2260915"/>
            <a:ext cx="8648794" cy="1583406"/>
            <a:chOff x="712182" y="2260915"/>
            <a:chExt cx="8648794" cy="1583406"/>
          </a:xfrm>
        </p:grpSpPr>
        <p:sp>
          <p:nvSpPr>
            <p:cNvPr id="3877" name="Google Shape;3877;p181"/>
            <p:cNvSpPr/>
            <p:nvPr/>
          </p:nvSpPr>
          <p:spPr>
            <a:xfrm>
              <a:off x="712182" y="2260915"/>
              <a:ext cx="8648794" cy="93533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sử dụng biến, hãy truy cập như $(variable).</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các khu vực như %.o, %.c, % có nghĩa là chuỗi đó là chuỗi nào không quan trọng.</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Ví dụ: nếu tệp a.o, b.o là cần thiết, tất cả những gì bạn cần làm là viết %.o.</a:t>
              </a:r>
              <a:endParaRPr/>
            </a:p>
          </p:txBody>
        </p:sp>
        <p:sp>
          <p:nvSpPr>
            <p:cNvPr id="3878" name="Google Shape;3878;p181"/>
            <p:cNvSpPr/>
            <p:nvPr/>
          </p:nvSpPr>
          <p:spPr>
            <a:xfrm>
              <a:off x="712182" y="3196247"/>
              <a:ext cx="8648794" cy="64807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là một loại biến macro đề cập đến tệp in.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$&lt; là một loại biến vĩ mô đề cập đến tệp đầu vào.</a:t>
              </a:r>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3" name="Shape 3883"/>
        <p:cNvGrpSpPr/>
        <p:nvPr/>
      </p:nvGrpSpPr>
      <p:grpSpPr>
        <a:xfrm>
          <a:off x="0" y="0"/>
          <a:ext cx="0" cy="0"/>
          <a:chOff x="0" y="0"/>
          <a:chExt cx="0" cy="0"/>
        </a:xfrm>
      </p:grpSpPr>
      <p:sp>
        <p:nvSpPr>
          <p:cNvPr id="3884" name="Google Shape;3884;p18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885" name="Google Shape;3885;p1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886" name="Google Shape;3886;p18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makefile</a:t>
            </a:r>
            <a:endParaRPr/>
          </a:p>
        </p:txBody>
      </p:sp>
      <p:grpSp>
        <p:nvGrpSpPr>
          <p:cNvPr id="3887" name="Google Shape;3887;p182"/>
          <p:cNvGrpSpPr/>
          <p:nvPr/>
        </p:nvGrpSpPr>
        <p:grpSpPr>
          <a:xfrm>
            <a:off x="559817" y="1935721"/>
            <a:ext cx="8783192" cy="215394"/>
            <a:chOff x="1027113" y="2045625"/>
            <a:chExt cx="8785225" cy="215444"/>
          </a:xfrm>
        </p:grpSpPr>
        <p:sp>
          <p:nvSpPr>
            <p:cNvPr id="3888" name="Google Shape;3888;p18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889" name="Google Shape;3889;p18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hàm hữu ích do tiện ích makefile cung cấp</a:t>
              </a:r>
              <a:endParaRPr sz="1400">
                <a:solidFill>
                  <a:srgbClr val="262626"/>
                </a:solidFill>
                <a:latin typeface="Arial"/>
                <a:ea typeface="Arial"/>
                <a:cs typeface="Arial"/>
                <a:sym typeface="Arial"/>
              </a:endParaRPr>
            </a:p>
          </p:txBody>
        </p:sp>
      </p:grpSp>
      <p:sp>
        <p:nvSpPr>
          <p:cNvPr id="3890" name="Google Shape;3890;p182"/>
          <p:cNvSpPr/>
          <p:nvPr/>
        </p:nvSpPr>
        <p:spPr>
          <a:xfrm>
            <a:off x="712182" y="2260915"/>
            <a:ext cx="8648794" cy="240240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subst</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Được sử dụng ở định dạng $(subst from, to, text).  </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Chuyển đổi các chuỗi thuộc về ‘from’ thành ‘to’ trong số các chuỗi được gọi là text.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wildcard</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Được sử dụng ở định dạng $(mẫu wildcard).  </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Được sử dụng để lấy đường dẫn của các tệp khớp với mẫu.</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Chẳng hạn nếu nó được viết là $(wildcard ../target/*.c),  </a:t>
            </a:r>
            <a:endParaRPr/>
          </a:p>
          <a:p>
            <a:pPr indent="0" lvl="2" marL="361950" marR="0" rtl="0" algn="l">
              <a:spcBef>
                <a:spcPts val="800"/>
              </a:spcBef>
              <a:spcAft>
                <a:spcPts val="0"/>
              </a:spcAft>
              <a:buNone/>
            </a:pPr>
            <a:r>
              <a:rPr b="0" i="0" lang="en-US" sz="1200" u="none" cap="none" strike="noStrike">
                <a:solidFill>
                  <a:srgbClr val="262626"/>
                </a:solidFill>
                <a:latin typeface="Arial"/>
                <a:ea typeface="Arial"/>
                <a:cs typeface="Arial"/>
                <a:sym typeface="Arial"/>
              </a:rPr>
              <a:t>Nó đề cập đến tất cả các tệp khớp với các mẫu như ../target/main.c  và ../target/source.c.</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5" name="Shape 3895"/>
        <p:cNvGrpSpPr/>
        <p:nvPr/>
      </p:nvGrpSpPr>
      <p:grpSpPr>
        <a:xfrm>
          <a:off x="0" y="0"/>
          <a:ext cx="0" cy="0"/>
          <a:chOff x="0" y="0"/>
          <a:chExt cx="0" cy="0"/>
        </a:xfrm>
      </p:grpSpPr>
      <p:sp>
        <p:nvSpPr>
          <p:cNvPr id="3896" name="Google Shape;3896;p18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897" name="Google Shape;3897;p1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898" name="Google Shape;3898;p18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makefile</a:t>
            </a:r>
            <a:endParaRPr/>
          </a:p>
        </p:txBody>
      </p:sp>
      <p:grpSp>
        <p:nvGrpSpPr>
          <p:cNvPr id="3899" name="Google Shape;3899;p183"/>
          <p:cNvGrpSpPr/>
          <p:nvPr/>
        </p:nvGrpSpPr>
        <p:grpSpPr>
          <a:xfrm>
            <a:off x="559817" y="1935721"/>
            <a:ext cx="8783192" cy="215394"/>
            <a:chOff x="1027113" y="2045625"/>
            <a:chExt cx="8785225" cy="215444"/>
          </a:xfrm>
        </p:grpSpPr>
        <p:sp>
          <p:nvSpPr>
            <p:cNvPr id="3900" name="Google Shape;3900;p18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901" name="Google Shape;3901;p18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hàm hữu ích do tiện ích makefile cung cấp</a:t>
              </a:r>
              <a:endParaRPr sz="1400">
                <a:solidFill>
                  <a:srgbClr val="262626"/>
                </a:solidFill>
                <a:latin typeface="Arial"/>
                <a:ea typeface="Arial"/>
                <a:cs typeface="Arial"/>
                <a:sym typeface="Arial"/>
              </a:endParaRPr>
            </a:p>
          </p:txBody>
        </p:sp>
      </p:grpSp>
      <p:sp>
        <p:nvSpPr>
          <p:cNvPr id="3902" name="Google Shape;3902;p183"/>
          <p:cNvSpPr/>
          <p:nvPr/>
        </p:nvSpPr>
        <p:spPr>
          <a:xfrm>
            <a:off x="712182" y="2260915"/>
            <a:ext cx="8648794" cy="237162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patsubst</a:t>
            </a:r>
            <a:endParaRPr sz="1300">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Được sử dụng ở định dạng như $(mẫu patsubst, replacement, text).  </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Thay thế các chuỗi mẫu phù hợp với mẫu bằng chuỗi mẫu thay thế giữa các chuỗi được gọi là text.</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Chẳng hạn, nếu nó được viết là as $(patsubst %.c, %.o, foo.c.c bar.c),  </a:t>
            </a:r>
            <a:endParaRPr/>
          </a:p>
          <a:p>
            <a:pPr indent="0" lvl="1" marL="361950" marR="0" rtl="0" algn="l">
              <a:spcBef>
                <a:spcPts val="800"/>
              </a:spcBef>
              <a:spcAft>
                <a:spcPts val="0"/>
              </a:spcAft>
              <a:buNone/>
            </a:pPr>
            <a:r>
              <a:rPr b="0" i="0" lang="en-US" sz="1200" u="none" cap="none" strike="noStrike">
                <a:solidFill>
                  <a:srgbClr val="262626"/>
                </a:solidFill>
                <a:latin typeface="Arial"/>
                <a:ea typeface="Arial"/>
                <a:cs typeface="Arial"/>
                <a:sym typeface="Arial"/>
              </a:rPr>
              <a:t>'foo.c.c bar.c’  thay đổi thành 'foo.c.o bar.o’.</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notdir</a:t>
            </a:r>
            <a:endParaRPr sz="1300">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Được sử dụng ở định dạng như  $(tên notdir...). </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Chỉ in 'tên tệp' bằng cách xóa 'đường dẫn tệp' trong số các chuỗi được liệt kê.</a:t>
            </a:r>
            <a:endParaRPr b="0" i="0" sz="1200" u="none" cap="none" strike="noStrike">
              <a:solidFill>
                <a:srgbClr val="262626"/>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7" name="Shape 3907"/>
        <p:cNvGrpSpPr/>
        <p:nvPr/>
      </p:nvGrpSpPr>
      <p:grpSpPr>
        <a:xfrm>
          <a:off x="0" y="0"/>
          <a:ext cx="0" cy="0"/>
          <a:chOff x="0" y="0"/>
          <a:chExt cx="0" cy="0"/>
        </a:xfrm>
      </p:grpSpPr>
      <p:sp>
        <p:nvSpPr>
          <p:cNvPr id="3908" name="Google Shape;3908;p18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909" name="Google Shape;3909;p1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910" name="Google Shape;3910;p18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gdb</a:t>
            </a:r>
            <a:endParaRPr/>
          </a:p>
        </p:txBody>
      </p:sp>
      <p:grpSp>
        <p:nvGrpSpPr>
          <p:cNvPr id="3911" name="Google Shape;3911;p184"/>
          <p:cNvGrpSpPr/>
          <p:nvPr/>
        </p:nvGrpSpPr>
        <p:grpSpPr>
          <a:xfrm>
            <a:off x="559817" y="1935721"/>
            <a:ext cx="8783192" cy="215394"/>
            <a:chOff x="1027113" y="2045625"/>
            <a:chExt cx="8785225" cy="215444"/>
          </a:xfrm>
        </p:grpSpPr>
        <p:sp>
          <p:nvSpPr>
            <p:cNvPr id="3912" name="Google Shape;3912;p18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913" name="Google Shape;3913;p18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gdb là gì?</a:t>
              </a:r>
              <a:endParaRPr/>
            </a:p>
          </p:txBody>
        </p:sp>
      </p:grpSp>
      <p:sp>
        <p:nvSpPr>
          <p:cNvPr id="3914" name="Google Shape;3914;p184"/>
          <p:cNvSpPr/>
          <p:nvPr/>
        </p:nvSpPr>
        <p:spPr>
          <a:xfrm>
            <a:off x="712182" y="2260915"/>
            <a:ext cx="8648794" cy="115077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Trình gỡ lỗi cơ bản cho hệ thống phần mềm GNU</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Mục đích của trình sửa lỗi như GDB là để cho bạn thấy điều gì đang xảy ra trong chương trình của bạn khi các chương trình khác đang chạy hoặc khi chương trình của bạn được thực thi không chính xác.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GDB có thể ra mắt chương trình được tạo bằng C, C++, Modula-2.</a:t>
            </a:r>
            <a:endParaRPr sz="1300">
              <a:solidFill>
                <a:srgbClr val="262626"/>
              </a:solidFill>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9" name="Shape 3919"/>
        <p:cNvGrpSpPr/>
        <p:nvPr/>
      </p:nvGrpSpPr>
      <p:grpSpPr>
        <a:xfrm>
          <a:off x="0" y="0"/>
          <a:ext cx="0" cy="0"/>
          <a:chOff x="0" y="0"/>
          <a:chExt cx="0" cy="0"/>
        </a:xfrm>
      </p:grpSpPr>
      <p:sp>
        <p:nvSpPr>
          <p:cNvPr id="3920" name="Google Shape;3920;p18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921" name="Google Shape;3921;p1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922" name="Google Shape;3922;p18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gdb</a:t>
            </a:r>
            <a:endParaRPr/>
          </a:p>
        </p:txBody>
      </p:sp>
      <p:grpSp>
        <p:nvGrpSpPr>
          <p:cNvPr id="3923" name="Google Shape;3923;p185"/>
          <p:cNvGrpSpPr/>
          <p:nvPr/>
        </p:nvGrpSpPr>
        <p:grpSpPr>
          <a:xfrm>
            <a:off x="559817" y="1935721"/>
            <a:ext cx="8783192" cy="215394"/>
            <a:chOff x="1027113" y="2045625"/>
            <a:chExt cx="8785225" cy="215444"/>
          </a:xfrm>
        </p:grpSpPr>
        <p:sp>
          <p:nvSpPr>
            <p:cNvPr id="3924" name="Google Shape;3924;p18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925" name="Google Shape;3925;p18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Khởi động gdb  </a:t>
              </a:r>
              <a:endParaRPr sz="1400">
                <a:solidFill>
                  <a:srgbClr val="262626"/>
                </a:solidFill>
                <a:latin typeface="Arial"/>
                <a:ea typeface="Arial"/>
                <a:cs typeface="Arial"/>
                <a:sym typeface="Arial"/>
              </a:endParaRPr>
            </a:p>
          </p:txBody>
        </p:sp>
      </p:grpSp>
      <p:sp>
        <p:nvSpPr>
          <p:cNvPr id="3926" name="Google Shape;3926;p185"/>
          <p:cNvSpPr/>
          <p:nvPr/>
        </p:nvSpPr>
        <p:spPr>
          <a:xfrm>
            <a:off x="712181" y="2260915"/>
            <a:ext cx="8803777" cy="205871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gdb: Nhập chương trình với lệnh gọi là tệp sau khi thực hiện gdb trước.</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gdb program : Phương pháp chung.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gdb program core: Đưa ra đối số đồng thời khi sử dụng tệp lõi.</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gdb program abc: Để gỡ lỗi một chương trình đang chạy, bạn có thể chỉ định ID tiến trình làm đối số thứ hai. Lệnh này kết nối gdb (nếu không có tệp có tên 'abc') để xử lý abc. (gdb tìm tệp lõi trước.)</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gcc –g test.c –o test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gdb test</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1" name="Shape 3931"/>
        <p:cNvGrpSpPr/>
        <p:nvPr/>
      </p:nvGrpSpPr>
      <p:grpSpPr>
        <a:xfrm>
          <a:off x="0" y="0"/>
          <a:ext cx="0" cy="0"/>
          <a:chOff x="0" y="0"/>
          <a:chExt cx="0" cy="0"/>
        </a:xfrm>
      </p:grpSpPr>
      <p:sp>
        <p:nvSpPr>
          <p:cNvPr id="3932" name="Google Shape;3932;p18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933" name="Google Shape;3933;p1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934" name="Google Shape;3934;p18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gdb</a:t>
            </a:r>
            <a:endParaRPr/>
          </a:p>
        </p:txBody>
      </p:sp>
      <p:sp>
        <p:nvSpPr>
          <p:cNvPr id="3935" name="Google Shape;3935;p186"/>
          <p:cNvSpPr/>
          <p:nvPr/>
        </p:nvSpPr>
        <p:spPr>
          <a:xfrm>
            <a:off x="6457950" y="2247498"/>
            <a:ext cx="3010050" cy="104818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lệnh nano test2.c để tạo tệp có tên test2.c và viết mã nguồn.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theo thứ tự Ctrl + x → Chèn y → Nhập và thoát khỏi nano.</a:t>
            </a:r>
            <a:endParaRPr sz="1300">
              <a:solidFill>
                <a:srgbClr val="262626"/>
              </a:solidFill>
              <a:latin typeface="Arial"/>
              <a:ea typeface="Arial"/>
              <a:cs typeface="Arial"/>
              <a:sym typeface="Arial"/>
            </a:endParaRPr>
          </a:p>
        </p:txBody>
      </p:sp>
      <p:sp>
        <p:nvSpPr>
          <p:cNvPr id="3936" name="Google Shape;3936;p186"/>
          <p:cNvSpPr/>
          <p:nvPr/>
        </p:nvSpPr>
        <p:spPr>
          <a:xfrm>
            <a:off x="559817" y="194708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937" name="Google Shape;3937;p186"/>
          <p:cNvSpPr/>
          <p:nvPr/>
        </p:nvSpPr>
        <p:spPr>
          <a:xfrm>
            <a:off x="712182" y="1935722"/>
            <a:ext cx="8630827" cy="2153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Hiểu và thực hành gdb với một ví dụ đơn giản</a:t>
            </a:r>
            <a:endParaRPr sz="1400">
              <a:solidFill>
                <a:srgbClr val="262626"/>
              </a:solidFill>
              <a:latin typeface="Arial"/>
              <a:ea typeface="Arial"/>
              <a:cs typeface="Arial"/>
              <a:sym typeface="Arial"/>
            </a:endParaRPr>
          </a:p>
        </p:txBody>
      </p:sp>
      <p:grpSp>
        <p:nvGrpSpPr>
          <p:cNvPr id="3938" name="Google Shape;3938;p186"/>
          <p:cNvGrpSpPr/>
          <p:nvPr/>
        </p:nvGrpSpPr>
        <p:grpSpPr>
          <a:xfrm>
            <a:off x="557511" y="2237973"/>
            <a:ext cx="5760000" cy="3204906"/>
            <a:chOff x="557511" y="5189946"/>
            <a:chExt cx="5995801" cy="3336108"/>
          </a:xfrm>
        </p:grpSpPr>
        <p:pic>
          <p:nvPicPr>
            <p:cNvPr descr="텍스트, 모니터, 스크린샷, 화면이(가) 표시된 사진&#10;&#10;자동 생성된 설명" id="3939" name="Google Shape;3939;p186"/>
            <p:cNvPicPr preferRelativeResize="0"/>
            <p:nvPr/>
          </p:nvPicPr>
          <p:blipFill rotWithShape="1">
            <a:blip r:embed="rId3">
              <a:alphaModFix/>
            </a:blip>
            <a:srcRect b="0" l="0" r="0" t="0"/>
            <a:stretch/>
          </p:blipFill>
          <p:spPr>
            <a:xfrm>
              <a:off x="557511" y="5189946"/>
              <a:ext cx="5995801" cy="3336108"/>
            </a:xfrm>
            <a:prstGeom prst="rect">
              <a:avLst/>
            </a:prstGeom>
            <a:noFill/>
            <a:ln cap="flat" cmpd="sng" w="9525">
              <a:solidFill>
                <a:srgbClr val="D8D8D8"/>
              </a:solidFill>
              <a:prstDash val="solid"/>
              <a:round/>
              <a:headEnd len="sm" w="sm" type="none"/>
              <a:tailEnd len="sm" w="sm" type="none"/>
            </a:ln>
          </p:spPr>
        </p:pic>
        <p:sp>
          <p:nvSpPr>
            <p:cNvPr id="3940" name="Google Shape;3940;p186"/>
            <p:cNvSpPr/>
            <p:nvPr/>
          </p:nvSpPr>
          <p:spPr>
            <a:xfrm>
              <a:off x="1283018" y="5772812"/>
              <a:ext cx="2310073" cy="104936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5" name="Shape 3945"/>
        <p:cNvGrpSpPr/>
        <p:nvPr/>
      </p:nvGrpSpPr>
      <p:grpSpPr>
        <a:xfrm>
          <a:off x="0" y="0"/>
          <a:ext cx="0" cy="0"/>
          <a:chOff x="0" y="0"/>
          <a:chExt cx="0" cy="0"/>
        </a:xfrm>
      </p:grpSpPr>
      <p:sp>
        <p:nvSpPr>
          <p:cNvPr id="3946" name="Google Shape;3946;p18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947" name="Google Shape;3947;p1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948" name="Google Shape;3948;p18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gdb</a:t>
            </a:r>
            <a:endParaRPr/>
          </a:p>
        </p:txBody>
      </p:sp>
      <p:sp>
        <p:nvSpPr>
          <p:cNvPr id="3949" name="Google Shape;3949;p187"/>
          <p:cNvSpPr/>
          <p:nvPr/>
        </p:nvSpPr>
        <p:spPr>
          <a:xfrm>
            <a:off x="6457951" y="2248931"/>
            <a:ext cx="3010049" cy="195099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lệnh gcc -g -o test2 test2.c nhưng để chèn thông tin gỡ lỗi, hãy thêm tùy chọn -g và biên dịch bằng lệnh này.</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lệnh gdb test_2 để gỡ lỗi test_2.</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gdb bắt đầu gỡ lỗi. Tại thời điểm này, thực hiện lệnh chạy.</a:t>
            </a:r>
            <a:endParaRPr sz="1300">
              <a:solidFill>
                <a:srgbClr val="262626"/>
              </a:solidFill>
              <a:latin typeface="Arial"/>
              <a:ea typeface="Arial"/>
              <a:cs typeface="Arial"/>
              <a:sym typeface="Arial"/>
            </a:endParaRPr>
          </a:p>
        </p:txBody>
      </p:sp>
      <p:sp>
        <p:nvSpPr>
          <p:cNvPr id="3950" name="Google Shape;3950;p187"/>
          <p:cNvSpPr/>
          <p:nvPr/>
        </p:nvSpPr>
        <p:spPr>
          <a:xfrm>
            <a:off x="559817" y="194708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951" name="Google Shape;3951;p187"/>
          <p:cNvSpPr/>
          <p:nvPr/>
        </p:nvSpPr>
        <p:spPr>
          <a:xfrm>
            <a:off x="712182" y="1935722"/>
            <a:ext cx="8630827" cy="2153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Hiểu và thực hành gdb với một ví dụ đơn giản</a:t>
            </a:r>
            <a:endParaRPr sz="1400">
              <a:solidFill>
                <a:srgbClr val="262626"/>
              </a:solidFill>
              <a:latin typeface="Arial"/>
              <a:ea typeface="Arial"/>
              <a:cs typeface="Arial"/>
              <a:sym typeface="Arial"/>
            </a:endParaRPr>
          </a:p>
        </p:txBody>
      </p:sp>
      <p:grpSp>
        <p:nvGrpSpPr>
          <p:cNvPr id="3952" name="Google Shape;3952;p187"/>
          <p:cNvGrpSpPr/>
          <p:nvPr/>
        </p:nvGrpSpPr>
        <p:grpSpPr>
          <a:xfrm>
            <a:off x="553170" y="2236199"/>
            <a:ext cx="5760000" cy="3204907"/>
            <a:chOff x="894132" y="5854599"/>
            <a:chExt cx="5736672" cy="3191927"/>
          </a:xfrm>
        </p:grpSpPr>
        <p:pic>
          <p:nvPicPr>
            <p:cNvPr descr="텍스트, 스크린샷, 전자기기, 컴퓨터이(가) 표시된 사진&#10;&#10;자동 생성된 설명" id="3953" name="Google Shape;3953;p187"/>
            <p:cNvPicPr preferRelativeResize="0"/>
            <p:nvPr/>
          </p:nvPicPr>
          <p:blipFill rotWithShape="1">
            <a:blip r:embed="rId3">
              <a:alphaModFix/>
            </a:blip>
            <a:srcRect b="0" l="0" r="0" t="0"/>
            <a:stretch/>
          </p:blipFill>
          <p:spPr>
            <a:xfrm>
              <a:off x="894132" y="5854599"/>
              <a:ext cx="5736672" cy="3191927"/>
            </a:xfrm>
            <a:prstGeom prst="rect">
              <a:avLst/>
            </a:prstGeom>
            <a:noFill/>
            <a:ln cap="flat" cmpd="sng" w="9525">
              <a:solidFill>
                <a:srgbClr val="D8D8D8"/>
              </a:solidFill>
              <a:prstDash val="solid"/>
              <a:round/>
              <a:headEnd len="sm" w="sm" type="none"/>
              <a:tailEnd len="sm" w="sm" type="none"/>
            </a:ln>
          </p:spPr>
        </p:pic>
        <p:sp>
          <p:nvSpPr>
            <p:cNvPr id="3954" name="Google Shape;3954;p187"/>
            <p:cNvSpPr/>
            <p:nvPr/>
          </p:nvSpPr>
          <p:spPr>
            <a:xfrm>
              <a:off x="2342021" y="6342334"/>
              <a:ext cx="1027793" cy="24401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3955" name="Google Shape;3955;p187"/>
            <p:cNvSpPr/>
            <p:nvPr/>
          </p:nvSpPr>
          <p:spPr>
            <a:xfrm>
              <a:off x="1787401" y="7827924"/>
              <a:ext cx="217353" cy="9514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0" name="Shape 3960"/>
        <p:cNvGrpSpPr/>
        <p:nvPr/>
      </p:nvGrpSpPr>
      <p:grpSpPr>
        <a:xfrm>
          <a:off x="0" y="0"/>
          <a:ext cx="0" cy="0"/>
          <a:chOff x="0" y="0"/>
          <a:chExt cx="0" cy="0"/>
        </a:xfrm>
      </p:grpSpPr>
      <p:sp>
        <p:nvSpPr>
          <p:cNvPr id="3961" name="Google Shape;3961;p18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962" name="Google Shape;3962;p1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963" name="Google Shape;3963;p18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gdb</a:t>
            </a:r>
            <a:endParaRPr/>
          </a:p>
        </p:txBody>
      </p:sp>
      <p:sp>
        <p:nvSpPr>
          <p:cNvPr id="3964" name="Google Shape;3964;p188"/>
          <p:cNvSpPr/>
          <p:nvPr/>
        </p:nvSpPr>
        <p:spPr>
          <a:xfrm>
            <a:off x="6457950" y="2248930"/>
            <a:ext cx="3010050" cy="315645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hiển thị thoát bình thường không có lỗi.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thêm một điểm ngắt, sử dụng cùng loại lệnh như ngắt n, trong đó n là số dòng.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tạo một điểm ngắt và chạy lại, nó sẽ dừng ở điểm dừng đầu tiên mà bạn gặp.</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Tại thời điểm này, có thể theo dõi biến để gỡ lỗi, chẳng hạn như xuất giá trị của biến.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muốn chạy lại sau breakpoint thì nhập cont.</a:t>
            </a:r>
            <a:endParaRPr sz="1300">
              <a:solidFill>
                <a:srgbClr val="262626"/>
              </a:solidFill>
              <a:latin typeface="Arial"/>
              <a:ea typeface="Arial"/>
              <a:cs typeface="Arial"/>
              <a:sym typeface="Arial"/>
            </a:endParaRPr>
          </a:p>
        </p:txBody>
      </p:sp>
      <p:sp>
        <p:nvSpPr>
          <p:cNvPr id="3965" name="Google Shape;3965;p188"/>
          <p:cNvSpPr/>
          <p:nvPr/>
        </p:nvSpPr>
        <p:spPr>
          <a:xfrm>
            <a:off x="559817" y="194708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966" name="Google Shape;3966;p188"/>
          <p:cNvSpPr/>
          <p:nvPr/>
        </p:nvSpPr>
        <p:spPr>
          <a:xfrm>
            <a:off x="712182" y="1935722"/>
            <a:ext cx="8630827" cy="2153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Hiểu và thực hành gdb với một ví dụ đơn giản</a:t>
            </a:r>
            <a:endParaRPr sz="1400">
              <a:solidFill>
                <a:srgbClr val="262626"/>
              </a:solidFill>
              <a:latin typeface="Arial"/>
              <a:ea typeface="Arial"/>
              <a:cs typeface="Arial"/>
              <a:sym typeface="Arial"/>
            </a:endParaRPr>
          </a:p>
        </p:txBody>
      </p:sp>
      <p:grpSp>
        <p:nvGrpSpPr>
          <p:cNvPr id="3967" name="Google Shape;3967;p188"/>
          <p:cNvGrpSpPr/>
          <p:nvPr/>
        </p:nvGrpSpPr>
        <p:grpSpPr>
          <a:xfrm>
            <a:off x="557228" y="2234517"/>
            <a:ext cx="5760000" cy="3204907"/>
            <a:chOff x="1549122" y="5062505"/>
            <a:chExt cx="5856597" cy="3258654"/>
          </a:xfrm>
        </p:grpSpPr>
        <p:pic>
          <p:nvPicPr>
            <p:cNvPr descr="텍스트이(가) 표시된 사진&#10;&#10;자동 생성된 설명" id="3968" name="Google Shape;3968;p188"/>
            <p:cNvPicPr preferRelativeResize="0"/>
            <p:nvPr/>
          </p:nvPicPr>
          <p:blipFill rotWithShape="1">
            <a:blip r:embed="rId3">
              <a:alphaModFix/>
            </a:blip>
            <a:srcRect b="0" l="0" r="0" t="0"/>
            <a:stretch/>
          </p:blipFill>
          <p:spPr>
            <a:xfrm>
              <a:off x="1549122" y="5062505"/>
              <a:ext cx="5856597" cy="3258654"/>
            </a:xfrm>
            <a:prstGeom prst="rect">
              <a:avLst/>
            </a:prstGeom>
            <a:noFill/>
            <a:ln cap="flat" cmpd="sng" w="9525">
              <a:solidFill>
                <a:srgbClr val="D8D8D8"/>
              </a:solidFill>
              <a:prstDash val="solid"/>
              <a:round/>
              <a:headEnd len="sm" w="sm" type="none"/>
              <a:tailEnd len="sm" w="sm" type="none"/>
            </a:ln>
          </p:spPr>
        </p:pic>
        <p:sp>
          <p:nvSpPr>
            <p:cNvPr id="3969" name="Google Shape;3969;p188"/>
            <p:cNvSpPr/>
            <p:nvPr/>
          </p:nvSpPr>
          <p:spPr>
            <a:xfrm>
              <a:off x="3309884" y="5623040"/>
              <a:ext cx="784514" cy="1006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3970" name="Google Shape;3970;p188"/>
            <p:cNvSpPr/>
            <p:nvPr/>
          </p:nvSpPr>
          <p:spPr>
            <a:xfrm>
              <a:off x="2458224" y="5708328"/>
              <a:ext cx="442838" cy="1006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3971" name="Google Shape;3971;p188"/>
            <p:cNvSpPr/>
            <p:nvPr/>
          </p:nvSpPr>
          <p:spPr>
            <a:xfrm>
              <a:off x="2463777" y="5877506"/>
              <a:ext cx="249971" cy="1006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3972" name="Google Shape;3972;p188"/>
            <p:cNvSpPr/>
            <p:nvPr/>
          </p:nvSpPr>
          <p:spPr>
            <a:xfrm>
              <a:off x="2474281" y="6273187"/>
              <a:ext cx="365983" cy="1006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3973" name="Google Shape;3973;p188"/>
            <p:cNvSpPr/>
            <p:nvPr/>
          </p:nvSpPr>
          <p:spPr>
            <a:xfrm>
              <a:off x="2458184" y="6425587"/>
              <a:ext cx="249971" cy="1006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8" name="Shape 3978"/>
        <p:cNvGrpSpPr/>
        <p:nvPr/>
      </p:nvGrpSpPr>
      <p:grpSpPr>
        <a:xfrm>
          <a:off x="0" y="0"/>
          <a:ext cx="0" cy="0"/>
          <a:chOff x="0" y="0"/>
          <a:chExt cx="0" cy="0"/>
        </a:xfrm>
      </p:grpSpPr>
      <p:sp>
        <p:nvSpPr>
          <p:cNvPr id="3979" name="Google Shape;3979;p18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Công cụ lập trình</a:t>
            </a:r>
            <a:endParaRPr sz="1800">
              <a:solidFill>
                <a:schemeClr val="lt1"/>
              </a:solidFill>
              <a:latin typeface="Arial"/>
              <a:ea typeface="Arial"/>
              <a:cs typeface="Arial"/>
              <a:sym typeface="Arial"/>
            </a:endParaRPr>
          </a:p>
        </p:txBody>
      </p:sp>
      <p:sp>
        <p:nvSpPr>
          <p:cNvPr id="3980" name="Google Shape;3980;p1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3981" name="Google Shape;3981;p18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gdb</a:t>
            </a:r>
            <a:endParaRPr/>
          </a:p>
        </p:txBody>
      </p:sp>
      <p:sp>
        <p:nvSpPr>
          <p:cNvPr id="3982" name="Google Shape;3982;p189"/>
          <p:cNvSpPr/>
          <p:nvPr/>
        </p:nvSpPr>
        <p:spPr>
          <a:xfrm>
            <a:off x="6457950" y="2248931"/>
            <a:ext cx="3095625" cy="295126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bạn gặp điểm ngắt một lần nữa và lần này j được xuất ra, bạn có thể thấy rằng giá trị biến được phản ánh tốt theo số vòng lặp.</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vô hiệu hóa các điểm dừng bằng lệnh vô hiệu hóa n, trong đó n là số điểm dừng, không phải số dòng. Số điểm dừng là số ngay sau đầu ra điểm dừng dưới dạng từ đầu tiên khi sử dụng lệnh break 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muốn kết thúc gỡ lỗi khi nó đã thoát bình thường, hãy thoát bằng thoát.</a:t>
            </a:r>
            <a:endParaRPr sz="1300">
              <a:solidFill>
                <a:srgbClr val="262626"/>
              </a:solidFill>
              <a:latin typeface="Arial"/>
              <a:ea typeface="Arial"/>
              <a:cs typeface="Arial"/>
              <a:sym typeface="Arial"/>
            </a:endParaRPr>
          </a:p>
        </p:txBody>
      </p:sp>
      <p:sp>
        <p:nvSpPr>
          <p:cNvPr id="3983" name="Google Shape;3983;p189"/>
          <p:cNvSpPr/>
          <p:nvPr/>
        </p:nvSpPr>
        <p:spPr>
          <a:xfrm>
            <a:off x="559817" y="194708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984" name="Google Shape;3984;p189"/>
          <p:cNvSpPr/>
          <p:nvPr/>
        </p:nvSpPr>
        <p:spPr>
          <a:xfrm>
            <a:off x="712182" y="1935722"/>
            <a:ext cx="8630827" cy="2153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Hiểu và thực hành gdb với một ví dụ đơn giản</a:t>
            </a:r>
            <a:endParaRPr sz="1400">
              <a:solidFill>
                <a:srgbClr val="262626"/>
              </a:solidFill>
              <a:latin typeface="Arial"/>
              <a:ea typeface="Arial"/>
              <a:cs typeface="Arial"/>
              <a:sym typeface="Arial"/>
            </a:endParaRPr>
          </a:p>
        </p:txBody>
      </p:sp>
      <p:grpSp>
        <p:nvGrpSpPr>
          <p:cNvPr id="3985" name="Google Shape;3985;p189"/>
          <p:cNvGrpSpPr/>
          <p:nvPr/>
        </p:nvGrpSpPr>
        <p:grpSpPr>
          <a:xfrm>
            <a:off x="550935" y="2243229"/>
            <a:ext cx="5760000" cy="3204907"/>
            <a:chOff x="1465335" y="6481561"/>
            <a:chExt cx="5769903" cy="3210417"/>
          </a:xfrm>
        </p:grpSpPr>
        <p:pic>
          <p:nvPicPr>
            <p:cNvPr descr="텍스트, 스크린샷, 모니터이(가) 표시된 사진&#10;&#10;자동 생성된 설명" id="3986" name="Google Shape;3986;p189"/>
            <p:cNvPicPr preferRelativeResize="0"/>
            <p:nvPr/>
          </p:nvPicPr>
          <p:blipFill rotWithShape="1">
            <a:blip r:embed="rId3">
              <a:alphaModFix/>
            </a:blip>
            <a:srcRect b="0" l="0" r="0" t="0"/>
            <a:stretch/>
          </p:blipFill>
          <p:spPr>
            <a:xfrm>
              <a:off x="1465335" y="6481561"/>
              <a:ext cx="5769903" cy="3210417"/>
            </a:xfrm>
            <a:prstGeom prst="rect">
              <a:avLst/>
            </a:prstGeom>
            <a:noFill/>
            <a:ln cap="flat" cmpd="sng" w="9525">
              <a:solidFill>
                <a:srgbClr val="D8D8D8"/>
              </a:solidFill>
              <a:prstDash val="solid"/>
              <a:round/>
              <a:headEnd len="sm" w="sm" type="none"/>
              <a:tailEnd len="sm" w="sm" type="none"/>
            </a:ln>
          </p:spPr>
        </p:pic>
        <p:sp>
          <p:nvSpPr>
            <p:cNvPr id="3987" name="Google Shape;3987;p189"/>
            <p:cNvSpPr/>
            <p:nvPr/>
          </p:nvSpPr>
          <p:spPr>
            <a:xfrm>
              <a:off x="2372309" y="7829213"/>
              <a:ext cx="365983" cy="1006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3988" name="Google Shape;3988;p189"/>
            <p:cNvSpPr/>
            <p:nvPr/>
          </p:nvSpPr>
          <p:spPr>
            <a:xfrm>
              <a:off x="2368835" y="7981613"/>
              <a:ext cx="442839" cy="1006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3989" name="Google Shape;3989;p189"/>
            <p:cNvSpPr/>
            <p:nvPr/>
          </p:nvSpPr>
          <p:spPr>
            <a:xfrm>
              <a:off x="2394139" y="8075290"/>
              <a:ext cx="227246" cy="1006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3990" name="Google Shape;3990;p189"/>
            <p:cNvSpPr/>
            <p:nvPr/>
          </p:nvSpPr>
          <p:spPr>
            <a:xfrm>
              <a:off x="3199083" y="9326649"/>
              <a:ext cx="784517" cy="1006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3991" name="Google Shape;3991;p189"/>
            <p:cNvSpPr/>
            <p:nvPr/>
          </p:nvSpPr>
          <p:spPr>
            <a:xfrm>
              <a:off x="2347907" y="9411937"/>
              <a:ext cx="274968" cy="1006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Tính năng của Linux</a:t>
            </a:r>
            <a:endParaRPr/>
          </a:p>
        </p:txBody>
      </p:sp>
      <p:sp>
        <p:nvSpPr>
          <p:cNvPr id="500" name="Google Shape;500;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01" name="Google Shape;501;p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 hệ thống Linux</a:t>
            </a:r>
            <a:endParaRPr/>
          </a:p>
        </p:txBody>
      </p:sp>
      <p:grpSp>
        <p:nvGrpSpPr>
          <p:cNvPr id="502" name="Google Shape;502;p19"/>
          <p:cNvGrpSpPr/>
          <p:nvPr/>
        </p:nvGrpSpPr>
        <p:grpSpPr>
          <a:xfrm>
            <a:off x="1720831" y="2082681"/>
            <a:ext cx="7153487" cy="3870247"/>
            <a:chOff x="1838527" y="2082681"/>
            <a:chExt cx="7153487" cy="3870247"/>
          </a:xfrm>
        </p:grpSpPr>
        <p:grpSp>
          <p:nvGrpSpPr>
            <p:cNvPr id="503" name="Google Shape;503;p19"/>
            <p:cNvGrpSpPr/>
            <p:nvPr/>
          </p:nvGrpSpPr>
          <p:grpSpPr>
            <a:xfrm>
              <a:off x="1838527" y="2082681"/>
              <a:ext cx="6254588" cy="3870247"/>
              <a:chOff x="1838527" y="2297285"/>
              <a:chExt cx="6254588" cy="3375510"/>
            </a:xfrm>
          </p:grpSpPr>
          <p:sp>
            <p:nvSpPr>
              <p:cNvPr id="504" name="Google Shape;504;p19"/>
              <p:cNvSpPr/>
              <p:nvPr/>
            </p:nvSpPr>
            <p:spPr>
              <a:xfrm>
                <a:off x="1838527" y="5046070"/>
                <a:ext cx="2052436" cy="626725"/>
              </a:xfrm>
              <a:prstGeom prst="rect">
                <a:avLst/>
              </a:prstGeom>
              <a:solidFill>
                <a:srgbClr val="E3EBFE"/>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lang="en-US" sz="1400">
                    <a:solidFill>
                      <a:schemeClr val="dk1"/>
                    </a:solidFill>
                    <a:latin typeface="Arial"/>
                    <a:ea typeface="Arial"/>
                    <a:cs typeface="Arial"/>
                    <a:sym typeface="Arial"/>
                  </a:rPr>
                  <a:t>Bộ điều khiển đầu cuối</a:t>
                </a:r>
                <a:endParaRPr sz="14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en-US" sz="1400">
                    <a:solidFill>
                      <a:schemeClr val="dk1"/>
                    </a:solidFill>
                    <a:latin typeface="Arial"/>
                    <a:ea typeface="Arial"/>
                    <a:cs typeface="Arial"/>
                    <a:sym typeface="Arial"/>
                  </a:rPr>
                  <a:t>Đầu cuối</a:t>
                </a:r>
                <a:endParaRPr sz="1400">
                  <a:solidFill>
                    <a:schemeClr val="dk1"/>
                  </a:solidFill>
                  <a:latin typeface="Arial"/>
                  <a:ea typeface="Arial"/>
                  <a:cs typeface="Arial"/>
                  <a:sym typeface="Arial"/>
                </a:endParaRPr>
              </a:p>
            </p:txBody>
          </p:sp>
          <p:sp>
            <p:nvSpPr>
              <p:cNvPr id="505" name="Google Shape;505;p19"/>
              <p:cNvSpPr/>
              <p:nvPr/>
            </p:nvSpPr>
            <p:spPr>
              <a:xfrm>
                <a:off x="1838527" y="4654865"/>
                <a:ext cx="6254588" cy="343799"/>
              </a:xfrm>
              <a:prstGeom prst="rect">
                <a:avLst/>
              </a:prstGeom>
              <a:solidFill>
                <a:srgbClr val="D5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Giao diện Kernel tới phần cứng</a:t>
                </a:r>
                <a:endParaRPr sz="1400">
                  <a:solidFill>
                    <a:schemeClr val="dk1"/>
                  </a:solidFill>
                  <a:latin typeface="Arial"/>
                  <a:ea typeface="Arial"/>
                  <a:cs typeface="Arial"/>
                  <a:sym typeface="Arial"/>
                </a:endParaRPr>
              </a:p>
            </p:txBody>
          </p:sp>
          <p:sp>
            <p:nvSpPr>
              <p:cNvPr id="506" name="Google Shape;506;p19"/>
              <p:cNvSpPr/>
              <p:nvPr/>
            </p:nvSpPr>
            <p:spPr>
              <a:xfrm>
                <a:off x="1838527" y="3864826"/>
                <a:ext cx="6254588" cy="742633"/>
              </a:xfrm>
              <a:prstGeom prst="rect">
                <a:avLst/>
              </a:prstGeom>
              <a:solidFill>
                <a:srgbClr val="F1F0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07" name="Google Shape;507;p19"/>
              <p:cNvSpPr/>
              <p:nvPr/>
            </p:nvSpPr>
            <p:spPr>
              <a:xfrm>
                <a:off x="1838527" y="3473621"/>
                <a:ext cx="6254588" cy="343799"/>
              </a:xfrm>
              <a:prstGeom prst="rect">
                <a:avLst/>
              </a:prstGeom>
              <a:solidFill>
                <a:srgbClr val="D5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Giao diện System Call tới Kernel</a:t>
                </a:r>
                <a:endParaRPr/>
              </a:p>
            </p:txBody>
          </p:sp>
          <p:sp>
            <p:nvSpPr>
              <p:cNvPr id="508" name="Google Shape;508;p19"/>
              <p:cNvSpPr/>
              <p:nvPr/>
            </p:nvSpPr>
            <p:spPr>
              <a:xfrm>
                <a:off x="1838527" y="2684615"/>
                <a:ext cx="6254588" cy="741600"/>
              </a:xfrm>
              <a:prstGeom prst="rect">
                <a:avLst/>
              </a:prstGeom>
              <a:solidFill>
                <a:srgbClr val="F1F0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Shell &amp; Lệnh</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Trình biên dịch &amp; Trình thông dịch</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Thư viện hệ thống</a:t>
                </a:r>
                <a:endParaRPr/>
              </a:p>
            </p:txBody>
          </p:sp>
          <p:sp>
            <p:nvSpPr>
              <p:cNvPr id="509" name="Google Shape;509;p19"/>
              <p:cNvSpPr/>
              <p:nvPr/>
            </p:nvSpPr>
            <p:spPr>
              <a:xfrm>
                <a:off x="1838527" y="2297285"/>
                <a:ext cx="6254588" cy="343799"/>
              </a:xfrm>
              <a:prstGeom prst="rect">
                <a:avLst/>
              </a:prstGeom>
              <a:solidFill>
                <a:srgbClr val="7299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Người dùng</a:t>
                </a:r>
                <a:endParaRPr/>
              </a:p>
            </p:txBody>
          </p:sp>
          <p:sp>
            <p:nvSpPr>
              <p:cNvPr id="510" name="Google Shape;510;p19"/>
              <p:cNvSpPr/>
              <p:nvPr/>
            </p:nvSpPr>
            <p:spPr>
              <a:xfrm>
                <a:off x="3939603" y="5046070"/>
                <a:ext cx="2052436" cy="626725"/>
              </a:xfrm>
              <a:prstGeom prst="rect">
                <a:avLst/>
              </a:prstGeom>
              <a:solidFill>
                <a:srgbClr val="E3EBFE"/>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lang="en-US" sz="1400">
                    <a:solidFill>
                      <a:schemeClr val="dk1"/>
                    </a:solidFill>
                    <a:latin typeface="Arial"/>
                    <a:ea typeface="Arial"/>
                    <a:cs typeface="Arial"/>
                    <a:sym typeface="Arial"/>
                  </a:rPr>
                  <a:t>Bộ điều khiển thiết bị</a:t>
                </a:r>
                <a:endParaRPr/>
              </a:p>
              <a:p>
                <a:pPr indent="0" lvl="0" marL="0" marR="0" rtl="0" algn="ctr">
                  <a:lnSpc>
                    <a:spcPct val="150000"/>
                  </a:lnSpc>
                  <a:spcBef>
                    <a:spcPts val="0"/>
                  </a:spcBef>
                  <a:spcAft>
                    <a:spcPts val="0"/>
                  </a:spcAft>
                  <a:buNone/>
                </a:pPr>
                <a:r>
                  <a:rPr lang="en-US" sz="1400">
                    <a:solidFill>
                      <a:schemeClr val="dk1"/>
                    </a:solidFill>
                    <a:latin typeface="Arial"/>
                    <a:ea typeface="Arial"/>
                    <a:cs typeface="Arial"/>
                    <a:sym typeface="Arial"/>
                  </a:rPr>
                  <a:t>Đĩa &amp; băng</a:t>
                </a:r>
                <a:endParaRPr sz="1400">
                  <a:solidFill>
                    <a:schemeClr val="dk1"/>
                  </a:solidFill>
                  <a:latin typeface="Arial"/>
                  <a:ea typeface="Arial"/>
                  <a:cs typeface="Arial"/>
                  <a:sym typeface="Arial"/>
                </a:endParaRPr>
              </a:p>
            </p:txBody>
          </p:sp>
          <p:sp>
            <p:nvSpPr>
              <p:cNvPr id="511" name="Google Shape;511;p19"/>
              <p:cNvSpPr/>
              <p:nvPr/>
            </p:nvSpPr>
            <p:spPr>
              <a:xfrm>
                <a:off x="6040679" y="5046070"/>
                <a:ext cx="2052436" cy="626725"/>
              </a:xfrm>
              <a:prstGeom prst="rect">
                <a:avLst/>
              </a:prstGeom>
              <a:solidFill>
                <a:srgbClr val="E3EBFE"/>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lang="en-US" sz="1400">
                    <a:solidFill>
                      <a:schemeClr val="dk1"/>
                    </a:solidFill>
                    <a:latin typeface="Arial"/>
                    <a:ea typeface="Arial"/>
                    <a:cs typeface="Arial"/>
                    <a:sym typeface="Arial"/>
                  </a:rPr>
                  <a:t>Bộ điều khiển bộ nhớ</a:t>
                </a:r>
                <a:endParaRPr sz="14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en-US" sz="1400">
                    <a:solidFill>
                      <a:schemeClr val="dk1"/>
                    </a:solidFill>
                    <a:latin typeface="Arial"/>
                    <a:ea typeface="Arial"/>
                    <a:cs typeface="Arial"/>
                    <a:sym typeface="Arial"/>
                  </a:rPr>
                  <a:t>Bộ nhớ vật lý</a:t>
                </a:r>
                <a:endParaRPr sz="1400">
                  <a:solidFill>
                    <a:schemeClr val="dk1"/>
                  </a:solidFill>
                  <a:latin typeface="Arial"/>
                  <a:ea typeface="Arial"/>
                  <a:cs typeface="Arial"/>
                  <a:sym typeface="Arial"/>
                </a:endParaRPr>
              </a:p>
            </p:txBody>
          </p:sp>
          <p:sp>
            <p:nvSpPr>
              <p:cNvPr id="512" name="Google Shape;512;p19"/>
              <p:cNvSpPr/>
              <p:nvPr/>
            </p:nvSpPr>
            <p:spPr>
              <a:xfrm>
                <a:off x="1838528" y="3932432"/>
                <a:ext cx="2052436" cy="64424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Tín hiệu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Xử lý đầu cuối</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Ổcứng đầu cuối</a:t>
                </a:r>
                <a:endParaRPr sz="1400">
                  <a:solidFill>
                    <a:schemeClr val="dk1"/>
                  </a:solidFill>
                  <a:latin typeface="Arial"/>
                  <a:ea typeface="Arial"/>
                  <a:cs typeface="Arial"/>
                  <a:sym typeface="Arial"/>
                </a:endParaRPr>
              </a:p>
            </p:txBody>
          </p:sp>
          <p:sp>
            <p:nvSpPr>
              <p:cNvPr id="513" name="Google Shape;513;p19"/>
              <p:cNvSpPr/>
              <p:nvPr/>
            </p:nvSpPr>
            <p:spPr>
              <a:xfrm>
                <a:off x="3939603" y="4017070"/>
                <a:ext cx="2052436" cy="45633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Hệ thống tệp tin</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Ổ đĩa &amp; băng</a:t>
                </a:r>
                <a:endParaRPr sz="1400">
                  <a:solidFill>
                    <a:schemeClr val="dk1"/>
                  </a:solidFill>
                  <a:latin typeface="Arial"/>
                  <a:ea typeface="Arial"/>
                  <a:cs typeface="Arial"/>
                  <a:sym typeface="Arial"/>
                </a:endParaRPr>
              </a:p>
            </p:txBody>
          </p:sp>
          <p:sp>
            <p:nvSpPr>
              <p:cNvPr id="514" name="Google Shape;514;p19"/>
              <p:cNvSpPr/>
              <p:nvPr/>
            </p:nvSpPr>
            <p:spPr>
              <a:xfrm>
                <a:off x="6040679" y="4017070"/>
                <a:ext cx="2052436" cy="45633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Định thời CPU</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Bộ nhớ ảo</a:t>
                </a:r>
                <a:endParaRPr sz="1400">
                  <a:solidFill>
                    <a:schemeClr val="dk1"/>
                  </a:solidFill>
                  <a:latin typeface="Arial"/>
                  <a:ea typeface="Arial"/>
                  <a:cs typeface="Arial"/>
                  <a:sym typeface="Arial"/>
                </a:endParaRPr>
              </a:p>
            </p:txBody>
          </p:sp>
        </p:grpSp>
        <p:grpSp>
          <p:nvGrpSpPr>
            <p:cNvPr id="515" name="Google Shape;515;p19"/>
            <p:cNvGrpSpPr/>
            <p:nvPr/>
          </p:nvGrpSpPr>
          <p:grpSpPr>
            <a:xfrm>
              <a:off x="8199809" y="3883488"/>
              <a:ext cx="792205" cy="828472"/>
              <a:chOff x="8199809" y="3864826"/>
              <a:chExt cx="792205" cy="742633"/>
            </a:xfrm>
          </p:grpSpPr>
          <p:cxnSp>
            <p:nvCxnSpPr>
              <p:cNvPr id="516" name="Google Shape;516;p19"/>
              <p:cNvCxnSpPr/>
              <p:nvPr/>
            </p:nvCxnSpPr>
            <p:spPr>
              <a:xfrm>
                <a:off x="8229599" y="3864826"/>
                <a:ext cx="370377" cy="0"/>
              </a:xfrm>
              <a:prstGeom prst="straightConnector1">
                <a:avLst/>
              </a:prstGeom>
              <a:noFill/>
              <a:ln cap="flat" cmpd="sng" w="9525">
                <a:solidFill>
                  <a:srgbClr val="0033CC"/>
                </a:solidFill>
                <a:prstDash val="solid"/>
                <a:miter lim="800000"/>
                <a:headEnd len="sm" w="sm" type="none"/>
                <a:tailEnd len="sm" w="sm" type="none"/>
              </a:ln>
            </p:spPr>
          </p:cxnSp>
          <p:cxnSp>
            <p:nvCxnSpPr>
              <p:cNvPr id="517" name="Google Shape;517;p19"/>
              <p:cNvCxnSpPr/>
              <p:nvPr/>
            </p:nvCxnSpPr>
            <p:spPr>
              <a:xfrm>
                <a:off x="8229599" y="4607459"/>
                <a:ext cx="370377" cy="0"/>
              </a:xfrm>
              <a:prstGeom prst="straightConnector1">
                <a:avLst/>
              </a:prstGeom>
              <a:noFill/>
              <a:ln cap="flat" cmpd="sng" w="9525">
                <a:solidFill>
                  <a:srgbClr val="0033CC"/>
                </a:solidFill>
                <a:prstDash val="solid"/>
                <a:miter lim="800000"/>
                <a:headEnd len="sm" w="sm" type="none"/>
                <a:tailEnd len="sm" w="sm" type="none"/>
              </a:ln>
            </p:spPr>
          </p:cxnSp>
          <p:cxnSp>
            <p:nvCxnSpPr>
              <p:cNvPr id="518" name="Google Shape;518;p19"/>
              <p:cNvCxnSpPr/>
              <p:nvPr/>
            </p:nvCxnSpPr>
            <p:spPr>
              <a:xfrm>
                <a:off x="8599976" y="3864826"/>
                <a:ext cx="0" cy="741600"/>
              </a:xfrm>
              <a:prstGeom prst="straightConnector1">
                <a:avLst/>
              </a:prstGeom>
              <a:noFill/>
              <a:ln cap="flat" cmpd="sng" w="9525">
                <a:solidFill>
                  <a:srgbClr val="0033CC"/>
                </a:solidFill>
                <a:prstDash val="solid"/>
                <a:miter lim="800000"/>
                <a:headEnd len="sm" w="sm" type="none"/>
                <a:tailEnd len="sm" w="sm" type="none"/>
              </a:ln>
            </p:spPr>
          </p:cxnSp>
          <p:sp>
            <p:nvSpPr>
              <p:cNvPr id="519" name="Google Shape;519;p19"/>
              <p:cNvSpPr/>
              <p:nvPr/>
            </p:nvSpPr>
            <p:spPr>
              <a:xfrm>
                <a:off x="8199809" y="4081613"/>
                <a:ext cx="792205"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33CC"/>
                    </a:solidFill>
                    <a:latin typeface="Arial"/>
                    <a:ea typeface="Arial"/>
                    <a:cs typeface="Arial"/>
                    <a:sym typeface="Arial"/>
                  </a:rPr>
                  <a:t>Kernel</a:t>
                </a:r>
                <a:endParaRPr/>
              </a:p>
            </p:txBody>
          </p:sp>
        </p:grpSp>
        <p:grpSp>
          <p:nvGrpSpPr>
            <p:cNvPr id="520" name="Google Shape;520;p19"/>
            <p:cNvGrpSpPr/>
            <p:nvPr/>
          </p:nvGrpSpPr>
          <p:grpSpPr>
            <a:xfrm>
              <a:off x="8229599" y="2528598"/>
              <a:ext cx="692684" cy="848478"/>
              <a:chOff x="8229599" y="2678115"/>
              <a:chExt cx="692684" cy="742633"/>
            </a:xfrm>
          </p:grpSpPr>
          <p:cxnSp>
            <p:nvCxnSpPr>
              <p:cNvPr id="521" name="Google Shape;521;p19"/>
              <p:cNvCxnSpPr/>
              <p:nvPr/>
            </p:nvCxnSpPr>
            <p:spPr>
              <a:xfrm>
                <a:off x="8229599" y="2678115"/>
                <a:ext cx="370377" cy="0"/>
              </a:xfrm>
              <a:prstGeom prst="straightConnector1">
                <a:avLst/>
              </a:prstGeom>
              <a:noFill/>
              <a:ln cap="flat" cmpd="sng" w="9525">
                <a:solidFill>
                  <a:srgbClr val="0033CC"/>
                </a:solidFill>
                <a:prstDash val="solid"/>
                <a:miter lim="800000"/>
                <a:headEnd len="sm" w="sm" type="none"/>
                <a:tailEnd len="sm" w="sm" type="none"/>
              </a:ln>
            </p:spPr>
          </p:cxnSp>
          <p:cxnSp>
            <p:nvCxnSpPr>
              <p:cNvPr id="522" name="Google Shape;522;p19"/>
              <p:cNvCxnSpPr/>
              <p:nvPr/>
            </p:nvCxnSpPr>
            <p:spPr>
              <a:xfrm>
                <a:off x="8229599" y="3420748"/>
                <a:ext cx="370377" cy="0"/>
              </a:xfrm>
              <a:prstGeom prst="straightConnector1">
                <a:avLst/>
              </a:prstGeom>
              <a:noFill/>
              <a:ln cap="flat" cmpd="sng" w="9525">
                <a:solidFill>
                  <a:srgbClr val="0033CC"/>
                </a:solidFill>
                <a:prstDash val="solid"/>
                <a:miter lim="800000"/>
                <a:headEnd len="sm" w="sm" type="none"/>
                <a:tailEnd len="sm" w="sm" type="none"/>
              </a:ln>
            </p:spPr>
          </p:cxnSp>
          <p:cxnSp>
            <p:nvCxnSpPr>
              <p:cNvPr id="523" name="Google Shape;523;p19"/>
              <p:cNvCxnSpPr/>
              <p:nvPr/>
            </p:nvCxnSpPr>
            <p:spPr>
              <a:xfrm>
                <a:off x="8599976" y="2678115"/>
                <a:ext cx="0" cy="741600"/>
              </a:xfrm>
              <a:prstGeom prst="straightConnector1">
                <a:avLst/>
              </a:prstGeom>
              <a:noFill/>
              <a:ln cap="flat" cmpd="sng" w="9525">
                <a:solidFill>
                  <a:srgbClr val="0033CC"/>
                </a:solidFill>
                <a:prstDash val="solid"/>
                <a:miter lim="800000"/>
                <a:headEnd len="sm" w="sm" type="none"/>
                <a:tailEnd len="sm" w="sm" type="none"/>
              </a:ln>
            </p:spPr>
          </p:cxnSp>
          <p:sp>
            <p:nvSpPr>
              <p:cNvPr id="524" name="Google Shape;524;p19"/>
              <p:cNvSpPr/>
              <p:nvPr/>
            </p:nvSpPr>
            <p:spPr>
              <a:xfrm>
                <a:off x="8269540" y="2894902"/>
                <a:ext cx="652743"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33CC"/>
                    </a:solidFill>
                    <a:latin typeface="Arial"/>
                    <a:ea typeface="Arial"/>
                    <a:cs typeface="Arial"/>
                    <a:sym typeface="Arial"/>
                  </a:rPr>
                  <a:t>Shell</a:t>
                </a:r>
                <a:endParaRPr/>
              </a:p>
            </p:txBody>
          </p:sp>
        </p:grpSp>
      </p:gr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6" name="Shape 3996"/>
        <p:cNvGrpSpPr/>
        <p:nvPr/>
      </p:nvGrpSpPr>
      <p:grpSpPr>
        <a:xfrm>
          <a:off x="0" y="0"/>
          <a:ext cx="0" cy="0"/>
          <a:chOff x="0" y="0"/>
          <a:chExt cx="0" cy="0"/>
        </a:xfrm>
      </p:grpSpPr>
      <p:sp>
        <p:nvSpPr>
          <p:cNvPr id="3997" name="Google Shape;3997;p190"/>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Lập trình Shell</a:t>
            </a:r>
            <a:endParaRPr/>
          </a:p>
        </p:txBody>
      </p:sp>
      <p:sp>
        <p:nvSpPr>
          <p:cNvPr id="3998" name="Google Shape;3998;p19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sz="5400">
              <a:solidFill>
                <a:srgbClr val="7F7F7F"/>
              </a:solidFill>
              <a:latin typeface="Arial"/>
              <a:ea typeface="Arial"/>
              <a:cs typeface="Arial"/>
              <a:sym typeface="Arial"/>
            </a:endParaRPr>
          </a:p>
        </p:txBody>
      </p:sp>
      <p:sp>
        <p:nvSpPr>
          <p:cNvPr id="3999" name="Google Shape;3999;p190"/>
          <p:cNvSpPr/>
          <p:nvPr/>
        </p:nvSpPr>
        <p:spPr>
          <a:xfrm>
            <a:off x="1234524" y="3884308"/>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3.1. Khái quát về Shell</a:t>
            </a:r>
            <a:endParaRPr/>
          </a:p>
        </p:txBody>
      </p:sp>
      <p:sp>
        <p:nvSpPr>
          <p:cNvPr id="4000" name="Google Shape;4000;p190"/>
          <p:cNvSpPr/>
          <p:nvPr/>
        </p:nvSpPr>
        <p:spPr>
          <a:xfrm>
            <a:off x="1051644" y="3883135"/>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5" name="Shape 4005"/>
        <p:cNvGrpSpPr/>
        <p:nvPr/>
      </p:nvGrpSpPr>
      <p:grpSpPr>
        <a:xfrm>
          <a:off x="0" y="0"/>
          <a:ext cx="0" cy="0"/>
          <a:chOff x="0" y="0"/>
          <a:chExt cx="0" cy="0"/>
        </a:xfrm>
      </p:grpSpPr>
      <p:pic>
        <p:nvPicPr>
          <p:cNvPr id="4006" name="Google Shape;4006;p191"/>
          <p:cNvPicPr preferRelativeResize="0"/>
          <p:nvPr/>
        </p:nvPicPr>
        <p:blipFill rotWithShape="1">
          <a:blip r:embed="rId3">
            <a:alphaModFix/>
          </a:blip>
          <a:srcRect b="0" l="0" r="0" t="0"/>
          <a:stretch/>
        </p:blipFill>
        <p:spPr>
          <a:xfrm>
            <a:off x="2468181" y="2850257"/>
            <a:ext cx="4966463" cy="3228658"/>
          </a:xfrm>
          <a:prstGeom prst="rect">
            <a:avLst/>
          </a:prstGeom>
          <a:noFill/>
          <a:ln>
            <a:noFill/>
          </a:ln>
        </p:spPr>
      </p:pic>
      <p:sp>
        <p:nvSpPr>
          <p:cNvPr id="4007" name="Google Shape;4007;p19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008" name="Google Shape;4008;p1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009" name="Google Shape;4009;p19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Shell là gì?</a:t>
            </a:r>
            <a:endParaRPr/>
          </a:p>
        </p:txBody>
      </p:sp>
      <p:grpSp>
        <p:nvGrpSpPr>
          <p:cNvPr id="4010" name="Google Shape;4010;p191"/>
          <p:cNvGrpSpPr/>
          <p:nvPr/>
        </p:nvGrpSpPr>
        <p:grpSpPr>
          <a:xfrm>
            <a:off x="559817" y="1922200"/>
            <a:ext cx="8783192" cy="215394"/>
            <a:chOff x="1027113" y="2045624"/>
            <a:chExt cx="8785225" cy="215444"/>
          </a:xfrm>
        </p:grpSpPr>
        <p:sp>
          <p:nvSpPr>
            <p:cNvPr id="4011" name="Google Shape;4011;p1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12" name="Google Shape;4012;p191"/>
            <p:cNvSpPr/>
            <p:nvPr/>
          </p:nvSpPr>
          <p:spPr>
            <a:xfrm>
              <a:off x="1179513" y="2045624"/>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Linux’ Shell là một giao diện được dùng để thực thi lệnh và cho phép hệ điều hành thực hiện</a:t>
              </a:r>
              <a:endParaRPr/>
            </a:p>
          </p:txBody>
        </p:sp>
      </p:grpSp>
      <p:grpSp>
        <p:nvGrpSpPr>
          <p:cNvPr id="4013" name="Google Shape;4013;p191"/>
          <p:cNvGrpSpPr/>
          <p:nvPr/>
        </p:nvGrpSpPr>
        <p:grpSpPr>
          <a:xfrm>
            <a:off x="559817" y="2305255"/>
            <a:ext cx="8783192" cy="430887"/>
            <a:chOff x="1027113" y="2045620"/>
            <a:chExt cx="8785225" cy="430987"/>
          </a:xfrm>
        </p:grpSpPr>
        <p:sp>
          <p:nvSpPr>
            <p:cNvPr id="4014" name="Google Shape;4014;p1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15" name="Google Shape;4015;p191"/>
            <p:cNvSpPr/>
            <p:nvPr/>
          </p:nvSpPr>
          <p:spPr>
            <a:xfrm>
              <a:off x="1179513" y="2045620"/>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Shell hoạt động như cầu nối giữa một kernel và một người dùng. Nhận lệnh từ người dùng, thông dịch lệnh và chạy chương trình.</a:t>
              </a:r>
              <a:endParaRPr/>
            </a:p>
          </p:txBody>
        </p:sp>
      </p:grpSp>
      <p:grpSp>
        <p:nvGrpSpPr>
          <p:cNvPr id="4016" name="Google Shape;4016;p191"/>
          <p:cNvGrpSpPr/>
          <p:nvPr/>
        </p:nvGrpSpPr>
        <p:grpSpPr>
          <a:xfrm>
            <a:off x="2812925" y="3096287"/>
            <a:ext cx="4343273" cy="2611809"/>
            <a:chOff x="3084350" y="3096287"/>
            <a:chExt cx="4343273" cy="2611809"/>
          </a:xfrm>
        </p:grpSpPr>
        <p:sp>
          <p:nvSpPr>
            <p:cNvPr id="4017" name="Google Shape;4017;p191"/>
            <p:cNvSpPr txBox="1"/>
            <p:nvPr/>
          </p:nvSpPr>
          <p:spPr>
            <a:xfrm>
              <a:off x="6715889" y="3096287"/>
              <a:ext cx="711734"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Phần cứng</a:t>
              </a:r>
              <a:endParaRPr b="0" i="0" sz="1200" u="none" cap="none" strike="noStrike">
                <a:solidFill>
                  <a:srgbClr val="000000"/>
                </a:solidFill>
                <a:latin typeface="Arial"/>
                <a:ea typeface="Arial"/>
                <a:cs typeface="Arial"/>
                <a:sym typeface="Arial"/>
              </a:endParaRPr>
            </a:p>
          </p:txBody>
        </p:sp>
        <p:sp>
          <p:nvSpPr>
            <p:cNvPr id="4018" name="Google Shape;4018;p191"/>
            <p:cNvSpPr txBox="1"/>
            <p:nvPr/>
          </p:nvSpPr>
          <p:spPr>
            <a:xfrm>
              <a:off x="3125227" y="3511020"/>
              <a:ext cx="1566134"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Chương trình ứng dụng</a:t>
              </a:r>
              <a:endParaRPr/>
            </a:p>
          </p:txBody>
        </p:sp>
        <p:sp>
          <p:nvSpPr>
            <p:cNvPr id="4019" name="Google Shape;4019;p191"/>
            <p:cNvSpPr txBox="1"/>
            <p:nvPr/>
          </p:nvSpPr>
          <p:spPr>
            <a:xfrm>
              <a:off x="3130327" y="4431483"/>
              <a:ext cx="597921" cy="3231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Hệ</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điều hành</a:t>
              </a:r>
              <a:endParaRPr b="0" i="0" sz="1050" u="none" cap="none" strike="noStrike">
                <a:solidFill>
                  <a:srgbClr val="000000"/>
                </a:solidFill>
                <a:latin typeface="Arial"/>
                <a:ea typeface="Arial"/>
                <a:cs typeface="Arial"/>
                <a:sym typeface="Arial"/>
              </a:endParaRPr>
            </a:p>
          </p:txBody>
        </p:sp>
        <p:sp>
          <p:nvSpPr>
            <p:cNvPr id="4020" name="Google Shape;4020;p191"/>
            <p:cNvSpPr txBox="1"/>
            <p:nvPr/>
          </p:nvSpPr>
          <p:spPr>
            <a:xfrm>
              <a:off x="4106600" y="4505364"/>
              <a:ext cx="286938" cy="1538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Shell</a:t>
              </a:r>
              <a:endParaRPr b="0" i="0" sz="1050" u="none" cap="none" strike="noStrike">
                <a:solidFill>
                  <a:srgbClr val="000000"/>
                </a:solidFill>
                <a:latin typeface="Arial"/>
                <a:ea typeface="Arial"/>
                <a:cs typeface="Arial"/>
                <a:sym typeface="Arial"/>
              </a:endParaRPr>
            </a:p>
          </p:txBody>
        </p:sp>
        <p:sp>
          <p:nvSpPr>
            <p:cNvPr id="4021" name="Google Shape;4021;p191"/>
            <p:cNvSpPr txBox="1"/>
            <p:nvPr/>
          </p:nvSpPr>
          <p:spPr>
            <a:xfrm>
              <a:off x="4875009" y="4516122"/>
              <a:ext cx="371897" cy="1538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Kernel</a:t>
              </a:r>
              <a:endParaRPr b="0" i="0" sz="1050" u="none" cap="none" strike="noStrike">
                <a:solidFill>
                  <a:srgbClr val="000000"/>
                </a:solidFill>
                <a:latin typeface="Arial"/>
                <a:ea typeface="Arial"/>
                <a:cs typeface="Arial"/>
                <a:sym typeface="Arial"/>
              </a:endParaRPr>
            </a:p>
          </p:txBody>
        </p:sp>
        <p:sp>
          <p:nvSpPr>
            <p:cNvPr id="4022" name="Google Shape;4022;p191"/>
            <p:cNvSpPr txBox="1"/>
            <p:nvPr/>
          </p:nvSpPr>
          <p:spPr>
            <a:xfrm>
              <a:off x="4574932" y="3105581"/>
              <a:ext cx="851195" cy="1538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Thiết bị lưu trữ</a:t>
              </a:r>
              <a:endParaRPr/>
            </a:p>
          </p:txBody>
        </p:sp>
        <p:sp>
          <p:nvSpPr>
            <p:cNvPr id="4023" name="Google Shape;4023;p191"/>
            <p:cNvSpPr txBox="1"/>
            <p:nvPr/>
          </p:nvSpPr>
          <p:spPr>
            <a:xfrm>
              <a:off x="3084350" y="5479428"/>
              <a:ext cx="913713" cy="1538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Dữ liệu được lưu</a:t>
              </a:r>
              <a:endParaRPr/>
            </a:p>
          </p:txBody>
        </p:sp>
        <p:pic>
          <p:nvPicPr>
            <p:cNvPr id="4024" name="Google Shape;4024;p191"/>
            <p:cNvPicPr preferRelativeResize="0"/>
            <p:nvPr/>
          </p:nvPicPr>
          <p:blipFill rotWithShape="1">
            <a:blip r:embed="rId4">
              <a:alphaModFix/>
            </a:blip>
            <a:srcRect b="0" l="0" r="0" t="0"/>
            <a:stretch/>
          </p:blipFill>
          <p:spPr>
            <a:xfrm>
              <a:off x="6770028" y="3538099"/>
              <a:ext cx="603454" cy="2169997"/>
            </a:xfrm>
            <a:prstGeom prst="rect">
              <a:avLst/>
            </a:prstGeom>
            <a:noFill/>
            <a:ln>
              <a:noFill/>
            </a:ln>
          </p:spPr>
        </p:pic>
        <p:cxnSp>
          <p:nvCxnSpPr>
            <p:cNvPr id="4025" name="Google Shape;4025;p191"/>
            <p:cNvCxnSpPr/>
            <p:nvPr/>
          </p:nvCxnSpPr>
          <p:spPr>
            <a:xfrm flipH="1">
              <a:off x="5776856" y="3808207"/>
              <a:ext cx="978946" cy="494852"/>
            </a:xfrm>
            <a:prstGeom prst="straightConnector1">
              <a:avLst/>
            </a:prstGeom>
            <a:noFill/>
            <a:ln cap="flat" cmpd="sng" w="12700">
              <a:solidFill>
                <a:srgbClr val="3F3F3F"/>
              </a:solidFill>
              <a:prstDash val="solid"/>
              <a:miter lim="800000"/>
              <a:headEnd len="sm" w="sm" type="none"/>
              <a:tailEnd len="med" w="med" type="triangle"/>
            </a:ln>
          </p:spPr>
        </p:cxnSp>
        <p:cxnSp>
          <p:nvCxnSpPr>
            <p:cNvPr id="4026" name="Google Shape;4026;p191"/>
            <p:cNvCxnSpPr/>
            <p:nvPr/>
          </p:nvCxnSpPr>
          <p:spPr>
            <a:xfrm rot="10800000">
              <a:off x="5809129" y="4668819"/>
              <a:ext cx="862404" cy="1793"/>
            </a:xfrm>
            <a:prstGeom prst="straightConnector1">
              <a:avLst/>
            </a:prstGeom>
            <a:noFill/>
            <a:ln cap="flat" cmpd="sng" w="12700">
              <a:solidFill>
                <a:srgbClr val="3F3F3F"/>
              </a:solidFill>
              <a:prstDash val="solid"/>
              <a:miter lim="800000"/>
              <a:headEnd len="sm" w="sm" type="none"/>
              <a:tailEnd len="med" w="med" type="triangle"/>
            </a:ln>
          </p:spPr>
        </p:cxnSp>
        <p:cxnSp>
          <p:nvCxnSpPr>
            <p:cNvPr id="4027" name="Google Shape;4027;p191"/>
            <p:cNvCxnSpPr/>
            <p:nvPr/>
          </p:nvCxnSpPr>
          <p:spPr>
            <a:xfrm rot="10800000">
              <a:off x="5800165" y="4961068"/>
              <a:ext cx="891092" cy="546847"/>
            </a:xfrm>
            <a:prstGeom prst="straightConnector1">
              <a:avLst/>
            </a:prstGeom>
            <a:noFill/>
            <a:ln cap="flat" cmpd="sng" w="12700">
              <a:solidFill>
                <a:srgbClr val="3F3F3F"/>
              </a:solidFill>
              <a:prstDash val="solid"/>
              <a:miter lim="800000"/>
              <a:headEnd len="sm" w="sm" type="none"/>
              <a:tailEnd len="med" w="med" type="triangle"/>
            </a:ln>
          </p:spPr>
        </p:cxnSp>
      </p:gr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2" name="Shape 4032"/>
        <p:cNvGrpSpPr/>
        <p:nvPr/>
      </p:nvGrpSpPr>
      <p:grpSpPr>
        <a:xfrm>
          <a:off x="0" y="0"/>
          <a:ext cx="0" cy="0"/>
          <a:chOff x="0" y="0"/>
          <a:chExt cx="0" cy="0"/>
        </a:xfrm>
      </p:grpSpPr>
      <p:sp>
        <p:nvSpPr>
          <p:cNvPr id="4033" name="Google Shape;4033;p19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034" name="Google Shape;4034;p1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035" name="Google Shape;4035;p19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Chức năng của Shell: Một trình thông dịch lệnh</a:t>
            </a:r>
            <a:endParaRPr sz="2400">
              <a:solidFill>
                <a:srgbClr val="0C0C0C"/>
              </a:solidFill>
              <a:latin typeface="Arial"/>
              <a:ea typeface="Arial"/>
              <a:cs typeface="Arial"/>
              <a:sym typeface="Arial"/>
            </a:endParaRPr>
          </a:p>
        </p:txBody>
      </p:sp>
      <p:grpSp>
        <p:nvGrpSpPr>
          <p:cNvPr id="4036" name="Google Shape;4036;p192"/>
          <p:cNvGrpSpPr/>
          <p:nvPr/>
        </p:nvGrpSpPr>
        <p:grpSpPr>
          <a:xfrm>
            <a:off x="559817" y="1921738"/>
            <a:ext cx="8783192" cy="1364563"/>
            <a:chOff x="559817" y="2696811"/>
            <a:chExt cx="8783192" cy="1364563"/>
          </a:xfrm>
        </p:grpSpPr>
        <p:grpSp>
          <p:nvGrpSpPr>
            <p:cNvPr id="4037" name="Google Shape;4037;p192"/>
            <p:cNvGrpSpPr/>
            <p:nvPr/>
          </p:nvGrpSpPr>
          <p:grpSpPr>
            <a:xfrm>
              <a:off x="559817" y="2696811"/>
              <a:ext cx="8783192" cy="215394"/>
              <a:chOff x="1027113" y="2045622"/>
              <a:chExt cx="8785225" cy="215444"/>
            </a:xfrm>
          </p:grpSpPr>
          <p:sp>
            <p:nvSpPr>
              <p:cNvPr id="4038" name="Google Shape;4038;p19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39" name="Google Shape;4039;p192"/>
              <p:cNvSpPr/>
              <p:nvPr/>
            </p:nvSpPr>
            <p:spPr>
              <a:xfrm>
                <a:off x="1179513" y="204562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Shell thông dịch và chuyển lệnh giữa người dùng và kernel.</a:t>
                </a:r>
                <a:endParaRPr/>
              </a:p>
            </p:txBody>
          </p:sp>
        </p:grpSp>
        <p:grpSp>
          <p:nvGrpSpPr>
            <p:cNvPr id="4040" name="Google Shape;4040;p192"/>
            <p:cNvGrpSpPr/>
            <p:nvPr/>
          </p:nvGrpSpPr>
          <p:grpSpPr>
            <a:xfrm>
              <a:off x="559817" y="3079867"/>
              <a:ext cx="8783192" cy="215394"/>
              <a:chOff x="1027113" y="2045618"/>
              <a:chExt cx="8785225" cy="215444"/>
            </a:xfrm>
          </p:grpSpPr>
          <p:sp>
            <p:nvSpPr>
              <p:cNvPr id="4041" name="Google Shape;4041;p19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42" name="Google Shape;4042;p192"/>
              <p:cNvSpPr/>
              <p:nvPr/>
            </p:nvSpPr>
            <p:spPr>
              <a:xfrm>
                <a:off x="1179513" y="2045618"/>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Sau khi người dùng đăng nhập, Shell tự động chạy và chờ người dùng nhập một lệnh vào → Shell đăng nhập</a:t>
                </a:r>
                <a:endParaRPr/>
              </a:p>
            </p:txBody>
          </p:sp>
        </p:grpSp>
        <p:grpSp>
          <p:nvGrpSpPr>
            <p:cNvPr id="4043" name="Google Shape;4043;p192"/>
            <p:cNvGrpSpPr/>
            <p:nvPr/>
          </p:nvGrpSpPr>
          <p:grpSpPr>
            <a:xfrm>
              <a:off x="559817" y="3462923"/>
              <a:ext cx="8783192" cy="215394"/>
              <a:chOff x="1027113" y="2045620"/>
              <a:chExt cx="8785225" cy="215444"/>
            </a:xfrm>
          </p:grpSpPr>
          <p:sp>
            <p:nvSpPr>
              <p:cNvPr id="4044" name="Google Shape;4044;p19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45" name="Google Shape;4045;p192"/>
              <p:cNvSpPr/>
              <p:nvPr/>
            </p:nvSpPr>
            <p:spPr>
              <a:xfrm>
                <a:off x="1179513" y="204562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Shell đăng nhập được gán cho tệp /etc/passwd cho mỗi người dùng.</a:t>
                </a:r>
                <a:endParaRPr/>
              </a:p>
            </p:txBody>
          </p:sp>
        </p:grpSp>
        <p:grpSp>
          <p:nvGrpSpPr>
            <p:cNvPr id="4046" name="Google Shape;4046;p192"/>
            <p:cNvGrpSpPr/>
            <p:nvPr/>
          </p:nvGrpSpPr>
          <p:grpSpPr>
            <a:xfrm>
              <a:off x="559817" y="3845980"/>
              <a:ext cx="8783192" cy="215394"/>
              <a:chOff x="1027113" y="2045620"/>
              <a:chExt cx="8785225" cy="215444"/>
            </a:xfrm>
          </p:grpSpPr>
          <p:sp>
            <p:nvSpPr>
              <p:cNvPr id="4047" name="Google Shape;4047;p19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48" name="Google Shape;4048;p192"/>
              <p:cNvSpPr/>
              <p:nvPr/>
            </p:nvSpPr>
            <p:spPr>
              <a:xfrm>
                <a:off x="1179513" y="204562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Dấu nhắc: Thông báo Shell đang chờ lệnh của người dùng.</a:t>
                </a:r>
                <a:endParaRPr/>
              </a:p>
            </p:txBody>
          </p:sp>
        </p:grpSp>
      </p:gr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3" name="Shape 4053"/>
        <p:cNvGrpSpPr/>
        <p:nvPr/>
      </p:nvGrpSpPr>
      <p:grpSpPr>
        <a:xfrm>
          <a:off x="0" y="0"/>
          <a:ext cx="0" cy="0"/>
          <a:chOff x="0" y="0"/>
          <a:chExt cx="0" cy="0"/>
        </a:xfrm>
      </p:grpSpPr>
      <p:sp>
        <p:nvSpPr>
          <p:cNvPr id="4054" name="Google Shape;4054;p19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055" name="Google Shape;4055;p1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056" name="Google Shape;4056;p19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Chức năng của Shell: Lập trình</a:t>
            </a:r>
            <a:endParaRPr sz="2400">
              <a:solidFill>
                <a:srgbClr val="0C0C0C"/>
              </a:solidFill>
              <a:latin typeface="Arial"/>
              <a:ea typeface="Arial"/>
              <a:cs typeface="Arial"/>
              <a:sym typeface="Arial"/>
            </a:endParaRPr>
          </a:p>
        </p:txBody>
      </p:sp>
      <p:grpSp>
        <p:nvGrpSpPr>
          <p:cNvPr id="4057" name="Google Shape;4057;p193"/>
          <p:cNvGrpSpPr/>
          <p:nvPr/>
        </p:nvGrpSpPr>
        <p:grpSpPr>
          <a:xfrm>
            <a:off x="559817" y="1930953"/>
            <a:ext cx="8783192" cy="430887"/>
            <a:chOff x="1027113" y="2045625"/>
            <a:chExt cx="8785225" cy="430987"/>
          </a:xfrm>
        </p:grpSpPr>
        <p:sp>
          <p:nvSpPr>
            <p:cNvPr id="4058" name="Google Shape;4058;p19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59" name="Google Shape;4059;p193"/>
            <p:cNvSpPr/>
            <p:nvPr/>
          </p:nvSpPr>
          <p:spPr>
            <a:xfrm>
              <a:off x="1179513" y="204562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Shell có một chức năng lập trình nội bộ cho phép người dùng chạy chuỗi lệnh như một lệnh đơn, dẫn đến tự động hóa các thao tác thường được dùng </a:t>
              </a:r>
              <a:endParaRPr/>
            </a:p>
          </p:txBody>
        </p:sp>
      </p:grpSp>
      <p:grpSp>
        <p:nvGrpSpPr>
          <p:cNvPr id="4060" name="Google Shape;4060;p193"/>
          <p:cNvGrpSpPr/>
          <p:nvPr/>
        </p:nvGrpSpPr>
        <p:grpSpPr>
          <a:xfrm>
            <a:off x="559817" y="2529495"/>
            <a:ext cx="8783192" cy="215444"/>
            <a:chOff x="1027113" y="2045623"/>
            <a:chExt cx="8785225" cy="215495"/>
          </a:xfrm>
        </p:grpSpPr>
        <p:sp>
          <p:nvSpPr>
            <p:cNvPr id="4061" name="Google Shape;4061;p19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62" name="Google Shape;4062;p193"/>
            <p:cNvSpPr/>
            <p:nvPr/>
          </p:nvSpPr>
          <p:spPr>
            <a:xfrm>
              <a:off x="1179513" y="2045623"/>
              <a:ext cx="8632825" cy="215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Chương trình Shell là chỉ tập lệnh Shell.</a:t>
              </a:r>
              <a:endParaRPr/>
            </a:p>
          </p:txBody>
        </p:sp>
      </p:grpSp>
      <p:sp>
        <p:nvSpPr>
          <p:cNvPr id="4063" name="Google Shape;4063;p193"/>
          <p:cNvSpPr/>
          <p:nvPr/>
        </p:nvSpPr>
        <p:spPr>
          <a:xfrm>
            <a:off x="451791" y="3060033"/>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Chức năng của Shell: Cấu hình người dùng</a:t>
            </a:r>
            <a:endParaRPr/>
          </a:p>
        </p:txBody>
      </p:sp>
      <p:grpSp>
        <p:nvGrpSpPr>
          <p:cNvPr id="4064" name="Google Shape;4064;p193"/>
          <p:cNvGrpSpPr/>
          <p:nvPr/>
        </p:nvGrpSpPr>
        <p:grpSpPr>
          <a:xfrm>
            <a:off x="559817" y="3619942"/>
            <a:ext cx="8783192" cy="813941"/>
            <a:chOff x="559817" y="2696814"/>
            <a:chExt cx="8783192" cy="813941"/>
          </a:xfrm>
        </p:grpSpPr>
        <p:grpSp>
          <p:nvGrpSpPr>
            <p:cNvPr id="4065" name="Google Shape;4065;p193"/>
            <p:cNvGrpSpPr/>
            <p:nvPr/>
          </p:nvGrpSpPr>
          <p:grpSpPr>
            <a:xfrm>
              <a:off x="559817" y="2696814"/>
              <a:ext cx="8783192" cy="215394"/>
              <a:chOff x="1027113" y="2045625"/>
              <a:chExt cx="8785225" cy="215444"/>
            </a:xfrm>
          </p:grpSpPr>
          <p:sp>
            <p:nvSpPr>
              <p:cNvPr id="4066" name="Google Shape;4066;p19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67" name="Google Shape;4067;p19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Cung cấp tệp khởi tạo để thiết lập cấu hình người dùng</a:t>
                </a:r>
                <a:endParaRPr/>
              </a:p>
            </p:txBody>
          </p:sp>
        </p:grpSp>
        <p:grpSp>
          <p:nvGrpSpPr>
            <p:cNvPr id="4068" name="Google Shape;4068;p193"/>
            <p:cNvGrpSpPr/>
            <p:nvPr/>
          </p:nvGrpSpPr>
          <p:grpSpPr>
            <a:xfrm>
              <a:off x="559817" y="3079868"/>
              <a:ext cx="8783192" cy="430887"/>
              <a:chOff x="1027113" y="2045619"/>
              <a:chExt cx="8785225" cy="430987"/>
            </a:xfrm>
          </p:grpSpPr>
          <p:sp>
            <p:nvSpPr>
              <p:cNvPr id="4069" name="Google Shape;4069;p19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70" name="Google Shape;4070;p193"/>
              <p:cNvSpPr/>
              <p:nvPr/>
            </p:nvSpPr>
            <p:spPr>
              <a:xfrm>
                <a:off x="1179513" y="2045619"/>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Tệp khởi tạo thiết lập nhiều biến môi trường như đặt đường dẫn cho một lệnh, hoặc đặt quyền cơ bản cho việc tạo tệp tin và thư mục.</a:t>
                </a:r>
                <a:endParaRPr/>
              </a:p>
            </p:txBody>
          </p:sp>
        </p:grpSp>
      </p:gr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5" name="Shape 4075"/>
        <p:cNvGrpSpPr/>
        <p:nvPr/>
      </p:nvGrpSpPr>
      <p:grpSpPr>
        <a:xfrm>
          <a:off x="0" y="0"/>
          <a:ext cx="0" cy="0"/>
          <a:chOff x="0" y="0"/>
          <a:chExt cx="0" cy="0"/>
        </a:xfrm>
      </p:grpSpPr>
      <p:sp>
        <p:nvSpPr>
          <p:cNvPr id="4076" name="Google Shape;4076;p19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077" name="Google Shape;4077;p1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078" name="Google Shape;4078;p19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Kiểu Shell</a:t>
            </a:r>
            <a:endParaRPr/>
          </a:p>
        </p:txBody>
      </p:sp>
      <p:grpSp>
        <p:nvGrpSpPr>
          <p:cNvPr id="4079" name="Google Shape;4079;p194"/>
          <p:cNvGrpSpPr/>
          <p:nvPr/>
        </p:nvGrpSpPr>
        <p:grpSpPr>
          <a:xfrm>
            <a:off x="559817" y="1930953"/>
            <a:ext cx="8783192" cy="215444"/>
            <a:chOff x="1027113" y="2045625"/>
            <a:chExt cx="8785225" cy="215494"/>
          </a:xfrm>
        </p:grpSpPr>
        <p:sp>
          <p:nvSpPr>
            <p:cNvPr id="4080" name="Google Shape;4080;p19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081" name="Google Shape;4081;p194"/>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Dưới đây là lược đồ về các kiểu Shell.</a:t>
              </a:r>
              <a:endParaRPr/>
            </a:p>
          </p:txBody>
        </p:sp>
      </p:grpSp>
      <p:graphicFrame>
        <p:nvGraphicFramePr>
          <p:cNvPr id="4082" name="Google Shape;4082;p194"/>
          <p:cNvGraphicFramePr/>
          <p:nvPr/>
        </p:nvGraphicFramePr>
        <p:xfrm>
          <a:off x="559817" y="2392535"/>
          <a:ext cx="3000000" cy="3000000"/>
        </p:xfrm>
        <a:graphic>
          <a:graphicData uri="http://schemas.openxmlformats.org/drawingml/2006/table">
            <a:tbl>
              <a:tblPr bandRow="1" firstRow="1">
                <a:noFill/>
                <a:tableStyleId>{2C95443A-0FA5-43C8-9287-9C9D9076A346}</a:tableStyleId>
              </a:tblPr>
              <a:tblGrid>
                <a:gridCol w="1689175"/>
                <a:gridCol w="1517575"/>
                <a:gridCol w="2559675"/>
                <a:gridCol w="2865400"/>
              </a:tblGrid>
              <a:tr h="5818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Tên Shell</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Tên lệnh Shell</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Nhà phát triển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Ngày ra mắt</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542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Bourne Shell</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sh</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Stephen Bourne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1977</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542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 Shell</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csh</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Bill Joy</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1978</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542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Korn Shell</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ksh</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David Korn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1983</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542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bash Shell</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bash</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Brain Fox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1989</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542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dash Shell</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dash</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Herbert Xu</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Áp dụng cho Linux 1977</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7" name="Shape 4087"/>
        <p:cNvGrpSpPr/>
        <p:nvPr/>
      </p:nvGrpSpPr>
      <p:grpSpPr>
        <a:xfrm>
          <a:off x="0" y="0"/>
          <a:ext cx="0" cy="0"/>
          <a:chOff x="0" y="0"/>
          <a:chExt cx="0" cy="0"/>
        </a:xfrm>
      </p:grpSpPr>
      <p:grpSp>
        <p:nvGrpSpPr>
          <p:cNvPr id="4088" name="Google Shape;4088;p195"/>
          <p:cNvGrpSpPr/>
          <p:nvPr/>
        </p:nvGrpSpPr>
        <p:grpSpPr>
          <a:xfrm>
            <a:off x="468000" y="1995558"/>
            <a:ext cx="8873863" cy="1812649"/>
            <a:chOff x="431501" y="2017073"/>
            <a:chExt cx="8873863" cy="1812649"/>
          </a:xfrm>
        </p:grpSpPr>
        <p:sp>
          <p:nvSpPr>
            <p:cNvPr id="4089" name="Google Shape;4089;p195"/>
            <p:cNvSpPr/>
            <p:nvPr/>
          </p:nvSpPr>
          <p:spPr>
            <a:xfrm>
              <a:off x="431501" y="2017073"/>
              <a:ext cx="8873863" cy="1812649"/>
            </a:xfrm>
            <a:prstGeom prst="roundRect">
              <a:avLst>
                <a:gd fmla="val 4057"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4090" name="Google Shape;4090;p195"/>
            <p:cNvSpPr/>
            <p:nvPr/>
          </p:nvSpPr>
          <p:spPr>
            <a:xfrm>
              <a:off x="650600" y="2222524"/>
              <a:ext cx="607539"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umask</a:t>
              </a:r>
              <a:endParaRPr sz="1600">
                <a:solidFill>
                  <a:srgbClr val="262626"/>
                </a:solidFill>
                <a:latin typeface="Arial"/>
                <a:ea typeface="Arial"/>
                <a:cs typeface="Arial"/>
                <a:sym typeface="Arial"/>
              </a:endParaRPr>
            </a:p>
          </p:txBody>
        </p:sp>
        <p:cxnSp>
          <p:nvCxnSpPr>
            <p:cNvPr id="4091" name="Google Shape;4091;p195"/>
            <p:cNvCxnSpPr/>
            <p:nvPr/>
          </p:nvCxnSpPr>
          <p:spPr>
            <a:xfrm>
              <a:off x="1477019" y="2234020"/>
              <a:ext cx="0" cy="1380549"/>
            </a:xfrm>
            <a:prstGeom prst="straightConnector1">
              <a:avLst/>
            </a:prstGeom>
            <a:solidFill>
              <a:schemeClr val="lt1"/>
            </a:solidFill>
            <a:ln cap="flat" cmpd="sng" w="9525">
              <a:solidFill>
                <a:srgbClr val="D8D8D8"/>
              </a:solidFill>
              <a:prstDash val="solid"/>
              <a:round/>
              <a:headEnd len="sm" w="sm" type="none"/>
              <a:tailEnd len="sm" w="sm" type="none"/>
            </a:ln>
          </p:spPr>
        </p:cxnSp>
        <p:grpSp>
          <p:nvGrpSpPr>
            <p:cNvPr id="4092" name="Google Shape;4092;p195"/>
            <p:cNvGrpSpPr/>
            <p:nvPr/>
          </p:nvGrpSpPr>
          <p:grpSpPr>
            <a:xfrm>
              <a:off x="1821645" y="2237912"/>
              <a:ext cx="6138725" cy="1364100"/>
              <a:chOff x="1993764" y="2365656"/>
              <a:chExt cx="6138725" cy="1364100"/>
            </a:xfrm>
          </p:grpSpPr>
          <p:grpSp>
            <p:nvGrpSpPr>
              <p:cNvPr id="4093" name="Google Shape;4093;p195"/>
              <p:cNvGrpSpPr/>
              <p:nvPr/>
            </p:nvGrpSpPr>
            <p:grpSpPr>
              <a:xfrm>
                <a:off x="1993764" y="2365656"/>
                <a:ext cx="4537325" cy="369332"/>
                <a:chOff x="1993764" y="2365656"/>
                <a:chExt cx="4537325" cy="369332"/>
              </a:xfrm>
            </p:grpSpPr>
            <p:sp>
              <p:nvSpPr>
                <p:cNvPr id="4094" name="Google Shape;4094;p195"/>
                <p:cNvSpPr/>
                <p:nvPr/>
              </p:nvSpPr>
              <p:spPr>
                <a:xfrm>
                  <a:off x="1993764" y="2365656"/>
                  <a:ext cx="71173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Chức năng</a:t>
                  </a:r>
                  <a:endParaRPr sz="1200">
                    <a:solidFill>
                      <a:srgbClr val="262626"/>
                    </a:solidFill>
                    <a:latin typeface="Arial"/>
                    <a:ea typeface="Arial"/>
                    <a:cs typeface="Arial"/>
                    <a:sym typeface="Arial"/>
                  </a:endParaRPr>
                </a:p>
              </p:txBody>
            </p:sp>
            <p:sp>
              <p:nvSpPr>
                <p:cNvPr id="4095" name="Google Shape;4095;p195"/>
                <p:cNvSpPr/>
                <p:nvPr/>
              </p:nvSpPr>
              <p:spPr>
                <a:xfrm>
                  <a:off x="2908302" y="2365656"/>
                  <a:ext cx="362278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Allows one to view or set the file mode creation mask</a:t>
                  </a:r>
                  <a:br>
                    <a:rPr lang="en-US" sz="1200">
                      <a:solidFill>
                        <a:srgbClr val="262626"/>
                      </a:solidFill>
                      <a:latin typeface="Arial"/>
                      <a:ea typeface="Arial"/>
                      <a:cs typeface="Arial"/>
                      <a:sym typeface="Arial"/>
                    </a:rPr>
                  </a:br>
                  <a:r>
                    <a:rPr lang="en-US" sz="1200">
                      <a:solidFill>
                        <a:srgbClr val="262626"/>
                      </a:solidFill>
                      <a:latin typeface="Arial"/>
                      <a:ea typeface="Arial"/>
                      <a:cs typeface="Arial"/>
                      <a:sym typeface="Arial"/>
                    </a:rPr>
                    <a:t>(mask: quyền cho các tệp mới được tạo)</a:t>
                  </a:r>
                  <a:endParaRPr/>
                </a:p>
              </p:txBody>
            </p:sp>
          </p:grpSp>
          <p:grpSp>
            <p:nvGrpSpPr>
              <p:cNvPr id="4096" name="Google Shape;4096;p195"/>
              <p:cNvGrpSpPr/>
              <p:nvPr/>
            </p:nvGrpSpPr>
            <p:grpSpPr>
              <a:xfrm>
                <a:off x="1993764" y="2874253"/>
                <a:ext cx="2932719" cy="184666"/>
                <a:chOff x="1993764" y="2871169"/>
                <a:chExt cx="2932719" cy="184666"/>
              </a:xfrm>
            </p:grpSpPr>
            <p:sp>
              <p:nvSpPr>
                <p:cNvPr id="4097" name="Google Shape;4097;p195"/>
                <p:cNvSpPr/>
                <p:nvPr/>
              </p:nvSpPr>
              <p:spPr>
                <a:xfrm>
                  <a:off x="1993764" y="2871169"/>
                  <a:ext cx="69410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Định dạng</a:t>
                  </a:r>
                  <a:endParaRPr sz="1200">
                    <a:solidFill>
                      <a:srgbClr val="262626"/>
                    </a:solidFill>
                    <a:latin typeface="Arial"/>
                    <a:ea typeface="Arial"/>
                    <a:cs typeface="Arial"/>
                    <a:sym typeface="Arial"/>
                  </a:endParaRPr>
                </a:p>
              </p:txBody>
            </p:sp>
            <p:sp>
              <p:nvSpPr>
                <p:cNvPr id="4098" name="Google Shape;4098;p195"/>
                <p:cNvSpPr/>
                <p:nvPr/>
              </p:nvSpPr>
              <p:spPr>
                <a:xfrm>
                  <a:off x="2908302" y="2871169"/>
                  <a:ext cx="201818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unmask [option] [Mask value]</a:t>
                  </a:r>
                  <a:endParaRPr/>
                </a:p>
              </p:txBody>
            </p:sp>
          </p:grpSp>
          <p:grpSp>
            <p:nvGrpSpPr>
              <p:cNvPr id="4099" name="Google Shape;4099;p195"/>
              <p:cNvGrpSpPr/>
              <p:nvPr/>
            </p:nvGrpSpPr>
            <p:grpSpPr>
              <a:xfrm>
                <a:off x="1993764" y="3209672"/>
                <a:ext cx="6138725" cy="184666"/>
                <a:chOff x="1993764" y="3241799"/>
                <a:chExt cx="6138725" cy="184666"/>
              </a:xfrm>
            </p:grpSpPr>
            <p:sp>
              <p:nvSpPr>
                <p:cNvPr id="4100" name="Google Shape;4100;p195"/>
                <p:cNvSpPr/>
                <p:nvPr/>
              </p:nvSpPr>
              <p:spPr>
                <a:xfrm>
                  <a:off x="1993764" y="3241799"/>
                  <a:ext cx="610745"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Lựa chọn</a:t>
                  </a:r>
                  <a:endParaRPr sz="1200">
                    <a:solidFill>
                      <a:srgbClr val="262626"/>
                    </a:solidFill>
                    <a:latin typeface="Arial"/>
                    <a:ea typeface="Arial"/>
                    <a:cs typeface="Arial"/>
                    <a:sym typeface="Arial"/>
                  </a:endParaRPr>
                </a:p>
              </p:txBody>
            </p:sp>
            <p:sp>
              <p:nvSpPr>
                <p:cNvPr id="4101" name="Google Shape;4101;p195"/>
                <p:cNvSpPr/>
                <p:nvPr/>
              </p:nvSpPr>
              <p:spPr>
                <a:xfrm>
                  <a:off x="2908302" y="3241799"/>
                  <a:ext cx="5224187"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-s shell: Thay đổi Shell đăng nhập thành Shell được gán(Đường dẫn tuyệt đối)</a:t>
                  </a:r>
                  <a:endParaRPr/>
                </a:p>
              </p:txBody>
            </p:sp>
          </p:grpSp>
          <p:grpSp>
            <p:nvGrpSpPr>
              <p:cNvPr id="4102" name="Google Shape;4102;p195"/>
              <p:cNvGrpSpPr/>
              <p:nvPr/>
            </p:nvGrpSpPr>
            <p:grpSpPr>
              <a:xfrm>
                <a:off x="1993764" y="3545090"/>
                <a:ext cx="2559219" cy="184666"/>
                <a:chOff x="1993764" y="3596289"/>
                <a:chExt cx="2559219" cy="184666"/>
              </a:xfrm>
            </p:grpSpPr>
            <p:sp>
              <p:nvSpPr>
                <p:cNvPr id="4103" name="Google Shape;4103;p195"/>
                <p:cNvSpPr/>
                <p:nvPr/>
              </p:nvSpPr>
              <p:spPr>
                <a:xfrm>
                  <a:off x="1993764" y="3596289"/>
                  <a:ext cx="34304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Ví dụ</a:t>
                  </a:r>
                  <a:endParaRPr sz="1200">
                    <a:solidFill>
                      <a:srgbClr val="262626"/>
                    </a:solidFill>
                    <a:latin typeface="Arial"/>
                    <a:ea typeface="Arial"/>
                    <a:cs typeface="Arial"/>
                    <a:sym typeface="Arial"/>
                  </a:endParaRPr>
                </a:p>
              </p:txBody>
            </p:sp>
            <p:sp>
              <p:nvSpPr>
                <p:cNvPr id="4104" name="Google Shape;4104;p195"/>
                <p:cNvSpPr/>
                <p:nvPr/>
              </p:nvSpPr>
              <p:spPr>
                <a:xfrm>
                  <a:off x="2908302" y="3596289"/>
                  <a:ext cx="164468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umask 022             umask</a:t>
                  </a:r>
                  <a:endParaRPr sz="1200">
                    <a:solidFill>
                      <a:srgbClr val="262626"/>
                    </a:solidFill>
                    <a:latin typeface="Arial"/>
                    <a:ea typeface="Arial"/>
                    <a:cs typeface="Arial"/>
                    <a:sym typeface="Arial"/>
                  </a:endParaRPr>
                </a:p>
              </p:txBody>
            </p:sp>
          </p:grpSp>
        </p:grpSp>
      </p:grpSp>
      <p:sp>
        <p:nvSpPr>
          <p:cNvPr id="4105" name="Google Shape;4105;p19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chsh : Thay đổi Shell cơ bản</a:t>
            </a:r>
            <a:endParaRPr sz="2400">
              <a:solidFill>
                <a:srgbClr val="0C0C0C"/>
              </a:solidFill>
              <a:latin typeface="Arial"/>
              <a:ea typeface="Arial"/>
              <a:cs typeface="Arial"/>
              <a:sym typeface="Arial"/>
            </a:endParaRPr>
          </a:p>
        </p:txBody>
      </p:sp>
      <p:sp>
        <p:nvSpPr>
          <p:cNvPr id="4106" name="Google Shape;4106;p19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107" name="Google Shape;4107;p1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nvGrpSpPr>
          <p:cNvPr id="4108" name="Google Shape;4108;p195"/>
          <p:cNvGrpSpPr/>
          <p:nvPr/>
        </p:nvGrpSpPr>
        <p:grpSpPr>
          <a:xfrm>
            <a:off x="4687383" y="4103997"/>
            <a:ext cx="4711429" cy="215444"/>
            <a:chOff x="1027113" y="2045624"/>
            <a:chExt cx="4712519" cy="215494"/>
          </a:xfrm>
        </p:grpSpPr>
        <p:sp>
          <p:nvSpPr>
            <p:cNvPr id="4109" name="Google Shape;4109;p19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10" name="Google Shape;4110;p195"/>
            <p:cNvSpPr/>
            <p:nvPr/>
          </p:nvSpPr>
          <p:spPr>
            <a:xfrm>
              <a:off x="1179513" y="2045624"/>
              <a:ext cx="4560119"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Shell có thể thay đổi được gán cho /etc/shells.</a:t>
              </a:r>
              <a:endParaRPr/>
            </a:p>
          </p:txBody>
        </p:sp>
      </p:grpSp>
      <p:grpSp>
        <p:nvGrpSpPr>
          <p:cNvPr id="4111" name="Google Shape;4111;p195"/>
          <p:cNvGrpSpPr/>
          <p:nvPr/>
        </p:nvGrpSpPr>
        <p:grpSpPr>
          <a:xfrm>
            <a:off x="481920" y="4027145"/>
            <a:ext cx="3960000" cy="2203373"/>
            <a:chOff x="5283200" y="3941084"/>
            <a:chExt cx="4059808" cy="2258907"/>
          </a:xfrm>
        </p:grpSpPr>
        <p:pic>
          <p:nvPicPr>
            <p:cNvPr descr="텍스트이(가) 표시된 사진&#10;&#10;자동 생성된 설명" id="4112" name="Google Shape;4112;p195"/>
            <p:cNvPicPr preferRelativeResize="0"/>
            <p:nvPr/>
          </p:nvPicPr>
          <p:blipFill rotWithShape="1">
            <a:blip r:embed="rId3">
              <a:alphaModFix/>
            </a:blip>
            <a:srcRect b="0" l="0" r="0" t="0"/>
            <a:stretch/>
          </p:blipFill>
          <p:spPr>
            <a:xfrm>
              <a:off x="5283200" y="3941084"/>
              <a:ext cx="4059808" cy="2258907"/>
            </a:xfrm>
            <a:prstGeom prst="rect">
              <a:avLst/>
            </a:prstGeom>
            <a:noFill/>
            <a:ln cap="flat" cmpd="sng" w="9525">
              <a:solidFill>
                <a:srgbClr val="D8D8D8"/>
              </a:solidFill>
              <a:prstDash val="solid"/>
              <a:round/>
              <a:headEnd len="sm" w="sm" type="none"/>
              <a:tailEnd len="sm" w="sm" type="none"/>
            </a:ln>
          </p:spPr>
        </p:pic>
        <p:sp>
          <p:nvSpPr>
            <p:cNvPr id="4113" name="Google Shape;4113;p195"/>
            <p:cNvSpPr/>
            <p:nvPr/>
          </p:nvSpPr>
          <p:spPr>
            <a:xfrm>
              <a:off x="6699037" y="4262927"/>
              <a:ext cx="744060" cy="7978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8" name="Shape 4118"/>
        <p:cNvGrpSpPr/>
        <p:nvPr/>
      </p:nvGrpSpPr>
      <p:grpSpPr>
        <a:xfrm>
          <a:off x="0" y="0"/>
          <a:ext cx="0" cy="0"/>
          <a:chOff x="0" y="0"/>
          <a:chExt cx="0" cy="0"/>
        </a:xfrm>
      </p:grpSpPr>
      <p:sp>
        <p:nvSpPr>
          <p:cNvPr id="4119" name="Google Shape;4119;p19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chsh : Thay đổi Shell cơ bản</a:t>
            </a:r>
            <a:endParaRPr sz="2400">
              <a:solidFill>
                <a:srgbClr val="0C0C0C"/>
              </a:solidFill>
              <a:latin typeface="Arial"/>
              <a:ea typeface="Arial"/>
              <a:cs typeface="Arial"/>
              <a:sym typeface="Arial"/>
            </a:endParaRPr>
          </a:p>
        </p:txBody>
      </p:sp>
      <p:sp>
        <p:nvSpPr>
          <p:cNvPr id="4120" name="Google Shape;4120;p19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121" name="Google Shape;4121;p1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nvGrpSpPr>
          <p:cNvPr id="4122" name="Google Shape;4122;p196"/>
          <p:cNvGrpSpPr/>
          <p:nvPr/>
        </p:nvGrpSpPr>
        <p:grpSpPr>
          <a:xfrm>
            <a:off x="543712" y="2690826"/>
            <a:ext cx="5760000" cy="3204906"/>
            <a:chOff x="403860" y="2013398"/>
            <a:chExt cx="6561708" cy="3650983"/>
          </a:xfrm>
        </p:grpSpPr>
        <p:pic>
          <p:nvPicPr>
            <p:cNvPr descr="텍스트이(가) 표시된 사진&#10;&#10;자동 생성된 설명" id="4123" name="Google Shape;4123;p196"/>
            <p:cNvPicPr preferRelativeResize="0"/>
            <p:nvPr/>
          </p:nvPicPr>
          <p:blipFill rotWithShape="1">
            <a:blip r:embed="rId3">
              <a:alphaModFix/>
            </a:blip>
            <a:srcRect b="0" l="0" r="0" t="0"/>
            <a:stretch/>
          </p:blipFill>
          <p:spPr>
            <a:xfrm>
              <a:off x="403860" y="2013398"/>
              <a:ext cx="6561708" cy="3650983"/>
            </a:xfrm>
            <a:prstGeom prst="rect">
              <a:avLst/>
            </a:prstGeom>
            <a:noFill/>
            <a:ln cap="flat" cmpd="sng" w="9525">
              <a:solidFill>
                <a:srgbClr val="D8D8D8"/>
              </a:solidFill>
              <a:prstDash val="solid"/>
              <a:round/>
              <a:headEnd len="sm" w="sm" type="none"/>
              <a:tailEnd len="sm" w="sm" type="none"/>
            </a:ln>
          </p:spPr>
        </p:pic>
        <p:sp>
          <p:nvSpPr>
            <p:cNvPr id="4124" name="Google Shape;4124;p196"/>
            <p:cNvSpPr/>
            <p:nvPr/>
          </p:nvSpPr>
          <p:spPr>
            <a:xfrm>
              <a:off x="1438944" y="2764787"/>
              <a:ext cx="1081923" cy="97585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125" name="Google Shape;4125;p196"/>
            <p:cNvSpPr/>
            <p:nvPr/>
          </p:nvSpPr>
          <p:spPr>
            <a:xfrm>
              <a:off x="2396920" y="2502511"/>
              <a:ext cx="1431687" cy="1679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4126" name="Google Shape;4126;p196"/>
          <p:cNvGrpSpPr/>
          <p:nvPr/>
        </p:nvGrpSpPr>
        <p:grpSpPr>
          <a:xfrm>
            <a:off x="559817" y="1921738"/>
            <a:ext cx="8783192" cy="215394"/>
            <a:chOff x="1027113" y="2045622"/>
            <a:chExt cx="8785225" cy="215444"/>
          </a:xfrm>
        </p:grpSpPr>
        <p:sp>
          <p:nvSpPr>
            <p:cNvPr id="4127" name="Google Shape;4127;p19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28" name="Google Shape;4128;p196"/>
            <p:cNvSpPr/>
            <p:nvPr/>
          </p:nvSpPr>
          <p:spPr>
            <a:xfrm>
              <a:off x="1179513" y="204562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Chỉ định Shell để thay đổi làm một đường dẫn tuyệt đối.</a:t>
              </a:r>
              <a:endParaRPr/>
            </a:p>
          </p:txBody>
        </p:sp>
      </p:grpSp>
      <p:grpSp>
        <p:nvGrpSpPr>
          <p:cNvPr id="4129" name="Google Shape;4129;p196"/>
          <p:cNvGrpSpPr/>
          <p:nvPr/>
        </p:nvGrpSpPr>
        <p:grpSpPr>
          <a:xfrm>
            <a:off x="559817" y="2304794"/>
            <a:ext cx="8783192" cy="215444"/>
            <a:chOff x="1027113" y="2045618"/>
            <a:chExt cx="8785225" cy="215494"/>
          </a:xfrm>
        </p:grpSpPr>
        <p:sp>
          <p:nvSpPr>
            <p:cNvPr id="4130" name="Google Shape;4130;p19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31" name="Google Shape;4131;p196"/>
            <p:cNvSpPr/>
            <p:nvPr/>
          </p:nvSpPr>
          <p:spPr>
            <a:xfrm>
              <a:off x="1179513" y="2045618"/>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Thêm một trong các chi tiết của cat /etc/shells vào phần sau –$</a:t>
              </a:r>
              <a:endParaRPr/>
            </a:p>
          </p:txBody>
        </p:sp>
      </p:grpSp>
      <p:sp>
        <p:nvSpPr>
          <p:cNvPr id="4132" name="Google Shape;4132;p196"/>
          <p:cNvSpPr/>
          <p:nvPr/>
        </p:nvSpPr>
        <p:spPr>
          <a:xfrm>
            <a:off x="2581835" y="4173532"/>
            <a:ext cx="1116106" cy="1698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7" name="Shape 4137"/>
        <p:cNvGrpSpPr/>
        <p:nvPr/>
      </p:nvGrpSpPr>
      <p:grpSpPr>
        <a:xfrm>
          <a:off x="0" y="0"/>
          <a:ext cx="0" cy="0"/>
          <a:chOff x="0" y="0"/>
          <a:chExt cx="0" cy="0"/>
        </a:xfrm>
      </p:grpSpPr>
      <p:sp>
        <p:nvSpPr>
          <p:cNvPr id="4138" name="Google Shape;4138;p19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139" name="Google Shape;4139;p1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140" name="Google Shape;4140;p19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Shell đăng nhập và sub Shell</a:t>
            </a:r>
            <a:endParaRPr/>
          </a:p>
        </p:txBody>
      </p:sp>
      <p:sp>
        <p:nvSpPr>
          <p:cNvPr id="4141" name="Google Shape;4141;p197"/>
          <p:cNvSpPr/>
          <p:nvPr/>
        </p:nvSpPr>
        <p:spPr>
          <a:xfrm>
            <a:off x="451791" y="3617623"/>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Lệnh dựng sẵn của Shell</a:t>
            </a:r>
            <a:endParaRPr/>
          </a:p>
        </p:txBody>
      </p:sp>
      <p:grpSp>
        <p:nvGrpSpPr>
          <p:cNvPr id="4142" name="Google Shape;4142;p197"/>
          <p:cNvGrpSpPr/>
          <p:nvPr/>
        </p:nvGrpSpPr>
        <p:grpSpPr>
          <a:xfrm>
            <a:off x="559817" y="1930943"/>
            <a:ext cx="8783192" cy="215394"/>
            <a:chOff x="1027113" y="2045615"/>
            <a:chExt cx="8785225" cy="215444"/>
          </a:xfrm>
        </p:grpSpPr>
        <p:sp>
          <p:nvSpPr>
            <p:cNvPr id="4143" name="Google Shape;4143;p19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44" name="Google Shape;4144;p197"/>
            <p:cNvSpPr/>
            <p:nvPr/>
          </p:nvSpPr>
          <p:spPr>
            <a:xfrm>
              <a:off x="1179513" y="204561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Sub Shell là một shell có thể chạy một Shell khác trong một dấu nhắc.</a:t>
              </a:r>
              <a:endParaRPr/>
            </a:p>
          </p:txBody>
        </p:sp>
      </p:grpSp>
      <p:grpSp>
        <p:nvGrpSpPr>
          <p:cNvPr id="4145" name="Google Shape;4145;p197"/>
          <p:cNvGrpSpPr/>
          <p:nvPr/>
        </p:nvGrpSpPr>
        <p:grpSpPr>
          <a:xfrm>
            <a:off x="559817" y="2314000"/>
            <a:ext cx="8783192" cy="215394"/>
            <a:chOff x="1027113" y="2045613"/>
            <a:chExt cx="8785225" cy="215444"/>
          </a:xfrm>
        </p:grpSpPr>
        <p:sp>
          <p:nvSpPr>
            <p:cNvPr id="4146" name="Google Shape;4146;p19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47" name="Google Shape;4147;p197"/>
            <p:cNvSpPr/>
            <p:nvPr/>
          </p:nvSpPr>
          <p:spPr>
            <a:xfrm>
              <a:off x="1179513" y="2045613"/>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Sub Shell có thể tạo một sub Shell khác.</a:t>
              </a:r>
              <a:endParaRPr/>
            </a:p>
          </p:txBody>
        </p:sp>
      </p:grpSp>
      <p:grpSp>
        <p:nvGrpSpPr>
          <p:cNvPr id="4148" name="Google Shape;4148;p197"/>
          <p:cNvGrpSpPr/>
          <p:nvPr/>
        </p:nvGrpSpPr>
        <p:grpSpPr>
          <a:xfrm>
            <a:off x="559817" y="2697055"/>
            <a:ext cx="8783192" cy="215394"/>
            <a:chOff x="1027113" y="2045613"/>
            <a:chExt cx="8785225" cy="215444"/>
          </a:xfrm>
        </p:grpSpPr>
        <p:sp>
          <p:nvSpPr>
            <p:cNvPr id="4149" name="Google Shape;4149;p19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50" name="Google Shape;4150;p197"/>
            <p:cNvSpPr/>
            <p:nvPr/>
          </p:nvSpPr>
          <p:spPr>
            <a:xfrm>
              <a:off x="1179513" y="2045613"/>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thoát sub Shell là ^d( +d), exit, v.v.</a:t>
              </a:r>
              <a:endParaRPr/>
            </a:p>
          </p:txBody>
        </p:sp>
      </p:grpSp>
      <p:grpSp>
        <p:nvGrpSpPr>
          <p:cNvPr id="4151" name="Google Shape;4151;p197"/>
          <p:cNvGrpSpPr/>
          <p:nvPr/>
        </p:nvGrpSpPr>
        <p:grpSpPr>
          <a:xfrm>
            <a:off x="559817" y="3080117"/>
            <a:ext cx="8783192" cy="215394"/>
            <a:chOff x="1027113" y="2045616"/>
            <a:chExt cx="8785225" cy="215444"/>
          </a:xfrm>
        </p:grpSpPr>
        <p:sp>
          <p:nvSpPr>
            <p:cNvPr id="4152" name="Google Shape;4152;p19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53" name="Google Shape;4153;p197"/>
            <p:cNvSpPr/>
            <p:nvPr/>
          </p:nvSpPr>
          <p:spPr>
            <a:xfrm>
              <a:off x="1179513" y="2045616"/>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Sau khi hoàn thiện sub Shell, quay về cấu hình Shell trước đã chạy sub Shell.</a:t>
              </a:r>
              <a:endParaRPr/>
            </a:p>
          </p:txBody>
        </p:sp>
      </p:grpSp>
      <p:grpSp>
        <p:nvGrpSpPr>
          <p:cNvPr id="4154" name="Google Shape;4154;p197"/>
          <p:cNvGrpSpPr/>
          <p:nvPr/>
        </p:nvGrpSpPr>
        <p:grpSpPr>
          <a:xfrm>
            <a:off x="559817" y="4190735"/>
            <a:ext cx="8783192" cy="215394"/>
            <a:chOff x="1027113" y="2045613"/>
            <a:chExt cx="8785225" cy="215444"/>
          </a:xfrm>
        </p:grpSpPr>
        <p:sp>
          <p:nvSpPr>
            <p:cNvPr id="4155" name="Google Shape;4155;p19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56" name="Google Shape;4156;p197"/>
            <p:cNvSpPr/>
            <p:nvPr/>
          </p:nvSpPr>
          <p:spPr>
            <a:xfrm>
              <a:off x="1179513" y="2045613"/>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Shell có một lệnh dựng sẵn.</a:t>
              </a:r>
              <a:endParaRPr/>
            </a:p>
          </p:txBody>
        </p:sp>
      </p:grpSp>
      <p:grpSp>
        <p:nvGrpSpPr>
          <p:cNvPr id="4157" name="Google Shape;4157;p197"/>
          <p:cNvGrpSpPr/>
          <p:nvPr/>
        </p:nvGrpSpPr>
        <p:grpSpPr>
          <a:xfrm>
            <a:off x="559817" y="4573794"/>
            <a:ext cx="8783192" cy="594908"/>
            <a:chOff x="558800" y="1842598"/>
            <a:chExt cx="8785225" cy="595046"/>
          </a:xfrm>
        </p:grpSpPr>
        <p:grpSp>
          <p:nvGrpSpPr>
            <p:cNvPr id="4158" name="Google Shape;4158;p197"/>
            <p:cNvGrpSpPr/>
            <p:nvPr/>
          </p:nvGrpSpPr>
          <p:grpSpPr>
            <a:xfrm>
              <a:off x="558800" y="1842598"/>
              <a:ext cx="8785225" cy="215444"/>
              <a:chOff x="1027113" y="2045625"/>
              <a:chExt cx="8785225" cy="215444"/>
            </a:xfrm>
          </p:grpSpPr>
          <p:sp>
            <p:nvSpPr>
              <p:cNvPr id="4159" name="Google Shape;4159;p19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160" name="Google Shape;4160;p19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Lệnh dựng sẵn của Shell không có một tệp exe riêng biệt. Lệnh nằm trong Shell.</a:t>
                </a:r>
                <a:endParaRPr/>
              </a:p>
            </p:txBody>
          </p:sp>
        </p:grpSp>
        <p:sp>
          <p:nvSpPr>
            <p:cNvPr id="4161" name="Google Shape;4161;p197"/>
            <p:cNvSpPr/>
            <p:nvPr/>
          </p:nvSpPr>
          <p:spPr>
            <a:xfrm>
              <a:off x="711200" y="2092137"/>
              <a:ext cx="8632825" cy="34550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lệnh: cd trong Shell</a:t>
              </a:r>
              <a:endParaRPr/>
            </a:p>
          </p:txBody>
        </p:sp>
      </p:gr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6" name="Shape 4166"/>
        <p:cNvGrpSpPr/>
        <p:nvPr/>
      </p:nvGrpSpPr>
      <p:grpSpPr>
        <a:xfrm>
          <a:off x="0" y="0"/>
          <a:ext cx="0" cy="0"/>
          <a:chOff x="0" y="0"/>
          <a:chExt cx="0" cy="0"/>
        </a:xfrm>
      </p:grpSpPr>
      <p:sp>
        <p:nvSpPr>
          <p:cNvPr id="4167" name="Google Shape;4167;p19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168" name="Google Shape;4168;p1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169" name="Google Shape;4169;p1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in ra lệnh của Bash Shell</a:t>
            </a:r>
            <a:endParaRPr/>
          </a:p>
        </p:txBody>
      </p:sp>
      <p:grpSp>
        <p:nvGrpSpPr>
          <p:cNvPr id="4170" name="Google Shape;4170;p198"/>
          <p:cNvGrpSpPr/>
          <p:nvPr/>
        </p:nvGrpSpPr>
        <p:grpSpPr>
          <a:xfrm>
            <a:off x="468000" y="1952527"/>
            <a:ext cx="8992198" cy="1952499"/>
            <a:chOff x="431501" y="2017073"/>
            <a:chExt cx="8992198" cy="1952499"/>
          </a:xfrm>
        </p:grpSpPr>
        <p:sp>
          <p:nvSpPr>
            <p:cNvPr id="4171" name="Google Shape;4171;p198"/>
            <p:cNvSpPr/>
            <p:nvPr/>
          </p:nvSpPr>
          <p:spPr>
            <a:xfrm>
              <a:off x="431501" y="2017073"/>
              <a:ext cx="8992198" cy="1952499"/>
            </a:xfrm>
            <a:prstGeom prst="roundRect">
              <a:avLst>
                <a:gd fmla="val 4057"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4172" name="Google Shape;4172;p198"/>
            <p:cNvSpPr/>
            <p:nvPr/>
          </p:nvSpPr>
          <p:spPr>
            <a:xfrm>
              <a:off x="650600" y="2222524"/>
              <a:ext cx="436017"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echo</a:t>
              </a:r>
              <a:endParaRPr/>
            </a:p>
          </p:txBody>
        </p:sp>
        <p:cxnSp>
          <p:nvCxnSpPr>
            <p:cNvPr id="4173" name="Google Shape;4173;p198"/>
            <p:cNvCxnSpPr/>
            <p:nvPr/>
          </p:nvCxnSpPr>
          <p:spPr>
            <a:xfrm>
              <a:off x="1477019" y="2234020"/>
              <a:ext cx="0" cy="1595702"/>
            </a:xfrm>
            <a:prstGeom prst="straightConnector1">
              <a:avLst/>
            </a:prstGeom>
            <a:solidFill>
              <a:schemeClr val="lt1"/>
            </a:solidFill>
            <a:ln cap="flat" cmpd="sng" w="9525">
              <a:solidFill>
                <a:srgbClr val="D8D8D8"/>
              </a:solidFill>
              <a:prstDash val="solid"/>
              <a:round/>
              <a:headEnd len="sm" w="sm" type="none"/>
              <a:tailEnd len="sm" w="sm" type="none"/>
            </a:ln>
          </p:spPr>
        </p:cxnSp>
        <p:grpSp>
          <p:nvGrpSpPr>
            <p:cNvPr id="4174" name="Google Shape;4174;p198"/>
            <p:cNvGrpSpPr/>
            <p:nvPr/>
          </p:nvGrpSpPr>
          <p:grpSpPr>
            <a:xfrm>
              <a:off x="1821645" y="2237912"/>
              <a:ext cx="3533845" cy="1561309"/>
              <a:chOff x="1993764" y="2365656"/>
              <a:chExt cx="3533845" cy="1561309"/>
            </a:xfrm>
          </p:grpSpPr>
          <p:grpSp>
            <p:nvGrpSpPr>
              <p:cNvPr id="4175" name="Google Shape;4175;p198"/>
              <p:cNvGrpSpPr/>
              <p:nvPr/>
            </p:nvGrpSpPr>
            <p:grpSpPr>
              <a:xfrm>
                <a:off x="1993764" y="2365656"/>
                <a:ext cx="3533845" cy="184666"/>
                <a:chOff x="1993764" y="2365656"/>
                <a:chExt cx="3533845" cy="184666"/>
              </a:xfrm>
            </p:grpSpPr>
            <p:sp>
              <p:nvSpPr>
                <p:cNvPr id="4176" name="Google Shape;4176;p198"/>
                <p:cNvSpPr/>
                <p:nvPr/>
              </p:nvSpPr>
              <p:spPr>
                <a:xfrm>
                  <a:off x="1993764" y="2365656"/>
                  <a:ext cx="71173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Chức năng</a:t>
                  </a:r>
                  <a:endParaRPr sz="1200">
                    <a:solidFill>
                      <a:srgbClr val="262626"/>
                    </a:solidFill>
                    <a:latin typeface="Arial"/>
                    <a:ea typeface="Arial"/>
                    <a:cs typeface="Arial"/>
                    <a:sym typeface="Arial"/>
                  </a:endParaRPr>
                </a:p>
              </p:txBody>
            </p:sp>
            <p:sp>
              <p:nvSpPr>
                <p:cNvPr id="4177" name="Google Shape;4177;p198"/>
                <p:cNvSpPr/>
                <p:nvPr/>
              </p:nvSpPr>
              <p:spPr>
                <a:xfrm>
                  <a:off x="2908302" y="2365656"/>
                  <a:ext cx="2619307"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Hiển thị một dòng chuỗi trên màn hình</a:t>
                  </a:r>
                  <a:endParaRPr sz="1200">
                    <a:solidFill>
                      <a:srgbClr val="262626"/>
                    </a:solidFill>
                    <a:latin typeface="Arial"/>
                    <a:ea typeface="Arial"/>
                    <a:cs typeface="Arial"/>
                    <a:sym typeface="Arial"/>
                  </a:endParaRPr>
                </a:p>
              </p:txBody>
            </p:sp>
          </p:grpSp>
          <p:grpSp>
            <p:nvGrpSpPr>
              <p:cNvPr id="4178" name="Google Shape;4178;p198"/>
              <p:cNvGrpSpPr/>
              <p:nvPr/>
            </p:nvGrpSpPr>
            <p:grpSpPr>
              <a:xfrm>
                <a:off x="1993764" y="2702130"/>
                <a:ext cx="2137630" cy="184666"/>
                <a:chOff x="1993764" y="2699046"/>
                <a:chExt cx="2137630" cy="184666"/>
              </a:xfrm>
            </p:grpSpPr>
            <p:sp>
              <p:nvSpPr>
                <p:cNvPr id="4179" name="Google Shape;4179;p198"/>
                <p:cNvSpPr/>
                <p:nvPr/>
              </p:nvSpPr>
              <p:spPr>
                <a:xfrm>
                  <a:off x="1993764" y="2699046"/>
                  <a:ext cx="69410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Định dạng</a:t>
                  </a:r>
                  <a:endParaRPr sz="1200">
                    <a:solidFill>
                      <a:srgbClr val="262626"/>
                    </a:solidFill>
                    <a:latin typeface="Arial"/>
                    <a:ea typeface="Arial"/>
                    <a:cs typeface="Arial"/>
                    <a:sym typeface="Arial"/>
                  </a:endParaRPr>
                </a:p>
              </p:txBody>
            </p:sp>
            <p:sp>
              <p:nvSpPr>
                <p:cNvPr id="4180" name="Google Shape;4180;p198"/>
                <p:cNvSpPr/>
                <p:nvPr/>
              </p:nvSpPr>
              <p:spPr>
                <a:xfrm>
                  <a:off x="2908302" y="2699046"/>
                  <a:ext cx="122309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echo [-n [String…]</a:t>
                  </a:r>
                  <a:endParaRPr/>
                </a:p>
              </p:txBody>
            </p:sp>
          </p:grpSp>
          <p:grpSp>
            <p:nvGrpSpPr>
              <p:cNvPr id="4181" name="Google Shape;4181;p198"/>
              <p:cNvGrpSpPr/>
              <p:nvPr/>
            </p:nvGrpSpPr>
            <p:grpSpPr>
              <a:xfrm>
                <a:off x="1993764" y="3037549"/>
                <a:ext cx="2786845" cy="184666"/>
                <a:chOff x="1993764" y="3069676"/>
                <a:chExt cx="2786845" cy="184666"/>
              </a:xfrm>
            </p:grpSpPr>
            <p:sp>
              <p:nvSpPr>
                <p:cNvPr id="4182" name="Google Shape;4182;p198"/>
                <p:cNvSpPr/>
                <p:nvPr/>
              </p:nvSpPr>
              <p:spPr>
                <a:xfrm>
                  <a:off x="1993764" y="3069676"/>
                  <a:ext cx="610745"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Lựa chọn</a:t>
                  </a:r>
                  <a:endParaRPr sz="1200">
                    <a:solidFill>
                      <a:srgbClr val="262626"/>
                    </a:solidFill>
                    <a:latin typeface="Arial"/>
                    <a:ea typeface="Arial"/>
                    <a:cs typeface="Arial"/>
                    <a:sym typeface="Arial"/>
                  </a:endParaRPr>
                </a:p>
              </p:txBody>
            </p:sp>
            <p:sp>
              <p:nvSpPr>
                <p:cNvPr id="4183" name="Google Shape;4183;p198"/>
                <p:cNvSpPr/>
                <p:nvPr/>
              </p:nvSpPr>
              <p:spPr>
                <a:xfrm>
                  <a:off x="2908302" y="3069676"/>
                  <a:ext cx="1872307"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Không thay đổi dòng ở cuối </a:t>
                  </a:r>
                  <a:endParaRPr/>
                </a:p>
              </p:txBody>
            </p:sp>
          </p:grpSp>
          <p:grpSp>
            <p:nvGrpSpPr>
              <p:cNvPr id="4184" name="Google Shape;4184;p198"/>
              <p:cNvGrpSpPr/>
              <p:nvPr/>
            </p:nvGrpSpPr>
            <p:grpSpPr>
              <a:xfrm>
                <a:off x="1993764" y="3372967"/>
                <a:ext cx="1757718" cy="553998"/>
                <a:chOff x="1993764" y="3424166"/>
                <a:chExt cx="1757718" cy="553998"/>
              </a:xfrm>
            </p:grpSpPr>
            <p:sp>
              <p:nvSpPr>
                <p:cNvPr id="4185" name="Google Shape;4185;p198"/>
                <p:cNvSpPr/>
                <p:nvPr/>
              </p:nvSpPr>
              <p:spPr>
                <a:xfrm>
                  <a:off x="1993764" y="3424166"/>
                  <a:ext cx="34304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Ví dụ</a:t>
                  </a:r>
                  <a:endParaRPr sz="1200">
                    <a:solidFill>
                      <a:srgbClr val="262626"/>
                    </a:solidFill>
                    <a:latin typeface="Arial"/>
                    <a:ea typeface="Arial"/>
                    <a:cs typeface="Arial"/>
                    <a:sym typeface="Arial"/>
                  </a:endParaRPr>
                </a:p>
              </p:txBody>
            </p:sp>
            <p:sp>
              <p:nvSpPr>
                <p:cNvPr id="4186" name="Google Shape;4186;p198"/>
                <p:cNvSpPr/>
                <p:nvPr/>
              </p:nvSpPr>
              <p:spPr>
                <a:xfrm>
                  <a:off x="2908302" y="3424166"/>
                  <a:ext cx="84318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echo</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echo text</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echo –n text</a:t>
                  </a:r>
                  <a:endParaRPr/>
                </a:p>
              </p:txBody>
            </p:sp>
          </p:grpSp>
        </p:grpSp>
      </p:grpSp>
      <p:grpSp>
        <p:nvGrpSpPr>
          <p:cNvPr id="4187" name="Google Shape;4187;p198"/>
          <p:cNvGrpSpPr/>
          <p:nvPr/>
        </p:nvGrpSpPr>
        <p:grpSpPr>
          <a:xfrm>
            <a:off x="487015" y="4137055"/>
            <a:ext cx="5760000" cy="1387722"/>
            <a:chOff x="2297223" y="4378168"/>
            <a:chExt cx="5311554" cy="1279681"/>
          </a:xfrm>
        </p:grpSpPr>
        <p:pic>
          <p:nvPicPr>
            <p:cNvPr descr="텍스트, 스크린샷, 모니터, 화면이(가) 표시된 사진&#10;&#10;자동 생성된 설명" id="4188" name="Google Shape;4188;p198"/>
            <p:cNvPicPr preferRelativeResize="0"/>
            <p:nvPr/>
          </p:nvPicPr>
          <p:blipFill rotWithShape="1">
            <a:blip r:embed="rId3">
              <a:alphaModFix/>
            </a:blip>
            <a:srcRect b="63157" l="15865" r="13942" t="6450"/>
            <a:stretch/>
          </p:blipFill>
          <p:spPr>
            <a:xfrm>
              <a:off x="2297223" y="4378168"/>
              <a:ext cx="5311554" cy="1279681"/>
            </a:xfrm>
            <a:prstGeom prst="rect">
              <a:avLst/>
            </a:prstGeom>
            <a:noFill/>
            <a:ln cap="flat" cmpd="sng" w="9525">
              <a:solidFill>
                <a:srgbClr val="D8D8D8"/>
              </a:solidFill>
              <a:prstDash val="solid"/>
              <a:round/>
              <a:headEnd len="sm" w="sm" type="none"/>
              <a:tailEnd len="sm" w="sm" type="none"/>
            </a:ln>
          </p:spPr>
        </p:pic>
        <p:sp>
          <p:nvSpPr>
            <p:cNvPr id="4189" name="Google Shape;4189;p198"/>
            <p:cNvSpPr/>
            <p:nvPr/>
          </p:nvSpPr>
          <p:spPr>
            <a:xfrm>
              <a:off x="3743829" y="4689054"/>
              <a:ext cx="894152" cy="16514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190" name="Google Shape;4190;p198"/>
            <p:cNvSpPr/>
            <p:nvPr/>
          </p:nvSpPr>
          <p:spPr>
            <a:xfrm>
              <a:off x="3746323" y="5000204"/>
              <a:ext cx="2108365" cy="16514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5" name="Shape 4195"/>
        <p:cNvGrpSpPr/>
        <p:nvPr/>
      </p:nvGrpSpPr>
      <p:grpSpPr>
        <a:xfrm>
          <a:off x="0" y="0"/>
          <a:ext cx="0" cy="0"/>
          <a:chOff x="0" y="0"/>
          <a:chExt cx="0" cy="0"/>
        </a:xfrm>
      </p:grpSpPr>
      <p:sp>
        <p:nvSpPr>
          <p:cNvPr id="4196" name="Google Shape;4196;p19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197" name="Google Shape;4197;p1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198" name="Google Shape;4198;p19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in ra lệnh của Bash Shell</a:t>
            </a:r>
            <a:endParaRPr/>
          </a:p>
        </p:txBody>
      </p:sp>
      <p:grpSp>
        <p:nvGrpSpPr>
          <p:cNvPr id="4199" name="Google Shape;4199;p199"/>
          <p:cNvGrpSpPr/>
          <p:nvPr/>
        </p:nvGrpSpPr>
        <p:grpSpPr>
          <a:xfrm>
            <a:off x="468000" y="1952527"/>
            <a:ext cx="8992198" cy="1952499"/>
            <a:chOff x="431501" y="2017073"/>
            <a:chExt cx="8992198" cy="1952499"/>
          </a:xfrm>
        </p:grpSpPr>
        <p:sp>
          <p:nvSpPr>
            <p:cNvPr id="4200" name="Google Shape;4200;p199"/>
            <p:cNvSpPr/>
            <p:nvPr/>
          </p:nvSpPr>
          <p:spPr>
            <a:xfrm>
              <a:off x="431501" y="2017073"/>
              <a:ext cx="8992198" cy="1952499"/>
            </a:xfrm>
            <a:prstGeom prst="roundRect">
              <a:avLst>
                <a:gd fmla="val 4057"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4201" name="Google Shape;4201;p199"/>
            <p:cNvSpPr/>
            <p:nvPr/>
          </p:nvSpPr>
          <p:spPr>
            <a:xfrm>
              <a:off x="650600" y="2222524"/>
              <a:ext cx="52418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printf</a:t>
              </a:r>
              <a:endParaRPr sz="1600">
                <a:solidFill>
                  <a:srgbClr val="262626"/>
                </a:solidFill>
                <a:latin typeface="Arial"/>
                <a:ea typeface="Arial"/>
                <a:cs typeface="Arial"/>
                <a:sym typeface="Arial"/>
              </a:endParaRPr>
            </a:p>
          </p:txBody>
        </p:sp>
        <p:cxnSp>
          <p:nvCxnSpPr>
            <p:cNvPr id="4202" name="Google Shape;4202;p199"/>
            <p:cNvCxnSpPr/>
            <p:nvPr/>
          </p:nvCxnSpPr>
          <p:spPr>
            <a:xfrm>
              <a:off x="1477019" y="2234020"/>
              <a:ext cx="0" cy="1595702"/>
            </a:xfrm>
            <a:prstGeom prst="straightConnector1">
              <a:avLst/>
            </a:prstGeom>
            <a:solidFill>
              <a:schemeClr val="lt1"/>
            </a:solidFill>
            <a:ln cap="flat" cmpd="sng" w="9525">
              <a:solidFill>
                <a:srgbClr val="D8D8D8"/>
              </a:solidFill>
              <a:prstDash val="solid"/>
              <a:round/>
              <a:headEnd len="sm" w="sm" type="none"/>
              <a:tailEnd len="sm" w="sm" type="none"/>
            </a:ln>
          </p:spPr>
        </p:cxnSp>
        <p:grpSp>
          <p:nvGrpSpPr>
            <p:cNvPr id="4203" name="Google Shape;4203;p199"/>
            <p:cNvGrpSpPr/>
            <p:nvPr/>
          </p:nvGrpSpPr>
          <p:grpSpPr>
            <a:xfrm>
              <a:off x="1821645" y="2237912"/>
              <a:ext cx="4891589" cy="1561309"/>
              <a:chOff x="1993764" y="2365656"/>
              <a:chExt cx="4891589" cy="1561309"/>
            </a:xfrm>
          </p:grpSpPr>
          <p:grpSp>
            <p:nvGrpSpPr>
              <p:cNvPr id="4204" name="Google Shape;4204;p199"/>
              <p:cNvGrpSpPr/>
              <p:nvPr/>
            </p:nvGrpSpPr>
            <p:grpSpPr>
              <a:xfrm>
                <a:off x="1993764" y="2365656"/>
                <a:ext cx="2902262" cy="184666"/>
                <a:chOff x="1993764" y="2365656"/>
                <a:chExt cx="2902262" cy="184666"/>
              </a:xfrm>
            </p:grpSpPr>
            <p:sp>
              <p:nvSpPr>
                <p:cNvPr id="4205" name="Google Shape;4205;p199"/>
                <p:cNvSpPr/>
                <p:nvPr/>
              </p:nvSpPr>
              <p:spPr>
                <a:xfrm>
                  <a:off x="1993764" y="2365656"/>
                  <a:ext cx="71173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Chức năng</a:t>
                  </a:r>
                  <a:endParaRPr sz="1200">
                    <a:solidFill>
                      <a:srgbClr val="262626"/>
                    </a:solidFill>
                    <a:latin typeface="Arial"/>
                    <a:ea typeface="Arial"/>
                    <a:cs typeface="Arial"/>
                    <a:sym typeface="Arial"/>
                  </a:endParaRPr>
                </a:p>
              </p:txBody>
            </p:sp>
            <p:sp>
              <p:nvSpPr>
                <p:cNvPr id="4206" name="Google Shape;4206;p199"/>
                <p:cNvSpPr/>
                <p:nvPr/>
              </p:nvSpPr>
              <p:spPr>
                <a:xfrm>
                  <a:off x="2908302" y="2365656"/>
                  <a:ext cx="1987724"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In ra chuỗi đã được định dạng</a:t>
                  </a:r>
                  <a:endParaRPr/>
                </a:p>
              </p:txBody>
            </p:sp>
          </p:grpSp>
          <p:grpSp>
            <p:nvGrpSpPr>
              <p:cNvPr id="4207" name="Google Shape;4207;p199"/>
              <p:cNvGrpSpPr/>
              <p:nvPr/>
            </p:nvGrpSpPr>
            <p:grpSpPr>
              <a:xfrm>
                <a:off x="1993764" y="2702130"/>
                <a:ext cx="2483878" cy="184666"/>
                <a:chOff x="1993764" y="2699046"/>
                <a:chExt cx="2483878" cy="184666"/>
              </a:xfrm>
            </p:grpSpPr>
            <p:sp>
              <p:nvSpPr>
                <p:cNvPr id="4208" name="Google Shape;4208;p199"/>
                <p:cNvSpPr/>
                <p:nvPr/>
              </p:nvSpPr>
              <p:spPr>
                <a:xfrm>
                  <a:off x="1993764" y="2699046"/>
                  <a:ext cx="687689"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Địnha ạng</a:t>
                  </a:r>
                  <a:endParaRPr sz="1200">
                    <a:solidFill>
                      <a:srgbClr val="262626"/>
                    </a:solidFill>
                    <a:latin typeface="Arial"/>
                    <a:ea typeface="Arial"/>
                    <a:cs typeface="Arial"/>
                    <a:sym typeface="Arial"/>
                  </a:endParaRPr>
                </a:p>
              </p:txBody>
            </p:sp>
            <p:sp>
              <p:nvSpPr>
                <p:cNvPr id="4209" name="Google Shape;4209;p199"/>
                <p:cNvSpPr/>
                <p:nvPr/>
              </p:nvSpPr>
              <p:spPr>
                <a:xfrm>
                  <a:off x="2908302" y="2699046"/>
                  <a:ext cx="156934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printf Format [factor…]</a:t>
                  </a:r>
                  <a:endParaRPr/>
                </a:p>
              </p:txBody>
            </p:sp>
          </p:grpSp>
          <p:grpSp>
            <p:nvGrpSpPr>
              <p:cNvPr id="4210" name="Google Shape;4210;p199"/>
              <p:cNvGrpSpPr/>
              <p:nvPr/>
            </p:nvGrpSpPr>
            <p:grpSpPr>
              <a:xfrm>
                <a:off x="1993764" y="3037549"/>
                <a:ext cx="4891589" cy="184666"/>
                <a:chOff x="1993764" y="3069676"/>
                <a:chExt cx="4891589" cy="184666"/>
              </a:xfrm>
            </p:grpSpPr>
            <p:sp>
              <p:nvSpPr>
                <p:cNvPr id="4211" name="Google Shape;4211;p199"/>
                <p:cNvSpPr/>
                <p:nvPr/>
              </p:nvSpPr>
              <p:spPr>
                <a:xfrm>
                  <a:off x="1993764" y="3069676"/>
                  <a:ext cx="461665"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Option</a:t>
                  </a:r>
                  <a:endParaRPr/>
                </a:p>
              </p:txBody>
            </p:sp>
            <p:sp>
              <p:nvSpPr>
                <p:cNvPr id="4212" name="Google Shape;4212;p199"/>
                <p:cNvSpPr/>
                <p:nvPr/>
              </p:nvSpPr>
              <p:spPr>
                <a:xfrm>
                  <a:off x="2908302" y="3069676"/>
                  <a:ext cx="397705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Gán định dạng hàm printf của ngôn ngữ C như %d, ＼n, v.v.</a:t>
                  </a:r>
                  <a:endParaRPr/>
                </a:p>
              </p:txBody>
            </p:sp>
          </p:grpSp>
          <p:grpSp>
            <p:nvGrpSpPr>
              <p:cNvPr id="4213" name="Google Shape;4213;p199"/>
              <p:cNvGrpSpPr/>
              <p:nvPr/>
            </p:nvGrpSpPr>
            <p:grpSpPr>
              <a:xfrm>
                <a:off x="1993764" y="3372967"/>
                <a:ext cx="2102364" cy="553998"/>
                <a:chOff x="1993764" y="3424166"/>
                <a:chExt cx="2102364" cy="553998"/>
              </a:xfrm>
            </p:grpSpPr>
            <p:sp>
              <p:nvSpPr>
                <p:cNvPr id="4214" name="Google Shape;4214;p199"/>
                <p:cNvSpPr/>
                <p:nvPr/>
              </p:nvSpPr>
              <p:spPr>
                <a:xfrm>
                  <a:off x="1993764" y="3424166"/>
                  <a:ext cx="34304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Ví dụ</a:t>
                  </a:r>
                  <a:endParaRPr sz="1200">
                    <a:solidFill>
                      <a:srgbClr val="262626"/>
                    </a:solidFill>
                    <a:latin typeface="Arial"/>
                    <a:ea typeface="Arial"/>
                    <a:cs typeface="Arial"/>
                    <a:sym typeface="Arial"/>
                  </a:endParaRPr>
                </a:p>
              </p:txBody>
            </p:sp>
            <p:sp>
              <p:nvSpPr>
                <p:cNvPr id="4215" name="Google Shape;4215;p199"/>
                <p:cNvSpPr/>
                <p:nvPr/>
              </p:nvSpPr>
              <p:spPr>
                <a:xfrm>
                  <a:off x="2908302" y="3424166"/>
                  <a:ext cx="1187826"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printf text</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printf “text\n”</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printf “%d\n” 100</a:t>
                  </a:r>
                  <a:endParaRPr/>
                </a:p>
              </p:txBody>
            </p:sp>
          </p:grpSp>
        </p:grpSp>
      </p:grpSp>
      <p:grpSp>
        <p:nvGrpSpPr>
          <p:cNvPr id="4216" name="Google Shape;4216;p199"/>
          <p:cNvGrpSpPr/>
          <p:nvPr/>
        </p:nvGrpSpPr>
        <p:grpSpPr>
          <a:xfrm>
            <a:off x="496204" y="4117648"/>
            <a:ext cx="5760000" cy="1496322"/>
            <a:chOff x="496204" y="4117648"/>
            <a:chExt cx="6955701" cy="1806939"/>
          </a:xfrm>
        </p:grpSpPr>
        <p:pic>
          <p:nvPicPr>
            <p:cNvPr descr="텍스트이(가) 표시된 사진&#10;&#10;자동 생성된 설명" id="4217" name="Google Shape;4217;p199"/>
            <p:cNvPicPr preferRelativeResize="0"/>
            <p:nvPr/>
          </p:nvPicPr>
          <p:blipFill rotWithShape="1">
            <a:blip r:embed="rId3">
              <a:alphaModFix/>
            </a:blip>
            <a:srcRect b="59856" l="15808" r="13973" t="7361"/>
            <a:stretch/>
          </p:blipFill>
          <p:spPr>
            <a:xfrm>
              <a:off x="496204" y="4117648"/>
              <a:ext cx="6955701" cy="1806939"/>
            </a:xfrm>
            <a:prstGeom prst="rect">
              <a:avLst/>
            </a:prstGeom>
            <a:noFill/>
            <a:ln>
              <a:noFill/>
            </a:ln>
          </p:spPr>
        </p:pic>
        <p:sp>
          <p:nvSpPr>
            <p:cNvPr id="4218" name="Google Shape;4218;p199"/>
            <p:cNvSpPr/>
            <p:nvPr/>
          </p:nvSpPr>
          <p:spPr>
            <a:xfrm>
              <a:off x="2412843" y="4491364"/>
              <a:ext cx="1140919" cy="19982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19" name="Google Shape;4219;p199"/>
            <p:cNvSpPr/>
            <p:nvPr/>
          </p:nvSpPr>
          <p:spPr>
            <a:xfrm>
              <a:off x="2738371" y="4688214"/>
              <a:ext cx="1518563" cy="19982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20" name="Google Shape;4220;p199"/>
            <p:cNvSpPr/>
            <p:nvPr/>
          </p:nvSpPr>
          <p:spPr>
            <a:xfrm>
              <a:off x="2379171" y="5078273"/>
              <a:ext cx="3938762" cy="21980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2"/>
          <p:cNvGrpSpPr/>
          <p:nvPr/>
        </p:nvGrpSpPr>
        <p:grpSpPr>
          <a:xfrm>
            <a:off x="732970" y="2724996"/>
            <a:ext cx="5749711" cy="1681566"/>
            <a:chOff x="720000" y="2070000"/>
            <a:chExt cx="5749711" cy="1681566"/>
          </a:xfrm>
        </p:grpSpPr>
        <p:sp>
          <p:nvSpPr>
            <p:cNvPr id="150" name="Google Shape;150;p2"/>
            <p:cNvSpPr/>
            <p:nvPr/>
          </p:nvSpPr>
          <p:spPr>
            <a:xfrm>
              <a:off x="990000" y="2524714"/>
              <a:ext cx="5287583"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Linux 101</a:t>
              </a:r>
              <a:endParaRPr/>
            </a:p>
          </p:txBody>
        </p:sp>
        <p:sp>
          <p:nvSpPr>
            <p:cNvPr id="151" name="Google Shape;151;p2"/>
            <p:cNvSpPr/>
            <p:nvPr/>
          </p:nvSpPr>
          <p:spPr>
            <a:xfrm>
              <a:off x="990000" y="3436095"/>
              <a:ext cx="3710016"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1428A0"/>
                  </a:solidFill>
                  <a:latin typeface="Arial"/>
                  <a:ea typeface="Arial"/>
                  <a:cs typeface="Arial"/>
                  <a:sym typeface="Arial"/>
                </a:rPr>
                <a:t>Vạn vật kết nối – IoT</a:t>
              </a:r>
              <a:endParaRPr b="0" i="0" sz="2100" u="none" cap="none" strike="noStrike">
                <a:solidFill>
                  <a:srgbClr val="1428A0"/>
                </a:solidFill>
                <a:latin typeface="Arial"/>
                <a:ea typeface="Arial"/>
                <a:cs typeface="Arial"/>
                <a:sym typeface="Arial"/>
              </a:endParaRPr>
            </a:p>
          </p:txBody>
        </p:sp>
        <p:sp>
          <p:nvSpPr>
            <p:cNvPr id="152" name="Google Shape;152;p2"/>
            <p:cNvSpPr/>
            <p:nvPr/>
          </p:nvSpPr>
          <p:spPr>
            <a:xfrm>
              <a:off x="990000" y="2070000"/>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000" u="none" cap="none" strike="noStrike">
                  <a:solidFill>
                    <a:srgbClr val="7F7F7F"/>
                  </a:solidFill>
                  <a:latin typeface="Arial"/>
                  <a:ea typeface="Arial"/>
                  <a:cs typeface="Arial"/>
                  <a:sym typeface="Arial"/>
                </a:rPr>
                <a:t>Chương 5. </a:t>
              </a:r>
              <a:endParaRPr b="0" i="0" sz="5400" u="none" cap="none" strike="noStrike">
                <a:solidFill>
                  <a:srgbClr val="7F7F7F"/>
                </a:solidFill>
                <a:latin typeface="Arial"/>
                <a:ea typeface="Arial"/>
                <a:cs typeface="Arial"/>
                <a:sym typeface="Arial"/>
              </a:endParaRPr>
            </a:p>
          </p:txBody>
        </p:sp>
        <p:sp>
          <p:nvSpPr>
            <p:cNvPr id="153" name="Google Shape;153;p2"/>
            <p:cNvSpPr/>
            <p:nvPr/>
          </p:nvSpPr>
          <p:spPr>
            <a:xfrm>
              <a:off x="720000" y="2095275"/>
              <a:ext cx="60008" cy="118618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4" name="Google Shape;154;p2"/>
            <p:cNvSpPr/>
            <p:nvPr/>
          </p:nvSpPr>
          <p:spPr>
            <a:xfrm>
              <a:off x="720000" y="342840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Tính năng của Linux</a:t>
            </a:r>
            <a:endParaRPr/>
          </a:p>
        </p:txBody>
      </p:sp>
      <p:sp>
        <p:nvSpPr>
          <p:cNvPr id="531" name="Google Shape;531;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32" name="Google Shape;532;p2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Linux System Architecture</a:t>
            </a:r>
            <a:endParaRPr/>
          </a:p>
        </p:txBody>
      </p:sp>
      <p:sp>
        <p:nvSpPr>
          <p:cNvPr id="533" name="Google Shape;533;p20"/>
          <p:cNvSpPr/>
          <p:nvPr/>
        </p:nvSpPr>
        <p:spPr>
          <a:xfrm>
            <a:off x="557935" y="1946919"/>
            <a:ext cx="4415281" cy="2886338"/>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34" name="Google Shape;534;p20"/>
          <p:cNvGrpSpPr/>
          <p:nvPr/>
        </p:nvGrpSpPr>
        <p:grpSpPr>
          <a:xfrm>
            <a:off x="731000" y="2177111"/>
            <a:ext cx="4142087" cy="2404219"/>
            <a:chOff x="758715" y="2410377"/>
            <a:chExt cx="3570595" cy="2072504"/>
          </a:xfrm>
        </p:grpSpPr>
        <p:sp>
          <p:nvSpPr>
            <p:cNvPr id="535" name="Google Shape;535;p20"/>
            <p:cNvSpPr/>
            <p:nvPr/>
          </p:nvSpPr>
          <p:spPr>
            <a:xfrm>
              <a:off x="910064" y="2790873"/>
              <a:ext cx="1876897" cy="1333969"/>
            </a:xfrm>
            <a:prstGeom prst="ellipse">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36" name="Google Shape;536;p20"/>
            <p:cNvSpPr/>
            <p:nvPr/>
          </p:nvSpPr>
          <p:spPr>
            <a:xfrm>
              <a:off x="997107" y="2980639"/>
              <a:ext cx="1168199" cy="954438"/>
            </a:xfrm>
            <a:prstGeom prst="ellipse">
              <a:avLst/>
            </a:prstGeom>
            <a:solidFill>
              <a:schemeClr val="lt1"/>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37" name="Google Shape;537;p20"/>
            <p:cNvSpPr txBox="1"/>
            <p:nvPr/>
          </p:nvSpPr>
          <p:spPr>
            <a:xfrm>
              <a:off x="1171212" y="3329152"/>
              <a:ext cx="894283" cy="2653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Phần cứng</a:t>
              </a:r>
              <a:endParaRPr sz="1400">
                <a:solidFill>
                  <a:schemeClr val="dk1"/>
                </a:solidFill>
                <a:latin typeface="Arial"/>
                <a:ea typeface="Arial"/>
                <a:cs typeface="Arial"/>
                <a:sym typeface="Arial"/>
              </a:endParaRPr>
            </a:p>
          </p:txBody>
        </p:sp>
        <p:sp>
          <p:nvSpPr>
            <p:cNvPr id="538" name="Google Shape;538;p20"/>
            <p:cNvSpPr txBox="1"/>
            <p:nvPr/>
          </p:nvSpPr>
          <p:spPr>
            <a:xfrm>
              <a:off x="2165812" y="3261397"/>
              <a:ext cx="682121"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Linux</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Kernel</a:t>
              </a:r>
              <a:endParaRPr sz="1400">
                <a:solidFill>
                  <a:schemeClr val="dk1"/>
                </a:solidFill>
                <a:latin typeface="Arial"/>
                <a:ea typeface="Arial"/>
                <a:cs typeface="Arial"/>
                <a:sym typeface="Arial"/>
              </a:endParaRPr>
            </a:p>
          </p:txBody>
        </p:sp>
        <p:sp>
          <p:nvSpPr>
            <p:cNvPr id="539" name="Google Shape;539;p20"/>
            <p:cNvSpPr txBox="1"/>
            <p:nvPr/>
          </p:nvSpPr>
          <p:spPr>
            <a:xfrm>
              <a:off x="2835599" y="3318485"/>
              <a:ext cx="569829" cy="52322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Shell</a:t>
              </a:r>
              <a:endParaRPr sz="1400">
                <a:solidFill>
                  <a:schemeClr val="dk1"/>
                </a:solidFill>
                <a:latin typeface="Arial"/>
                <a:ea typeface="Arial"/>
                <a:cs typeface="Arial"/>
                <a:sym typeface="Arial"/>
              </a:endParaRPr>
            </a:p>
          </p:txBody>
        </p:sp>
        <p:sp>
          <p:nvSpPr>
            <p:cNvPr id="540" name="Google Shape;540;p20"/>
            <p:cNvSpPr txBox="1"/>
            <p:nvPr/>
          </p:nvSpPr>
          <p:spPr>
            <a:xfrm>
              <a:off x="3367700" y="3242415"/>
              <a:ext cx="961610" cy="63674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Ứng dụng chương trình</a:t>
              </a:r>
              <a:endParaRPr sz="1400">
                <a:solidFill>
                  <a:schemeClr val="dk1"/>
                </a:solidFill>
                <a:latin typeface="Arial"/>
                <a:ea typeface="Arial"/>
                <a:cs typeface="Arial"/>
                <a:sym typeface="Arial"/>
              </a:endParaRPr>
            </a:p>
          </p:txBody>
        </p:sp>
        <p:sp>
          <p:nvSpPr>
            <p:cNvPr id="541" name="Google Shape;541;p20"/>
            <p:cNvSpPr/>
            <p:nvPr/>
          </p:nvSpPr>
          <p:spPr>
            <a:xfrm>
              <a:off x="758715" y="2410377"/>
              <a:ext cx="3502501" cy="2072504"/>
            </a:xfrm>
            <a:prstGeom prst="ellipse">
              <a:avLst/>
            </a:prstGeom>
            <a:no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542" name="Google Shape;542;p20"/>
            <p:cNvSpPr/>
            <p:nvPr/>
          </p:nvSpPr>
          <p:spPr>
            <a:xfrm>
              <a:off x="845758" y="2634581"/>
              <a:ext cx="2514820" cy="1624094"/>
            </a:xfrm>
            <a:prstGeom prst="ellipse">
              <a:avLst/>
            </a:prstGeom>
            <a:no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543" name="Google Shape;543;p20"/>
          <p:cNvGrpSpPr/>
          <p:nvPr/>
        </p:nvGrpSpPr>
        <p:grpSpPr>
          <a:xfrm>
            <a:off x="5169525" y="1949174"/>
            <a:ext cx="4285459" cy="1083687"/>
            <a:chOff x="5760000" y="2005158"/>
            <a:chExt cx="4285459" cy="1083687"/>
          </a:xfrm>
        </p:grpSpPr>
        <p:grpSp>
          <p:nvGrpSpPr>
            <p:cNvPr id="544" name="Google Shape;544;p20"/>
            <p:cNvGrpSpPr/>
            <p:nvPr/>
          </p:nvGrpSpPr>
          <p:grpSpPr>
            <a:xfrm>
              <a:off x="5760000" y="2005158"/>
              <a:ext cx="3032365" cy="215394"/>
              <a:chOff x="1027113" y="2045622"/>
              <a:chExt cx="3033067" cy="215444"/>
            </a:xfrm>
          </p:grpSpPr>
          <p:sp>
            <p:nvSpPr>
              <p:cNvPr id="545" name="Google Shape;545;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46" name="Google Shape;546;p20"/>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Kernel: Lõi của HĐH Linux</a:t>
                </a:r>
                <a:endParaRPr/>
              </a:p>
            </p:txBody>
          </p:sp>
        </p:grpSp>
        <p:sp>
          <p:nvSpPr>
            <p:cNvPr id="547" name="Google Shape;547;p20"/>
            <p:cNvSpPr/>
            <p:nvPr/>
          </p:nvSpPr>
          <p:spPr>
            <a:xfrm>
              <a:off x="5912365" y="2240717"/>
              <a:ext cx="4133094"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Tiến trình/Bộ nhớ/Hệ thống tệp tin/Thiết bị</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Khả năng khởi tạo và quản lý toàn bộ tài nguyên trên máy tính</a:t>
              </a:r>
              <a:endParaRPr sz="1300">
                <a:solidFill>
                  <a:srgbClr val="262626"/>
                </a:solidFill>
                <a:latin typeface="Arial"/>
                <a:ea typeface="Arial"/>
                <a:cs typeface="Arial"/>
                <a:sym typeface="Arial"/>
              </a:endParaRPr>
            </a:p>
          </p:txBody>
        </p:sp>
      </p:grpSp>
      <p:grpSp>
        <p:nvGrpSpPr>
          <p:cNvPr id="548" name="Google Shape;548;p20"/>
          <p:cNvGrpSpPr/>
          <p:nvPr/>
        </p:nvGrpSpPr>
        <p:grpSpPr>
          <a:xfrm>
            <a:off x="5169525" y="3142321"/>
            <a:ext cx="4285458" cy="580985"/>
            <a:chOff x="5760000" y="3938697"/>
            <a:chExt cx="4285458" cy="580985"/>
          </a:xfrm>
        </p:grpSpPr>
        <p:grpSp>
          <p:nvGrpSpPr>
            <p:cNvPr id="549" name="Google Shape;549;p20"/>
            <p:cNvGrpSpPr/>
            <p:nvPr/>
          </p:nvGrpSpPr>
          <p:grpSpPr>
            <a:xfrm>
              <a:off x="5760000" y="3938697"/>
              <a:ext cx="3032365" cy="215394"/>
              <a:chOff x="1027113" y="2045622"/>
              <a:chExt cx="3033067" cy="215444"/>
            </a:xfrm>
          </p:grpSpPr>
          <p:sp>
            <p:nvSpPr>
              <p:cNvPr id="550" name="Google Shape;550;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51" name="Google Shape;551;p20"/>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Shell: Giao diện người dùng</a:t>
                </a:r>
                <a:endParaRPr/>
              </a:p>
            </p:txBody>
          </p:sp>
        </p:grpSp>
        <p:sp>
          <p:nvSpPr>
            <p:cNvPr id="552" name="Google Shape;552;p20"/>
            <p:cNvSpPr/>
            <p:nvPr/>
          </p:nvSpPr>
          <p:spPr>
            <a:xfrm>
              <a:off x="5912365" y="4174255"/>
              <a:ext cx="4133093"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dịch lệnh, hàm lập trình.</a:t>
              </a:r>
              <a:endParaRPr/>
            </a:p>
          </p:txBody>
        </p:sp>
      </p:grpSp>
      <p:grpSp>
        <p:nvGrpSpPr>
          <p:cNvPr id="553" name="Google Shape;553;p20"/>
          <p:cNvGrpSpPr/>
          <p:nvPr/>
        </p:nvGrpSpPr>
        <p:grpSpPr>
          <a:xfrm>
            <a:off x="5169525" y="3898104"/>
            <a:ext cx="4285458" cy="1083686"/>
            <a:chOff x="5760000" y="3938697"/>
            <a:chExt cx="4285458" cy="1083686"/>
          </a:xfrm>
        </p:grpSpPr>
        <p:grpSp>
          <p:nvGrpSpPr>
            <p:cNvPr id="554" name="Google Shape;554;p20"/>
            <p:cNvGrpSpPr/>
            <p:nvPr/>
          </p:nvGrpSpPr>
          <p:grpSpPr>
            <a:xfrm>
              <a:off x="5760000" y="3938697"/>
              <a:ext cx="3032365" cy="215394"/>
              <a:chOff x="1027113" y="2045622"/>
              <a:chExt cx="3033067" cy="215444"/>
            </a:xfrm>
          </p:grpSpPr>
          <p:sp>
            <p:nvSpPr>
              <p:cNvPr id="555" name="Google Shape;555;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56" name="Google Shape;556;p20"/>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Chương trình ứng dụng</a:t>
                </a:r>
                <a:endParaRPr/>
              </a:p>
            </p:txBody>
          </p:sp>
        </p:grpSp>
        <p:sp>
          <p:nvSpPr>
            <p:cNvPr id="557" name="Google Shape;557;p20"/>
            <p:cNvSpPr/>
            <p:nvPr/>
          </p:nvSpPr>
          <p:spPr>
            <a:xfrm>
              <a:off x="5912366" y="4174255"/>
              <a:ext cx="4133092"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Nhiều công cụ phát triển lập trình.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soạn thảo văn bản, công cụ liên quan đến mạng, v.v.</a:t>
              </a:r>
              <a:endParaRPr/>
            </a:p>
          </p:txBody>
        </p:sp>
      </p:gr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5" name="Shape 4225"/>
        <p:cNvGrpSpPr/>
        <p:nvPr/>
      </p:nvGrpSpPr>
      <p:grpSpPr>
        <a:xfrm>
          <a:off x="0" y="0"/>
          <a:ext cx="0" cy="0"/>
          <a:chOff x="0" y="0"/>
          <a:chExt cx="0" cy="0"/>
        </a:xfrm>
      </p:grpSpPr>
      <p:sp>
        <p:nvSpPr>
          <p:cNvPr id="4226" name="Google Shape;4226;p20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227" name="Google Shape;4227;p2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228" name="Google Shape;4228;p20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ký tự đặc biệt</a:t>
            </a:r>
            <a:endParaRPr sz="2400">
              <a:solidFill>
                <a:srgbClr val="0C0C0C"/>
              </a:solidFill>
              <a:latin typeface="Arial"/>
              <a:ea typeface="Arial"/>
              <a:cs typeface="Arial"/>
              <a:sym typeface="Arial"/>
            </a:endParaRPr>
          </a:p>
        </p:txBody>
      </p:sp>
      <p:grpSp>
        <p:nvGrpSpPr>
          <p:cNvPr id="4229" name="Google Shape;4229;p200"/>
          <p:cNvGrpSpPr/>
          <p:nvPr/>
        </p:nvGrpSpPr>
        <p:grpSpPr>
          <a:xfrm>
            <a:off x="559817" y="1924047"/>
            <a:ext cx="8783192" cy="215394"/>
            <a:chOff x="1027113" y="2045618"/>
            <a:chExt cx="8785225" cy="215444"/>
          </a:xfrm>
        </p:grpSpPr>
        <p:sp>
          <p:nvSpPr>
            <p:cNvPr id="4230" name="Google Shape;4230;p20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31" name="Google Shape;4231;p200"/>
            <p:cNvSpPr/>
            <p:nvPr/>
          </p:nvSpPr>
          <p:spPr>
            <a:xfrm>
              <a:off x="1179513" y="2045618"/>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Cung cấp nhiều ký tự đặc biệt để người dùng có thể nhập và thực thi lệnh một cách thuận tiện.</a:t>
              </a:r>
              <a:endParaRPr/>
            </a:p>
          </p:txBody>
        </p:sp>
      </p:grpSp>
      <p:grpSp>
        <p:nvGrpSpPr>
          <p:cNvPr id="4232" name="Google Shape;4232;p200"/>
          <p:cNvGrpSpPr/>
          <p:nvPr/>
        </p:nvGrpSpPr>
        <p:grpSpPr>
          <a:xfrm>
            <a:off x="559817" y="2284358"/>
            <a:ext cx="8783192" cy="215394"/>
            <a:chOff x="1027113" y="2045616"/>
            <a:chExt cx="8785225" cy="215444"/>
          </a:xfrm>
        </p:grpSpPr>
        <p:sp>
          <p:nvSpPr>
            <p:cNvPr id="4233" name="Google Shape;4233;p20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34" name="Google Shape;4234;p200"/>
            <p:cNvSpPr/>
            <p:nvPr/>
          </p:nvSpPr>
          <p:spPr>
            <a:xfrm>
              <a:off x="1179513" y="2045616"/>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Những ký tự đặc biệt cơ bản là *, ?, |, ;, [ ], ~, ‘ ’, “ ”, ` `` , v.v.</a:t>
              </a:r>
              <a:endParaRPr/>
            </a:p>
          </p:txBody>
        </p:sp>
      </p:grpSp>
      <p:grpSp>
        <p:nvGrpSpPr>
          <p:cNvPr id="4235" name="Google Shape;4235;p200"/>
          <p:cNvGrpSpPr/>
          <p:nvPr/>
        </p:nvGrpSpPr>
        <p:grpSpPr>
          <a:xfrm>
            <a:off x="559817" y="2644668"/>
            <a:ext cx="8783192" cy="507831"/>
            <a:chOff x="1027113" y="2045614"/>
            <a:chExt cx="8785225" cy="507949"/>
          </a:xfrm>
        </p:grpSpPr>
        <p:sp>
          <p:nvSpPr>
            <p:cNvPr id="4236" name="Google Shape;4236;p20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37" name="Google Shape;4237;p200"/>
            <p:cNvSpPr/>
            <p:nvPr/>
          </p:nvSpPr>
          <p:spPr>
            <a:xfrm>
              <a:off x="1179513" y="2045614"/>
              <a:ext cx="8632825" cy="5079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Sau khi nhập một lệnh, Shell sẽ kiểm tra liệu có ký tự đặc biệt nào không, đổi chúng sang định dạng hợp lệ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và thực thi lệnh.</a:t>
              </a:r>
              <a:endParaRPr/>
            </a:p>
          </p:txBody>
        </p:sp>
      </p:grpSp>
      <p:grpSp>
        <p:nvGrpSpPr>
          <p:cNvPr id="4238" name="Google Shape;4238;p200"/>
          <p:cNvGrpSpPr/>
          <p:nvPr/>
        </p:nvGrpSpPr>
        <p:grpSpPr>
          <a:xfrm>
            <a:off x="559817" y="3796278"/>
            <a:ext cx="8783192" cy="215394"/>
            <a:chOff x="1027113" y="2045619"/>
            <a:chExt cx="8785225" cy="215444"/>
          </a:xfrm>
        </p:grpSpPr>
        <p:sp>
          <p:nvSpPr>
            <p:cNvPr id="4239" name="Google Shape;4239;p20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40" name="Google Shape;4240;p200"/>
            <p:cNvSpPr/>
            <p:nvPr/>
          </p:nvSpPr>
          <p:spPr>
            <a:xfrm>
              <a:off x="1179513" y="2045619"/>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Dưới đây là bảng ví dụ về sử dụng *.</a:t>
              </a:r>
              <a:endParaRPr/>
            </a:p>
          </p:txBody>
        </p:sp>
      </p:grpSp>
      <p:grpSp>
        <p:nvGrpSpPr>
          <p:cNvPr id="4241" name="Google Shape;4241;p200"/>
          <p:cNvGrpSpPr/>
          <p:nvPr/>
        </p:nvGrpSpPr>
        <p:grpSpPr>
          <a:xfrm>
            <a:off x="559817" y="3220473"/>
            <a:ext cx="8783192" cy="215444"/>
            <a:chOff x="1027113" y="2045615"/>
            <a:chExt cx="8785225" cy="215494"/>
          </a:xfrm>
        </p:grpSpPr>
        <p:sp>
          <p:nvSpPr>
            <p:cNvPr id="4242" name="Google Shape;4242;p20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43" name="Google Shape;4243;p200"/>
            <p:cNvSpPr/>
            <p:nvPr/>
          </p:nvSpPr>
          <p:spPr>
            <a:xfrm>
              <a:off x="1179513" y="204561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*(dấu sao) → Một ký tự đặc biệt thể hiện một chuỗi ngẫu nhiên. Được thay thế bằng một ký tự lớn hơn số không.</a:t>
              </a:r>
              <a:endParaRPr/>
            </a:p>
          </p:txBody>
        </p:sp>
      </p:grpSp>
      <p:graphicFrame>
        <p:nvGraphicFramePr>
          <p:cNvPr id="4244" name="Google Shape;4244;p200"/>
          <p:cNvGraphicFramePr/>
          <p:nvPr/>
        </p:nvGraphicFramePr>
        <p:xfrm>
          <a:off x="559817" y="4141806"/>
          <a:ext cx="3000000" cy="3000000"/>
        </p:xfrm>
        <a:graphic>
          <a:graphicData uri="http://schemas.openxmlformats.org/drawingml/2006/table">
            <a:tbl>
              <a:tblPr bandRow="1" firstRow="1">
                <a:noFill/>
                <a:tableStyleId>{2C95443A-0FA5-43C8-9287-9C9D9076A346}</a:tableStyleId>
              </a:tblPr>
              <a:tblGrid>
                <a:gridCol w="1379550"/>
                <a:gridCol w="7528625"/>
              </a:tblGrid>
              <a:tr h="296900">
                <a:tc>
                  <a:txBody>
                    <a:bodyPr/>
                    <a:lstStyle/>
                    <a:p>
                      <a:pPr indent="0" lvl="0" marL="0" marR="0" rtl="0" algn="ctr">
                        <a:spcBef>
                          <a:spcPts val="0"/>
                        </a:spcBef>
                        <a:spcAft>
                          <a:spcPts val="0"/>
                        </a:spcAft>
                        <a:buNone/>
                      </a:pPr>
                      <a:r>
                        <a:rPr b="1" lang="en-US" sz="1200" u="none" cap="none" strike="noStrike">
                          <a:solidFill>
                            <a:srgbClr val="262626"/>
                          </a:solidFill>
                          <a:latin typeface="Arial"/>
                          <a:ea typeface="Arial"/>
                          <a:cs typeface="Arial"/>
                          <a:sym typeface="Arial"/>
                        </a:rPr>
                        <a:t>Ví dụ</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200" u="none" cap="none" strike="noStrike">
                          <a:solidFill>
                            <a:srgbClr val="262626"/>
                          </a:solidFill>
                          <a:latin typeface="Arial"/>
                          <a:ea typeface="Arial"/>
                          <a:cs typeface="Arial"/>
                          <a:sym typeface="Arial"/>
                        </a:rPr>
                        <a:t>Giải thích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72150">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Is *</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Liệt kê toàn bộ tệp tin và thư mục con trong thư mục hiện hành. In ra nội dung của thư mục con.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150">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cp * /tmp</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Sao chép toàn bộ tệp tin trong thư mục hiện hành vào thư mục /tmp.</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150">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Is-F 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Liệt kê tên và kiểu của toàn bộ tệp tin có tên bắt đầu bằng ‘t’ như t. tmp. temp. t có nghĩa là bao gồm ‘t’. </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72150">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cp *.txt../ch3</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Sao chép toàn bộ tệp tin có phần mở rộng txt sang thư mục ch3 trong thư mục high.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94825">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Is-I h*d</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Liệt kê thông tin chi tiết về tất cả các tệp bắt đầu bằng ‘h’ và kết thúc bằng ‘d’. Bạn có thể xem thông tin về toàn bộ tệp tin m,</a:t>
                      </a:r>
                      <a:endParaRPr b="0" sz="12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như hd. had. hard. H12345d, etc.</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9" name="Shape 4249"/>
        <p:cNvGrpSpPr/>
        <p:nvPr/>
      </p:nvGrpSpPr>
      <p:grpSpPr>
        <a:xfrm>
          <a:off x="0" y="0"/>
          <a:ext cx="0" cy="0"/>
          <a:chOff x="0" y="0"/>
          <a:chExt cx="0" cy="0"/>
        </a:xfrm>
      </p:grpSpPr>
      <p:sp>
        <p:nvSpPr>
          <p:cNvPr id="4250" name="Google Shape;4250;p20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251" name="Google Shape;4251;p2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252" name="Google Shape;4252;p20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Ký tự đặc biệt ? Và [ ]</a:t>
            </a:r>
            <a:endParaRPr/>
          </a:p>
        </p:txBody>
      </p:sp>
      <p:grpSp>
        <p:nvGrpSpPr>
          <p:cNvPr id="4253" name="Google Shape;4253;p201"/>
          <p:cNvGrpSpPr/>
          <p:nvPr/>
        </p:nvGrpSpPr>
        <p:grpSpPr>
          <a:xfrm>
            <a:off x="559817" y="1924047"/>
            <a:ext cx="8783192" cy="215394"/>
            <a:chOff x="1027113" y="2045618"/>
            <a:chExt cx="8785225" cy="215444"/>
          </a:xfrm>
        </p:grpSpPr>
        <p:sp>
          <p:nvSpPr>
            <p:cNvPr id="4254" name="Google Shape;4254;p20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55" name="Google Shape;4255;p201"/>
            <p:cNvSpPr/>
            <p:nvPr/>
          </p:nvSpPr>
          <p:spPr>
            <a:xfrm>
              <a:off x="1179513" y="2045618"/>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Được dùng để biểu thị ký tự đơn.</a:t>
              </a:r>
              <a:endParaRPr/>
            </a:p>
          </p:txBody>
        </p:sp>
      </p:grpSp>
      <p:grpSp>
        <p:nvGrpSpPr>
          <p:cNvPr id="4256" name="Google Shape;4256;p201"/>
          <p:cNvGrpSpPr/>
          <p:nvPr/>
        </p:nvGrpSpPr>
        <p:grpSpPr>
          <a:xfrm>
            <a:off x="559817" y="2307104"/>
            <a:ext cx="8783192" cy="215394"/>
            <a:chOff x="1027113" y="2045616"/>
            <a:chExt cx="8785225" cy="215444"/>
          </a:xfrm>
        </p:grpSpPr>
        <p:sp>
          <p:nvSpPr>
            <p:cNvPr id="4257" name="Google Shape;4257;p20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58" name="Google Shape;4258;p201"/>
            <p:cNvSpPr/>
            <p:nvPr/>
          </p:nvSpPr>
          <p:spPr>
            <a:xfrm>
              <a:off x="1179513" y="2045616"/>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biểu thị một ký tự ngẫu nhiên của length ‘1’. [ ] biểu thị một trong các ký tự được cho vào trong dấu ngoặc.</a:t>
              </a:r>
              <a:endParaRPr/>
            </a:p>
          </p:txBody>
        </p:sp>
      </p:grpSp>
      <p:graphicFrame>
        <p:nvGraphicFramePr>
          <p:cNvPr id="4259" name="Google Shape;4259;p201"/>
          <p:cNvGraphicFramePr/>
          <p:nvPr/>
        </p:nvGraphicFramePr>
        <p:xfrm>
          <a:off x="416128" y="2701539"/>
          <a:ext cx="3000000" cy="3000000"/>
        </p:xfrm>
        <a:graphic>
          <a:graphicData uri="http://schemas.openxmlformats.org/drawingml/2006/table">
            <a:tbl>
              <a:tblPr bandRow="1" firstRow="1">
                <a:noFill/>
                <a:tableStyleId>{2C95443A-0FA5-43C8-9287-9C9D9076A346}</a:tableStyleId>
              </a:tblPr>
              <a:tblGrid>
                <a:gridCol w="1394550"/>
                <a:gridCol w="7610450"/>
              </a:tblGrid>
              <a:tr h="425075">
                <a:tc>
                  <a:txBody>
                    <a:bodyPr/>
                    <a:lstStyle/>
                    <a:p>
                      <a:pPr indent="0" lvl="0" marL="0" marR="0" rtl="0" algn="ctr">
                        <a:spcBef>
                          <a:spcPts val="0"/>
                        </a:spcBef>
                        <a:spcAft>
                          <a:spcPts val="0"/>
                        </a:spcAft>
                        <a:buNone/>
                      </a:pPr>
                      <a:r>
                        <a:rPr b="1" lang="en-US" sz="1200" u="none" cap="none" strike="noStrike">
                          <a:solidFill>
                            <a:srgbClr val="262626"/>
                          </a:solidFill>
                          <a:latin typeface="Arial"/>
                          <a:ea typeface="Arial"/>
                          <a:cs typeface="Arial"/>
                          <a:sym typeface="Arial"/>
                        </a:rPr>
                        <a:t>Ví dụ</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200" u="none" cap="none" strike="noStrike">
                          <a:solidFill>
                            <a:srgbClr val="262626"/>
                          </a:solidFill>
                          <a:latin typeface="Arial"/>
                          <a:ea typeface="Arial"/>
                          <a:cs typeface="Arial"/>
                          <a:sym typeface="Arial"/>
                        </a:rPr>
                        <a:t>Giải thích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708475">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Is t*.txt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Một ký tự ngẫu nhiên đứng sau ‘t’ và liệt kê tên của toàn bộ tệp tin với phần mở rộng txt. Bao gồm t1.txt, t2.txt, ta.txt, v.v. trừ t.txt </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08475">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Is-I tmp[135].txt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Một ký tự trong 1, 3, 5 đứng sau tmp và liệt kê tên của toàn bộ tệp tin với phần mở rộng txt. Liệt kê thông tin chi tiết về tmp1.txt, tmp3txt., tmp5.txt.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08475">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Is-I tmp[1-3].txt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[1-3] nghĩa là một khoảng từ 1 đến 3. Do đó, kết quả tương tự như ls -l tmp [123] .txt.</a:t>
                      </a:r>
                      <a:endParaRPr/>
                    </a:p>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Liệt kê thông tin chi tiết về tệp tmp1.txt, tmp2.txt, và tmp3.txt.</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650">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Is [0-9]*</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Liệt kê toàn bộ tệp tin có tên bắt đầu bằng số.</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650">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Is [A-Za-z]*[0-9]</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Liệt kê các tệp có tên bắt đầu bằng chữ cái.</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4" name="Shape 4264"/>
        <p:cNvGrpSpPr/>
        <p:nvPr/>
      </p:nvGrpSpPr>
      <p:grpSpPr>
        <a:xfrm>
          <a:off x="0" y="0"/>
          <a:ext cx="0" cy="0"/>
          <a:chOff x="0" y="0"/>
          <a:chExt cx="0" cy="0"/>
        </a:xfrm>
      </p:grpSpPr>
      <p:sp>
        <p:nvSpPr>
          <p:cNvPr id="4265" name="Google Shape;4265;p20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266" name="Google Shape;4266;p2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267" name="Google Shape;4267;p20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Ký tự đặc biệt ~ và -</a:t>
            </a:r>
            <a:endParaRPr/>
          </a:p>
        </p:txBody>
      </p:sp>
      <p:grpSp>
        <p:nvGrpSpPr>
          <p:cNvPr id="4268" name="Google Shape;4268;p202"/>
          <p:cNvGrpSpPr/>
          <p:nvPr/>
        </p:nvGrpSpPr>
        <p:grpSpPr>
          <a:xfrm>
            <a:off x="559817" y="1933984"/>
            <a:ext cx="8783192" cy="215394"/>
            <a:chOff x="1027113" y="2045616"/>
            <a:chExt cx="8785225" cy="215444"/>
          </a:xfrm>
        </p:grpSpPr>
        <p:sp>
          <p:nvSpPr>
            <p:cNvPr id="4269" name="Google Shape;4269;p20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70" name="Google Shape;4270;p202"/>
            <p:cNvSpPr/>
            <p:nvPr/>
          </p:nvSpPr>
          <p:spPr>
            <a:xfrm>
              <a:off x="1179513" y="2045616"/>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và - là ký tự đặc biệt thể hiện một thư mục.</a:t>
              </a:r>
              <a:endParaRPr/>
            </a:p>
          </p:txBody>
        </p:sp>
      </p:grpSp>
      <p:grpSp>
        <p:nvGrpSpPr>
          <p:cNvPr id="4271" name="Google Shape;4271;p202"/>
          <p:cNvGrpSpPr/>
          <p:nvPr/>
        </p:nvGrpSpPr>
        <p:grpSpPr>
          <a:xfrm>
            <a:off x="559817" y="2317043"/>
            <a:ext cx="8783192" cy="819901"/>
            <a:chOff x="559817" y="3600158"/>
            <a:chExt cx="8783192" cy="819901"/>
          </a:xfrm>
        </p:grpSpPr>
        <p:grpSp>
          <p:nvGrpSpPr>
            <p:cNvPr id="4272" name="Google Shape;4272;p202"/>
            <p:cNvGrpSpPr/>
            <p:nvPr/>
          </p:nvGrpSpPr>
          <p:grpSpPr>
            <a:xfrm>
              <a:off x="559817" y="4204665"/>
              <a:ext cx="8783192" cy="215394"/>
              <a:chOff x="1027113" y="2045617"/>
              <a:chExt cx="8785225" cy="215444"/>
            </a:xfrm>
          </p:grpSpPr>
          <p:sp>
            <p:nvSpPr>
              <p:cNvPr id="4273" name="Google Shape;4273;p20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74" name="Google Shape;4274;p202"/>
              <p:cNvSpPr/>
              <p:nvPr/>
            </p:nvSpPr>
            <p:spPr>
              <a:xfrm>
                <a:off x="1179513" y="204561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Dưới đây là bảng ví dụ sử dụng ~ và -</a:t>
                </a:r>
                <a:endParaRPr/>
              </a:p>
            </p:txBody>
          </p:sp>
        </p:grpSp>
        <p:grpSp>
          <p:nvGrpSpPr>
            <p:cNvPr id="4275" name="Google Shape;4275;p202"/>
            <p:cNvGrpSpPr/>
            <p:nvPr/>
          </p:nvGrpSpPr>
          <p:grpSpPr>
            <a:xfrm>
              <a:off x="559817" y="3600158"/>
              <a:ext cx="8783192" cy="430887"/>
              <a:chOff x="1027113" y="2045615"/>
              <a:chExt cx="8785225" cy="430987"/>
            </a:xfrm>
          </p:grpSpPr>
          <p:sp>
            <p:nvSpPr>
              <p:cNvPr id="4276" name="Google Shape;4276;p20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77" name="Google Shape;4277;p202"/>
              <p:cNvSpPr/>
              <p:nvPr/>
            </p:nvSpPr>
            <p:spPr>
              <a:xfrm>
                <a:off x="1179513" y="204561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Khi chỉ dùng ~, thư mục chính của người dùng trong thao tác hiện tại sẽ được hiển thị.</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Khi được dùng với ID đăng nhập, thư mục chính của người dùng sẽ được hiển thị.</a:t>
                </a:r>
                <a:endParaRPr/>
              </a:p>
            </p:txBody>
          </p:sp>
        </p:grpSp>
      </p:grpSp>
      <p:graphicFrame>
        <p:nvGraphicFramePr>
          <p:cNvPr id="4278" name="Google Shape;4278;p202"/>
          <p:cNvGraphicFramePr/>
          <p:nvPr/>
        </p:nvGraphicFramePr>
        <p:xfrm>
          <a:off x="559817" y="3440623"/>
          <a:ext cx="3000000" cy="3000000"/>
        </p:xfrm>
        <a:graphic>
          <a:graphicData uri="http://schemas.openxmlformats.org/drawingml/2006/table">
            <a:tbl>
              <a:tblPr bandRow="1" firstRow="1">
                <a:noFill/>
                <a:tableStyleId>{2C95443A-0FA5-43C8-9287-9C9D9076A346}</a:tableStyleId>
              </a:tblPr>
              <a:tblGrid>
                <a:gridCol w="1531475"/>
                <a:gridCol w="7100350"/>
              </a:tblGrid>
              <a:tr h="306000">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Ví dụ</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04000">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cp *.txt~/ch3</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Sao chép toàn bộ tệp tin có phần mở rộng txt sang thư mục tmp trong thư mục chính của người dùng hiện đang hoạt động.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04000">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cp ~user2/linux.txt.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Tìm linux.txt trong thư mục chính của user2 và sao chép sang thư mục hiện hành.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04000">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Cd -</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Thay đổi sang thư mục trước trong thao tác.</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3" name="Shape 4283"/>
        <p:cNvGrpSpPr/>
        <p:nvPr/>
      </p:nvGrpSpPr>
      <p:grpSpPr>
        <a:xfrm>
          <a:off x="0" y="0"/>
          <a:ext cx="0" cy="0"/>
          <a:chOff x="0" y="0"/>
          <a:chExt cx="0" cy="0"/>
        </a:xfrm>
      </p:grpSpPr>
      <p:sp>
        <p:nvSpPr>
          <p:cNvPr id="4284" name="Google Shape;4284;p20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285" name="Google Shape;4285;p2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286" name="Google Shape;4286;p20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Ký tự đặc biệt ; và |</a:t>
            </a:r>
            <a:endParaRPr/>
          </a:p>
        </p:txBody>
      </p:sp>
      <p:grpSp>
        <p:nvGrpSpPr>
          <p:cNvPr id="4287" name="Google Shape;4287;p203"/>
          <p:cNvGrpSpPr/>
          <p:nvPr/>
        </p:nvGrpSpPr>
        <p:grpSpPr>
          <a:xfrm>
            <a:off x="559817" y="1933982"/>
            <a:ext cx="8783192" cy="215394"/>
            <a:chOff x="1027113" y="2045614"/>
            <a:chExt cx="8785225" cy="215444"/>
          </a:xfrm>
        </p:grpSpPr>
        <p:sp>
          <p:nvSpPr>
            <p:cNvPr id="4288" name="Google Shape;4288;p20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89" name="Google Shape;4289;p203"/>
            <p:cNvSpPr/>
            <p:nvPr/>
          </p:nvSpPr>
          <p:spPr>
            <a:xfrm>
              <a:off x="1179513" y="2045614"/>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thực hiện lệnh liên tục theo thứ tự từ bên trái</a:t>
              </a:r>
              <a:endParaRPr sz="1400">
                <a:solidFill>
                  <a:srgbClr val="262626"/>
                </a:solidFill>
                <a:latin typeface="Arial"/>
                <a:ea typeface="Arial"/>
                <a:cs typeface="Arial"/>
                <a:sym typeface="Arial"/>
              </a:endParaRPr>
            </a:p>
          </p:txBody>
        </p:sp>
      </p:grpSp>
      <p:grpSp>
        <p:nvGrpSpPr>
          <p:cNvPr id="4290" name="Google Shape;4290;p203"/>
          <p:cNvGrpSpPr/>
          <p:nvPr/>
        </p:nvGrpSpPr>
        <p:grpSpPr>
          <a:xfrm>
            <a:off x="559817" y="2317044"/>
            <a:ext cx="8783192" cy="215444"/>
            <a:chOff x="1027113" y="2045615"/>
            <a:chExt cx="8785225" cy="215494"/>
          </a:xfrm>
        </p:grpSpPr>
        <p:sp>
          <p:nvSpPr>
            <p:cNvPr id="4291" name="Google Shape;4291;p20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292" name="Google Shape;4292;p203"/>
            <p:cNvSpPr/>
            <p:nvPr/>
          </p:nvSpPr>
          <p:spPr>
            <a:xfrm>
              <a:off x="1179513" y="204561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chuyển kết quả của lệnh bên trái sang phần nhập của lệnh bên phải (| cũng tương tự shift + \)</a:t>
              </a:r>
              <a:endParaRPr/>
            </a:p>
          </p:txBody>
        </p:sp>
      </p:grpSp>
      <p:graphicFrame>
        <p:nvGraphicFramePr>
          <p:cNvPr id="4293" name="Google Shape;4293;p203"/>
          <p:cNvGraphicFramePr/>
          <p:nvPr/>
        </p:nvGraphicFramePr>
        <p:xfrm>
          <a:off x="559817" y="2772000"/>
          <a:ext cx="3000000" cy="3000000"/>
        </p:xfrm>
        <a:graphic>
          <a:graphicData uri="http://schemas.openxmlformats.org/drawingml/2006/table">
            <a:tbl>
              <a:tblPr bandRow="1" firstRow="1">
                <a:noFill/>
                <a:tableStyleId>{2C95443A-0FA5-43C8-9287-9C9D9076A346}</a:tableStyleId>
              </a:tblPr>
              <a:tblGrid>
                <a:gridCol w="1548425"/>
                <a:gridCol w="7083425"/>
              </a:tblGrid>
              <a:tr h="306000">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Ví dụ</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04000">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date; ls; pwd</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Thực hiện lệnh theo thứ tự từ bên trái. Có nghĩa là, sau khi xuất ra ngày, nó sẽ xuất ra một danh sách các tệp và thư mục hiện hành. Sau đó, hiển thị đường dẫn tuyệt đối của thư mục hiện hành.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04000">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ls –al / | more</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Xuất ra thông tin chi tiết của toàn bộ tệp tin trong thư mục gốc theo từng màn hình. Kết quả của lệnh Is –al / được chuyển cho phần nhập vào của lệnh ‘more’ và sau đó được xuất ra theo từng trang.</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8" name="Shape 4298"/>
        <p:cNvGrpSpPr/>
        <p:nvPr/>
      </p:nvGrpSpPr>
      <p:grpSpPr>
        <a:xfrm>
          <a:off x="0" y="0"/>
          <a:ext cx="0" cy="0"/>
          <a:chOff x="0" y="0"/>
          <a:chExt cx="0" cy="0"/>
        </a:xfrm>
      </p:grpSpPr>
      <p:sp>
        <p:nvSpPr>
          <p:cNvPr id="4299" name="Google Shape;4299;p20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300" name="Google Shape;4300;p2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301" name="Google Shape;4301;p20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Ký tự đặc biệt ‘ ‘ và “ “</a:t>
            </a:r>
            <a:endParaRPr/>
          </a:p>
        </p:txBody>
      </p:sp>
      <p:grpSp>
        <p:nvGrpSpPr>
          <p:cNvPr id="4302" name="Google Shape;4302;p204"/>
          <p:cNvGrpSpPr/>
          <p:nvPr/>
        </p:nvGrpSpPr>
        <p:grpSpPr>
          <a:xfrm>
            <a:off x="559817" y="1933984"/>
            <a:ext cx="8783192" cy="819901"/>
            <a:chOff x="559817" y="3600158"/>
            <a:chExt cx="8783192" cy="819901"/>
          </a:xfrm>
        </p:grpSpPr>
        <p:grpSp>
          <p:nvGrpSpPr>
            <p:cNvPr id="4303" name="Google Shape;4303;p204"/>
            <p:cNvGrpSpPr/>
            <p:nvPr/>
          </p:nvGrpSpPr>
          <p:grpSpPr>
            <a:xfrm>
              <a:off x="559817" y="4204665"/>
              <a:ext cx="8783192" cy="215394"/>
              <a:chOff x="1027113" y="2045617"/>
              <a:chExt cx="8785225" cy="215444"/>
            </a:xfrm>
          </p:grpSpPr>
          <p:sp>
            <p:nvSpPr>
              <p:cNvPr id="4304" name="Google Shape;4304;p2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05" name="Google Shape;4305;p204"/>
              <p:cNvSpPr/>
              <p:nvPr/>
            </p:nvSpPr>
            <p:spPr>
              <a:xfrm>
                <a:off x="1179513" y="204561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 coi toàn bộ ký tự đặc biệt là ký tự thường và “ “ coi toàn bộ ký tự đặc biệt trừ $ và \ là ký tự thường.</a:t>
                </a:r>
                <a:endParaRPr/>
              </a:p>
            </p:txBody>
          </p:sp>
        </p:grpSp>
        <p:grpSp>
          <p:nvGrpSpPr>
            <p:cNvPr id="4306" name="Google Shape;4306;p204"/>
            <p:cNvGrpSpPr/>
            <p:nvPr/>
          </p:nvGrpSpPr>
          <p:grpSpPr>
            <a:xfrm>
              <a:off x="559817" y="3600158"/>
              <a:ext cx="8783192" cy="430887"/>
              <a:chOff x="1027113" y="2045615"/>
              <a:chExt cx="8785225" cy="430987"/>
            </a:xfrm>
          </p:grpSpPr>
          <p:sp>
            <p:nvSpPr>
              <p:cNvPr id="4307" name="Google Shape;4307;p2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08" name="Google Shape;4308;p204"/>
              <p:cNvSpPr/>
              <p:nvPr/>
            </p:nvSpPr>
            <p:spPr>
              <a:xfrm>
                <a:off x="1179513" y="204561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 và “ “ bao quanh ký tự và biến chúng thành một chuỗi. Loại bỏ các hàm của ký tự đặc biệt được dùng trong chuỗi.</a:t>
                </a:r>
                <a:endParaRPr/>
              </a:p>
            </p:txBody>
          </p:sp>
        </p:grpSp>
      </p:grpSp>
      <p:graphicFrame>
        <p:nvGraphicFramePr>
          <p:cNvPr id="4309" name="Google Shape;4309;p204"/>
          <p:cNvGraphicFramePr/>
          <p:nvPr/>
        </p:nvGraphicFramePr>
        <p:xfrm>
          <a:off x="559817" y="2963130"/>
          <a:ext cx="3000000" cy="3000000"/>
        </p:xfrm>
        <a:graphic>
          <a:graphicData uri="http://schemas.openxmlformats.org/drawingml/2006/table">
            <a:tbl>
              <a:tblPr bandRow="1" firstRow="1">
                <a:noFill/>
                <a:tableStyleId>{2C95443A-0FA5-43C8-9287-9C9D9076A346}</a:tableStyleId>
              </a:tblPr>
              <a:tblGrid>
                <a:gridCol w="1336750"/>
                <a:gridCol w="7295100"/>
              </a:tblGrid>
              <a:tr h="306000">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Ví dụ</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612000">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echo ‘$SHELL’</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Prints $SHELL string </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612000">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echo “$SHELL”</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Kiểu Shell hiện tại hay chính là giá trị được lưu trữ trong SHELL, biến môi trường của Shell, sẽ được in ra. Ví dụ, /bin/sh.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4" name="Shape 4314"/>
        <p:cNvGrpSpPr/>
        <p:nvPr/>
      </p:nvGrpSpPr>
      <p:grpSpPr>
        <a:xfrm>
          <a:off x="0" y="0"/>
          <a:ext cx="0" cy="0"/>
          <a:chOff x="0" y="0"/>
          <a:chExt cx="0" cy="0"/>
        </a:xfrm>
      </p:grpSpPr>
      <p:sp>
        <p:nvSpPr>
          <p:cNvPr id="4315" name="Google Shape;4315;p20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316" name="Google Shape;4316;p2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317" name="Google Shape;4317;p20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Ký tự đặc biệt ‘ ’ </a:t>
            </a:r>
            <a:endParaRPr/>
          </a:p>
        </p:txBody>
      </p:sp>
      <p:grpSp>
        <p:nvGrpSpPr>
          <p:cNvPr id="4318" name="Google Shape;4318;p205"/>
          <p:cNvGrpSpPr/>
          <p:nvPr/>
        </p:nvGrpSpPr>
        <p:grpSpPr>
          <a:xfrm>
            <a:off x="559817" y="1933984"/>
            <a:ext cx="8783192" cy="215444"/>
            <a:chOff x="1027113" y="2045615"/>
            <a:chExt cx="8785225" cy="215494"/>
          </a:xfrm>
        </p:grpSpPr>
        <p:sp>
          <p:nvSpPr>
            <p:cNvPr id="4319" name="Google Shape;4319;p20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20" name="Google Shape;4320;p205"/>
            <p:cNvSpPr/>
            <p:nvPr/>
          </p:nvSpPr>
          <p:spPr>
            <a:xfrm>
              <a:off x="1179513" y="204561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Shell thông dịch một chuỗi với hai đầu là ‘ ‘ tương đương một lệnh và biến thành kết quả thực thi lệnh.</a:t>
              </a:r>
              <a:endParaRPr/>
            </a:p>
          </p:txBody>
        </p:sp>
      </p:grpSp>
      <p:graphicFrame>
        <p:nvGraphicFramePr>
          <p:cNvPr id="4321" name="Google Shape;4321;p205"/>
          <p:cNvGraphicFramePr/>
          <p:nvPr/>
        </p:nvGraphicFramePr>
        <p:xfrm>
          <a:off x="559817" y="2392535"/>
          <a:ext cx="3000000" cy="3000000"/>
        </p:xfrm>
        <a:graphic>
          <a:graphicData uri="http://schemas.openxmlformats.org/drawingml/2006/table">
            <a:tbl>
              <a:tblPr bandRow="1" firstRow="1">
                <a:noFill/>
                <a:tableStyleId>{2C95443A-0FA5-43C8-9287-9C9D9076A346}</a:tableStyleId>
              </a:tblPr>
              <a:tblGrid>
                <a:gridCol w="1819350"/>
                <a:gridCol w="6812500"/>
              </a:tblGrid>
              <a:tr h="307350">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Ví dụ</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851150">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echo “Today is ‘date’”</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‘date’ được thông dịch là lệnh và trở thành kết quả của lệnh date. In ra kết quả như sau:</a:t>
                      </a:r>
                      <a:endParaRPr/>
                    </a:p>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Today is 2019.12.25(Wed) 19:19:31 UTC</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67425">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Is /platform/’uname-m’</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Biến kết quả của lệnh uname –m thành một chuỗi và liệt kê dưới tên của một thư mục.</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6" name="Shape 4326"/>
        <p:cNvGrpSpPr/>
        <p:nvPr/>
      </p:nvGrpSpPr>
      <p:grpSpPr>
        <a:xfrm>
          <a:off x="0" y="0"/>
          <a:ext cx="0" cy="0"/>
          <a:chOff x="0" y="0"/>
          <a:chExt cx="0" cy="0"/>
        </a:xfrm>
      </p:grpSpPr>
      <p:sp>
        <p:nvSpPr>
          <p:cNvPr id="4327" name="Google Shape;4327;p20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328" name="Google Shape;4328;p2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329" name="Google Shape;4329;p20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Ký tự đặc biệt \, &gt;, &lt;, &gt;&gt;</a:t>
            </a:r>
            <a:endParaRPr/>
          </a:p>
        </p:txBody>
      </p:sp>
      <p:grpSp>
        <p:nvGrpSpPr>
          <p:cNvPr id="4330" name="Google Shape;4330;p206"/>
          <p:cNvGrpSpPr/>
          <p:nvPr/>
        </p:nvGrpSpPr>
        <p:grpSpPr>
          <a:xfrm>
            <a:off x="559817" y="1933984"/>
            <a:ext cx="8783192" cy="819899"/>
            <a:chOff x="559817" y="3600158"/>
            <a:chExt cx="8783192" cy="819899"/>
          </a:xfrm>
        </p:grpSpPr>
        <p:grpSp>
          <p:nvGrpSpPr>
            <p:cNvPr id="4331" name="Google Shape;4331;p206"/>
            <p:cNvGrpSpPr/>
            <p:nvPr/>
          </p:nvGrpSpPr>
          <p:grpSpPr>
            <a:xfrm>
              <a:off x="559817" y="4204663"/>
              <a:ext cx="8783192" cy="215394"/>
              <a:chOff x="1027113" y="2045615"/>
              <a:chExt cx="8785225" cy="215444"/>
            </a:xfrm>
          </p:grpSpPr>
          <p:sp>
            <p:nvSpPr>
              <p:cNvPr id="4332" name="Google Shape;4332;p20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33" name="Google Shape;4333;p206"/>
              <p:cNvSpPr/>
              <p:nvPr/>
            </p:nvSpPr>
            <p:spPr>
              <a:xfrm>
                <a:off x="1179513" y="204561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Ký tự đặc biệt \, &gt;, &lt;, &gt;&gt; chuyển hướng in ra của lệnh </a:t>
                </a:r>
                <a:endParaRPr/>
              </a:p>
            </p:txBody>
          </p:sp>
        </p:grpSp>
        <p:grpSp>
          <p:nvGrpSpPr>
            <p:cNvPr id="4334" name="Google Shape;4334;p206"/>
            <p:cNvGrpSpPr/>
            <p:nvPr/>
          </p:nvGrpSpPr>
          <p:grpSpPr>
            <a:xfrm>
              <a:off x="559817" y="3600158"/>
              <a:ext cx="8783192" cy="215444"/>
              <a:chOff x="1027113" y="2045615"/>
              <a:chExt cx="8785225" cy="215494"/>
            </a:xfrm>
          </p:grpSpPr>
          <p:sp>
            <p:nvSpPr>
              <p:cNvPr id="4335" name="Google Shape;4335;p20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36" name="Google Shape;4336;p206"/>
              <p:cNvSpPr/>
              <p:nvPr/>
            </p:nvSpPr>
            <p:spPr>
              <a:xfrm>
                <a:off x="1179513" y="204561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 được dùng ngay đằng trước một ký tự đặc biệt. Loại bỏ chức năng của ký tự đặc biệt và xử lý  như ký tự thường.</a:t>
                </a:r>
                <a:endParaRPr/>
              </a:p>
            </p:txBody>
          </p:sp>
        </p:grpSp>
      </p:grpSp>
      <p:graphicFrame>
        <p:nvGraphicFramePr>
          <p:cNvPr id="4337" name="Google Shape;4337;p206"/>
          <p:cNvGraphicFramePr/>
          <p:nvPr/>
        </p:nvGraphicFramePr>
        <p:xfrm>
          <a:off x="559399" y="2890796"/>
          <a:ext cx="3000000" cy="3000000"/>
        </p:xfrm>
        <a:graphic>
          <a:graphicData uri="http://schemas.openxmlformats.org/drawingml/2006/table">
            <a:tbl>
              <a:tblPr bandRow="1" firstRow="1">
                <a:noFill/>
                <a:tableStyleId>{2C95443A-0FA5-43C8-9287-9C9D9076A346}</a:tableStyleId>
              </a:tblPr>
              <a:tblGrid>
                <a:gridCol w="1336750"/>
                <a:gridCol w="7295100"/>
              </a:tblGrid>
              <a:tr h="306000">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Ví dụ</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612000">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Is-It\*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In ra thông tin chi tiết về các tệp tin có tên t*. Khi dùng t* mà không có \, in ra thông tin chi tiết về mọi tệp</a:t>
                      </a:r>
                      <a:endParaRPr b="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tin bắt đầu bằng ‘t’ </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32000">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echo \$SHELL</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Prints $SHELL. Cho ra kết quả tương tự echo ‘$SHELL’.</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aphicFrame>
        <p:nvGraphicFramePr>
          <p:cNvPr id="4338" name="Google Shape;4338;p206"/>
          <p:cNvGraphicFramePr/>
          <p:nvPr/>
        </p:nvGraphicFramePr>
        <p:xfrm>
          <a:off x="577813" y="4528907"/>
          <a:ext cx="3000000" cy="3000000"/>
        </p:xfrm>
        <a:graphic>
          <a:graphicData uri="http://schemas.openxmlformats.org/drawingml/2006/table">
            <a:tbl>
              <a:tblPr bandRow="1" firstRow="1">
                <a:noFill/>
                <a:tableStyleId>{2C95443A-0FA5-43C8-9287-9C9D9076A346}</a:tableStyleId>
              </a:tblPr>
              <a:tblGrid>
                <a:gridCol w="1336750"/>
                <a:gridCol w="7295100"/>
              </a:tblGrid>
              <a:tr h="306000">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Ví dụ</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32000">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Is-I &gt; res</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Liệt kê kết quả của lệnh Is ┤trong tệp res (Không in ra màn hình)</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3" name="Shape 4343"/>
        <p:cNvGrpSpPr/>
        <p:nvPr/>
      </p:nvGrpSpPr>
      <p:grpSpPr>
        <a:xfrm>
          <a:off x="0" y="0"/>
          <a:ext cx="0" cy="0"/>
          <a:chOff x="0" y="0"/>
          <a:chExt cx="0" cy="0"/>
        </a:xfrm>
      </p:grpSpPr>
      <p:sp>
        <p:nvSpPr>
          <p:cNvPr id="4344" name="Google Shape;4344;p20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345" name="Google Shape;4345;p2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346" name="Google Shape;4346;p20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bị nhập/xuất tiêu chuẩn</a:t>
            </a:r>
            <a:endParaRPr sz="2400">
              <a:solidFill>
                <a:srgbClr val="0C0C0C"/>
              </a:solidFill>
              <a:latin typeface="Arial"/>
              <a:ea typeface="Arial"/>
              <a:cs typeface="Arial"/>
              <a:sym typeface="Arial"/>
            </a:endParaRPr>
          </a:p>
        </p:txBody>
      </p:sp>
      <p:grpSp>
        <p:nvGrpSpPr>
          <p:cNvPr id="4347" name="Google Shape;4347;p207"/>
          <p:cNvGrpSpPr/>
          <p:nvPr/>
        </p:nvGrpSpPr>
        <p:grpSpPr>
          <a:xfrm>
            <a:off x="559817" y="1933983"/>
            <a:ext cx="8783192" cy="215394"/>
            <a:chOff x="1027113" y="2045615"/>
            <a:chExt cx="8785225" cy="215444"/>
          </a:xfrm>
        </p:grpSpPr>
        <p:sp>
          <p:nvSpPr>
            <p:cNvPr id="4348" name="Google Shape;4348;p20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49" name="Google Shape;4349;p207"/>
            <p:cNvSpPr/>
            <p:nvPr/>
          </p:nvSpPr>
          <p:spPr>
            <a:xfrm>
              <a:off x="1179513" y="204561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bị nhập tiêu chuẩn: Một thiết bị nhận thông tin cần thiết cho Shell để thực hiện tác vụ → Bàn phím</a:t>
              </a:r>
              <a:endParaRPr sz="1400">
                <a:solidFill>
                  <a:srgbClr val="262626"/>
                </a:solidFill>
                <a:latin typeface="Arial"/>
                <a:ea typeface="Arial"/>
                <a:cs typeface="Arial"/>
                <a:sym typeface="Arial"/>
              </a:endParaRPr>
            </a:p>
          </p:txBody>
        </p:sp>
      </p:grpSp>
      <p:grpSp>
        <p:nvGrpSpPr>
          <p:cNvPr id="4350" name="Google Shape;4350;p207"/>
          <p:cNvGrpSpPr/>
          <p:nvPr/>
        </p:nvGrpSpPr>
        <p:grpSpPr>
          <a:xfrm>
            <a:off x="559817" y="2317036"/>
            <a:ext cx="8783192" cy="215394"/>
            <a:chOff x="1027113" y="2045609"/>
            <a:chExt cx="8785225" cy="215444"/>
          </a:xfrm>
        </p:grpSpPr>
        <p:sp>
          <p:nvSpPr>
            <p:cNvPr id="4351" name="Google Shape;4351;p20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52" name="Google Shape;4352;p207"/>
            <p:cNvSpPr/>
            <p:nvPr/>
          </p:nvSpPr>
          <p:spPr>
            <a:xfrm>
              <a:off x="1179513" y="2045609"/>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bị xuất tiêu chuẩn: Một thiết bị in ra một kết quả → Màn hình</a:t>
              </a:r>
              <a:endParaRPr sz="1400">
                <a:solidFill>
                  <a:srgbClr val="262626"/>
                </a:solidFill>
                <a:latin typeface="Arial"/>
                <a:ea typeface="Arial"/>
                <a:cs typeface="Arial"/>
                <a:sym typeface="Arial"/>
              </a:endParaRPr>
            </a:p>
          </p:txBody>
        </p:sp>
      </p:grpSp>
      <p:grpSp>
        <p:nvGrpSpPr>
          <p:cNvPr id="4353" name="Google Shape;4353;p207"/>
          <p:cNvGrpSpPr/>
          <p:nvPr/>
        </p:nvGrpSpPr>
        <p:grpSpPr>
          <a:xfrm>
            <a:off x="559817" y="2700093"/>
            <a:ext cx="8783192" cy="215394"/>
            <a:chOff x="1027113" y="2045611"/>
            <a:chExt cx="8785225" cy="215444"/>
          </a:xfrm>
        </p:grpSpPr>
        <p:sp>
          <p:nvSpPr>
            <p:cNvPr id="4354" name="Google Shape;4354;p20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55" name="Google Shape;4355;p207"/>
            <p:cNvSpPr/>
            <p:nvPr/>
          </p:nvSpPr>
          <p:spPr>
            <a:xfrm>
              <a:off x="1179513" y="2045611"/>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bị báo lỗi tiêu chuẩn: Một thiết bị in ra thông báo lỗi → Màn hình</a:t>
              </a:r>
              <a:endParaRPr sz="1400">
                <a:solidFill>
                  <a:srgbClr val="262626"/>
                </a:solidFill>
                <a:latin typeface="Arial"/>
                <a:ea typeface="Arial"/>
                <a:cs typeface="Arial"/>
                <a:sym typeface="Arial"/>
              </a:endParaRPr>
            </a:p>
          </p:txBody>
        </p:sp>
      </p:gr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0" name="Shape 4360"/>
        <p:cNvGrpSpPr/>
        <p:nvPr/>
      </p:nvGrpSpPr>
      <p:grpSpPr>
        <a:xfrm>
          <a:off x="0" y="0"/>
          <a:ext cx="0" cy="0"/>
          <a:chOff x="0" y="0"/>
          <a:chExt cx="0" cy="0"/>
        </a:xfrm>
      </p:grpSpPr>
      <p:sp>
        <p:nvSpPr>
          <p:cNvPr id="4361" name="Google Shape;4361;p20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362" name="Google Shape;4362;p2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363" name="Google Shape;4363;p20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Đặc tả tệp tin</a:t>
            </a:r>
            <a:endParaRPr/>
          </a:p>
        </p:txBody>
      </p:sp>
      <p:grpSp>
        <p:nvGrpSpPr>
          <p:cNvPr id="4364" name="Google Shape;4364;p208"/>
          <p:cNvGrpSpPr/>
          <p:nvPr/>
        </p:nvGrpSpPr>
        <p:grpSpPr>
          <a:xfrm>
            <a:off x="559817" y="1933981"/>
            <a:ext cx="8783192" cy="215394"/>
            <a:chOff x="1027113" y="2045613"/>
            <a:chExt cx="8785225" cy="215444"/>
          </a:xfrm>
        </p:grpSpPr>
        <p:sp>
          <p:nvSpPr>
            <p:cNvPr id="4365" name="Google Shape;4365;p20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66" name="Google Shape;4366;p208"/>
            <p:cNvSpPr/>
            <p:nvPr/>
          </p:nvSpPr>
          <p:spPr>
            <a:xfrm>
              <a:off x="1179513" y="2045613"/>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Một dãy số quản lý tệp tin.</a:t>
              </a:r>
              <a:endParaRPr/>
            </a:p>
          </p:txBody>
        </p:sp>
      </p:grpSp>
      <p:grpSp>
        <p:nvGrpSpPr>
          <p:cNvPr id="4367" name="Google Shape;4367;p208"/>
          <p:cNvGrpSpPr/>
          <p:nvPr/>
        </p:nvGrpSpPr>
        <p:grpSpPr>
          <a:xfrm>
            <a:off x="559817" y="2317034"/>
            <a:ext cx="8783192" cy="215394"/>
            <a:chOff x="1027113" y="2045607"/>
            <a:chExt cx="8785225" cy="215444"/>
          </a:xfrm>
        </p:grpSpPr>
        <p:sp>
          <p:nvSpPr>
            <p:cNvPr id="4368" name="Google Shape;4368;p20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69" name="Google Shape;4369;p208"/>
            <p:cNvSpPr/>
            <p:nvPr/>
          </p:nvSpPr>
          <p:spPr>
            <a:xfrm>
              <a:off x="1179513" y="204560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Đặc tả tệp tin được dùng khi thay đổi thiết bị nhập/xuất.</a:t>
              </a:r>
              <a:endParaRPr/>
            </a:p>
          </p:txBody>
        </p:sp>
      </p:grpSp>
      <p:grpSp>
        <p:nvGrpSpPr>
          <p:cNvPr id="4370" name="Google Shape;4370;p208"/>
          <p:cNvGrpSpPr/>
          <p:nvPr/>
        </p:nvGrpSpPr>
        <p:grpSpPr>
          <a:xfrm>
            <a:off x="559817" y="2700091"/>
            <a:ext cx="8783192" cy="215394"/>
            <a:chOff x="1027113" y="2045609"/>
            <a:chExt cx="8785225" cy="215444"/>
          </a:xfrm>
        </p:grpSpPr>
        <p:sp>
          <p:nvSpPr>
            <p:cNvPr id="4371" name="Google Shape;4371;p20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72" name="Google Shape;4372;p208"/>
            <p:cNvSpPr/>
            <p:nvPr/>
          </p:nvSpPr>
          <p:spPr>
            <a:xfrm>
              <a:off x="1179513" y="2045609"/>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‘Chuyển hướng’ có nghĩa là đổi thiết bị nhập/xuất tiêu chuẩn như tệp tin.</a:t>
              </a:r>
              <a:endParaRPr/>
            </a:p>
          </p:txBody>
        </p:sp>
      </p:grpSp>
      <p:graphicFrame>
        <p:nvGraphicFramePr>
          <p:cNvPr id="4373" name="Google Shape;4373;p208"/>
          <p:cNvGraphicFramePr/>
          <p:nvPr/>
        </p:nvGraphicFramePr>
        <p:xfrm>
          <a:off x="537882" y="3094314"/>
          <a:ext cx="3000000" cy="3000000"/>
        </p:xfrm>
        <a:graphic>
          <a:graphicData uri="http://schemas.openxmlformats.org/drawingml/2006/table">
            <a:tbl>
              <a:tblPr bandRow="1" firstRow="1">
                <a:noFill/>
                <a:tableStyleId>{2C95443A-0FA5-43C8-9287-9C9D9076A346}</a:tableStyleId>
              </a:tblPr>
              <a:tblGrid>
                <a:gridCol w="1051375"/>
                <a:gridCol w="2040975"/>
                <a:gridCol w="5713800"/>
              </a:tblGrid>
              <a:tr h="576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File Descripter</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Tên khác của file descriptor (đặc tả tệp tin).</a:t>
                      </a:r>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Định nghĩa</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0</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stdin</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Nhập tiêu chuẩn một lệnh</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1</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stdout</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Xuất theo tiêu chuẩn một lệnh</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2</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stderr</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Báo lỗi tiêu chuẩn của một lệnh</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8" name="Shape 4378"/>
        <p:cNvGrpSpPr/>
        <p:nvPr/>
      </p:nvGrpSpPr>
      <p:grpSpPr>
        <a:xfrm>
          <a:off x="0" y="0"/>
          <a:ext cx="0" cy="0"/>
          <a:chOff x="0" y="0"/>
          <a:chExt cx="0" cy="0"/>
        </a:xfrm>
      </p:grpSpPr>
      <p:sp>
        <p:nvSpPr>
          <p:cNvPr id="4379" name="Google Shape;4379;p20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380" name="Google Shape;4380;p2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381" name="Google Shape;4381;p20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chuyển hướng xuất</a:t>
            </a:r>
            <a:endParaRPr/>
          </a:p>
        </p:txBody>
      </p:sp>
      <p:grpSp>
        <p:nvGrpSpPr>
          <p:cNvPr id="4382" name="Google Shape;4382;p209"/>
          <p:cNvGrpSpPr/>
          <p:nvPr/>
        </p:nvGrpSpPr>
        <p:grpSpPr>
          <a:xfrm>
            <a:off x="559817" y="1933981"/>
            <a:ext cx="8783192" cy="215394"/>
            <a:chOff x="1027113" y="2045613"/>
            <a:chExt cx="8785225" cy="215444"/>
          </a:xfrm>
        </p:grpSpPr>
        <p:sp>
          <p:nvSpPr>
            <p:cNvPr id="4383" name="Google Shape;4383;p20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84" name="Google Shape;4384;p209"/>
            <p:cNvSpPr/>
            <p:nvPr/>
          </p:nvSpPr>
          <p:spPr>
            <a:xfrm>
              <a:off x="1179513" y="2045613"/>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&gt; : Xóa nội dung của tệp tin hiện có và lưu kết quả mới </a:t>
              </a:r>
              <a:endParaRPr/>
            </a:p>
          </p:txBody>
        </p:sp>
      </p:grpSp>
      <p:grpSp>
        <p:nvGrpSpPr>
          <p:cNvPr id="4385" name="Google Shape;4385;p209"/>
          <p:cNvGrpSpPr/>
          <p:nvPr/>
        </p:nvGrpSpPr>
        <p:grpSpPr>
          <a:xfrm>
            <a:off x="559817" y="2317034"/>
            <a:ext cx="8783192" cy="215394"/>
            <a:chOff x="1027113" y="2045607"/>
            <a:chExt cx="8785225" cy="215444"/>
          </a:xfrm>
        </p:grpSpPr>
        <p:sp>
          <p:nvSpPr>
            <p:cNvPr id="4386" name="Google Shape;4386;p20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87" name="Google Shape;4387;p209"/>
            <p:cNvSpPr/>
            <p:nvPr/>
          </p:nvSpPr>
          <p:spPr>
            <a:xfrm>
              <a:off x="1179513" y="204560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&gt;&gt; : Bổ sung kết quả sau nội dung của tệp tin hiện có</a:t>
              </a:r>
              <a:endParaRPr/>
            </a:p>
          </p:txBody>
        </p:sp>
      </p:grpSp>
      <p:sp>
        <p:nvSpPr>
          <p:cNvPr id="4388" name="Google Shape;4388;p209"/>
          <p:cNvSpPr/>
          <p:nvPr/>
        </p:nvSpPr>
        <p:spPr>
          <a:xfrm>
            <a:off x="451791" y="2843033"/>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&gt; : Ghi đè tệp tin</a:t>
            </a:r>
            <a:endParaRPr/>
          </a:p>
        </p:txBody>
      </p:sp>
      <p:grpSp>
        <p:nvGrpSpPr>
          <p:cNvPr id="4389" name="Google Shape;4389;p209"/>
          <p:cNvGrpSpPr/>
          <p:nvPr/>
        </p:nvGrpSpPr>
        <p:grpSpPr>
          <a:xfrm>
            <a:off x="559817" y="3418695"/>
            <a:ext cx="8783192" cy="215394"/>
            <a:chOff x="1027113" y="2045612"/>
            <a:chExt cx="8785225" cy="215444"/>
          </a:xfrm>
        </p:grpSpPr>
        <p:sp>
          <p:nvSpPr>
            <p:cNvPr id="4390" name="Google Shape;4390;p20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91" name="Google Shape;4391;p209"/>
            <p:cNvSpPr/>
            <p:nvPr/>
          </p:nvSpPr>
          <p:spPr>
            <a:xfrm>
              <a:off x="1179513" y="204561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1: Đặc tả tệp tin số 1 (thiết bị xuất tiêu chuẩn, màn hình)</a:t>
              </a:r>
              <a:endParaRPr/>
            </a:p>
          </p:txBody>
        </p:sp>
      </p:grpSp>
      <p:grpSp>
        <p:nvGrpSpPr>
          <p:cNvPr id="4392" name="Google Shape;4392;p209"/>
          <p:cNvGrpSpPr/>
          <p:nvPr/>
        </p:nvGrpSpPr>
        <p:grpSpPr>
          <a:xfrm>
            <a:off x="559817" y="3801756"/>
            <a:ext cx="8783192" cy="215444"/>
            <a:chOff x="1027113" y="2045613"/>
            <a:chExt cx="8785225" cy="215494"/>
          </a:xfrm>
        </p:grpSpPr>
        <p:sp>
          <p:nvSpPr>
            <p:cNvPr id="4393" name="Google Shape;4393;p20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94" name="Google Shape;4394;p209"/>
            <p:cNvSpPr/>
            <p:nvPr/>
          </p:nvSpPr>
          <p:spPr>
            <a:xfrm>
              <a:off x="1179513" y="2045613"/>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Shell tạo một tệp tin để lưu kết quả của lệnh nếu không xác định tên tệp tin theo chuyển hướng bằng “&gt;”</a:t>
              </a:r>
              <a:endParaRPr/>
            </a:p>
          </p:txBody>
        </p:sp>
      </p:grpSp>
      <p:grpSp>
        <p:nvGrpSpPr>
          <p:cNvPr id="4395" name="Google Shape;4395;p209"/>
          <p:cNvGrpSpPr/>
          <p:nvPr/>
        </p:nvGrpSpPr>
        <p:grpSpPr>
          <a:xfrm>
            <a:off x="559817" y="4364580"/>
            <a:ext cx="8783192" cy="215444"/>
            <a:chOff x="1027113" y="2045611"/>
            <a:chExt cx="8785225" cy="215494"/>
          </a:xfrm>
        </p:grpSpPr>
        <p:sp>
          <p:nvSpPr>
            <p:cNvPr id="4396" name="Google Shape;4396;p20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397" name="Google Shape;4397;p209"/>
            <p:cNvSpPr/>
            <p:nvPr/>
          </p:nvSpPr>
          <p:spPr>
            <a:xfrm>
              <a:off x="1179513" y="2045611"/>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Nếu tệp tồn tại, nội dung trước sẽ bị mất và thay thế bằng lệnh </a:t>
              </a:r>
              <a:endParaRPr/>
            </a:p>
          </p:txBody>
        </p:sp>
      </p:grpSp>
      <p:grpSp>
        <p:nvGrpSpPr>
          <p:cNvPr id="4398" name="Google Shape;4398;p209"/>
          <p:cNvGrpSpPr/>
          <p:nvPr/>
        </p:nvGrpSpPr>
        <p:grpSpPr>
          <a:xfrm>
            <a:off x="527735" y="4780209"/>
            <a:ext cx="9000000" cy="1197125"/>
            <a:chOff x="721372" y="4845866"/>
            <a:chExt cx="9000000" cy="1197125"/>
          </a:xfrm>
        </p:grpSpPr>
        <p:sp>
          <p:nvSpPr>
            <p:cNvPr id="4399" name="Google Shape;4399;p209"/>
            <p:cNvSpPr/>
            <p:nvPr/>
          </p:nvSpPr>
          <p:spPr>
            <a:xfrm>
              <a:off x="721372" y="4845866"/>
              <a:ext cx="9000000" cy="1197125"/>
            </a:xfrm>
            <a:prstGeom prst="roundRect">
              <a:avLst>
                <a:gd fmla="val 4057"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4400" name="Google Shape;4400;p209"/>
            <p:cNvSpPr/>
            <p:nvPr/>
          </p:nvSpPr>
          <p:spPr>
            <a:xfrm>
              <a:off x="940471" y="5051317"/>
              <a:ext cx="8656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&gt;</a:t>
              </a:r>
              <a:endParaRPr/>
            </a:p>
          </p:txBody>
        </p:sp>
        <p:cxnSp>
          <p:nvCxnSpPr>
            <p:cNvPr id="4401" name="Google Shape;4401;p209"/>
            <p:cNvCxnSpPr/>
            <p:nvPr/>
          </p:nvCxnSpPr>
          <p:spPr>
            <a:xfrm>
              <a:off x="1766890" y="5062813"/>
              <a:ext cx="0" cy="821152"/>
            </a:xfrm>
            <a:prstGeom prst="straightConnector1">
              <a:avLst/>
            </a:prstGeom>
            <a:solidFill>
              <a:schemeClr val="lt1"/>
            </a:solidFill>
            <a:ln cap="flat" cmpd="sng" w="9525">
              <a:solidFill>
                <a:srgbClr val="D8D8D8"/>
              </a:solidFill>
              <a:prstDash val="solid"/>
              <a:round/>
              <a:headEnd len="sm" w="sm" type="none"/>
              <a:tailEnd len="sm" w="sm" type="none"/>
            </a:ln>
          </p:spPr>
        </p:cxnSp>
        <p:sp>
          <p:nvSpPr>
            <p:cNvPr id="4402" name="Google Shape;4402;p209"/>
            <p:cNvSpPr/>
            <p:nvPr/>
          </p:nvSpPr>
          <p:spPr>
            <a:xfrm>
              <a:off x="2111516" y="5066705"/>
              <a:ext cx="71173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Chức năng</a:t>
              </a:r>
              <a:endParaRPr sz="1200">
                <a:solidFill>
                  <a:srgbClr val="262626"/>
                </a:solidFill>
                <a:latin typeface="Arial"/>
                <a:ea typeface="Arial"/>
                <a:cs typeface="Arial"/>
                <a:sym typeface="Arial"/>
              </a:endParaRPr>
            </a:p>
          </p:txBody>
        </p:sp>
        <p:sp>
          <p:nvSpPr>
            <p:cNvPr id="4403" name="Google Shape;4403;p209"/>
            <p:cNvSpPr/>
            <p:nvPr/>
          </p:nvSpPr>
          <p:spPr>
            <a:xfrm>
              <a:off x="3026054" y="5066705"/>
              <a:ext cx="2006960"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Chuyển hướng tệp tin (ghi đè)</a:t>
              </a:r>
              <a:endParaRPr/>
            </a:p>
          </p:txBody>
        </p:sp>
        <p:sp>
          <p:nvSpPr>
            <p:cNvPr id="4404" name="Google Shape;4404;p209"/>
            <p:cNvSpPr/>
            <p:nvPr/>
          </p:nvSpPr>
          <p:spPr>
            <a:xfrm>
              <a:off x="2111516" y="5403179"/>
              <a:ext cx="69410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Định dạng</a:t>
              </a:r>
              <a:endParaRPr sz="1200">
                <a:solidFill>
                  <a:srgbClr val="262626"/>
                </a:solidFill>
                <a:latin typeface="Arial"/>
                <a:ea typeface="Arial"/>
                <a:cs typeface="Arial"/>
                <a:sym typeface="Arial"/>
              </a:endParaRPr>
            </a:p>
          </p:txBody>
        </p:sp>
        <p:sp>
          <p:nvSpPr>
            <p:cNvPr id="4405" name="Google Shape;4405;p209"/>
            <p:cNvSpPr/>
            <p:nvPr/>
          </p:nvSpPr>
          <p:spPr>
            <a:xfrm>
              <a:off x="3026054" y="5645031"/>
              <a:ext cx="123912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Lệnh 1&gt; tên tệp tin</a:t>
              </a:r>
              <a:endParaRPr/>
            </a:p>
          </p:txBody>
        </p:sp>
        <p:sp>
          <p:nvSpPr>
            <p:cNvPr id="4406" name="Google Shape;4406;p209"/>
            <p:cNvSpPr/>
            <p:nvPr/>
          </p:nvSpPr>
          <p:spPr>
            <a:xfrm>
              <a:off x="3026054" y="5403179"/>
              <a:ext cx="1239122"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Lệnh 1&gt; tên tệp tin</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1"/>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Understanding Linux</a:t>
            </a:r>
            <a:endParaRPr/>
          </a:p>
        </p:txBody>
      </p:sp>
      <p:sp>
        <p:nvSpPr>
          <p:cNvPr id="564" name="Google Shape;564;p2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grpSp>
        <p:nvGrpSpPr>
          <p:cNvPr id="565" name="Google Shape;565;p21"/>
          <p:cNvGrpSpPr/>
          <p:nvPr/>
        </p:nvGrpSpPr>
        <p:grpSpPr>
          <a:xfrm>
            <a:off x="1051644" y="3971927"/>
            <a:ext cx="5702300" cy="1137840"/>
            <a:chOff x="1051644" y="4065237"/>
            <a:chExt cx="5702300" cy="1137840"/>
          </a:xfrm>
        </p:grpSpPr>
        <p:sp>
          <p:nvSpPr>
            <p:cNvPr id="566" name="Google Shape;566;p21"/>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Tổng quan về Linux</a:t>
              </a:r>
              <a:endParaRPr/>
            </a:p>
          </p:txBody>
        </p:sp>
        <p:sp>
          <p:nvSpPr>
            <p:cNvPr id="567" name="Google Shape;567;p21"/>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568" name="Google Shape;568;p21"/>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Tính năng của Linux</a:t>
              </a:r>
              <a:endParaRPr/>
            </a:p>
          </p:txBody>
        </p:sp>
        <p:sp>
          <p:nvSpPr>
            <p:cNvPr id="569" name="Google Shape;569;p21"/>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nvGrpSpPr>
            <p:cNvPr id="570" name="Google Shape;570;p21"/>
            <p:cNvGrpSpPr/>
            <p:nvPr/>
          </p:nvGrpSpPr>
          <p:grpSpPr>
            <a:xfrm>
              <a:off x="1051644" y="4924905"/>
              <a:ext cx="5702300" cy="278172"/>
              <a:chOff x="571500" y="5165783"/>
              <a:chExt cx="5702300" cy="278172"/>
            </a:xfrm>
          </p:grpSpPr>
          <p:sp>
            <p:nvSpPr>
              <p:cNvPr id="571" name="Google Shape;571;p21"/>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595959"/>
                    </a:solidFill>
                    <a:latin typeface="Arial"/>
                    <a:ea typeface="Arial"/>
                    <a:cs typeface="Arial"/>
                    <a:sym typeface="Arial"/>
                  </a:rPr>
                  <a:t>1.3. HĐH Raspberry Pi </a:t>
                </a:r>
                <a:endParaRPr/>
              </a:p>
            </p:txBody>
          </p:sp>
          <p:sp>
            <p:nvSpPr>
              <p:cNvPr id="572" name="Google Shape;572;p21"/>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1" name="Shape 4411"/>
        <p:cNvGrpSpPr/>
        <p:nvPr/>
      </p:nvGrpSpPr>
      <p:grpSpPr>
        <a:xfrm>
          <a:off x="0" y="0"/>
          <a:ext cx="0" cy="0"/>
          <a:chOff x="0" y="0"/>
          <a:chExt cx="0" cy="0"/>
        </a:xfrm>
      </p:grpSpPr>
      <p:sp>
        <p:nvSpPr>
          <p:cNvPr id="4412" name="Google Shape;4412;p2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Vi dụ ghi đè một tệp tin bằng &gt;</a:t>
            </a:r>
            <a:endParaRPr/>
          </a:p>
        </p:txBody>
      </p:sp>
      <p:sp>
        <p:nvSpPr>
          <p:cNvPr id="4413" name="Google Shape;4413;p21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414" name="Google Shape;4414;p2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nvGrpSpPr>
          <p:cNvPr id="4415" name="Google Shape;4415;p210"/>
          <p:cNvGrpSpPr/>
          <p:nvPr/>
        </p:nvGrpSpPr>
        <p:grpSpPr>
          <a:xfrm>
            <a:off x="468000" y="1911536"/>
            <a:ext cx="5760000" cy="3917002"/>
            <a:chOff x="2070100" y="2249466"/>
            <a:chExt cx="5765799" cy="3917002"/>
          </a:xfrm>
        </p:grpSpPr>
        <p:grpSp>
          <p:nvGrpSpPr>
            <p:cNvPr id="4416" name="Google Shape;4416;p210"/>
            <p:cNvGrpSpPr/>
            <p:nvPr/>
          </p:nvGrpSpPr>
          <p:grpSpPr>
            <a:xfrm>
              <a:off x="2070100" y="2249466"/>
              <a:ext cx="5765799" cy="3917002"/>
              <a:chOff x="1295400" y="2114550"/>
              <a:chExt cx="7132789" cy="4845668"/>
            </a:xfrm>
          </p:grpSpPr>
          <p:pic>
            <p:nvPicPr>
              <p:cNvPr descr="텍스트이(가) 표시된 사진&#10;&#10;자동 생성된 설명" id="4417" name="Google Shape;4417;p210"/>
              <p:cNvPicPr preferRelativeResize="0"/>
              <p:nvPr/>
            </p:nvPicPr>
            <p:blipFill rotWithShape="1">
              <a:blip r:embed="rId3">
                <a:alphaModFix/>
              </a:blip>
              <a:srcRect b="0" l="0" r="0" t="0"/>
              <a:stretch/>
            </p:blipFill>
            <p:spPr>
              <a:xfrm>
                <a:off x="1295400" y="2991481"/>
                <a:ext cx="7132789" cy="3968737"/>
              </a:xfrm>
              <a:prstGeom prst="rect">
                <a:avLst/>
              </a:prstGeom>
              <a:noFill/>
              <a:ln cap="flat" cmpd="sng" w="9525">
                <a:solidFill>
                  <a:srgbClr val="D8D8D8"/>
                </a:solidFill>
                <a:prstDash val="solid"/>
                <a:round/>
                <a:headEnd len="sm" w="sm" type="none"/>
                <a:tailEnd len="sm" w="sm" type="none"/>
              </a:ln>
            </p:spPr>
          </p:pic>
          <p:pic>
            <p:nvPicPr>
              <p:cNvPr descr="텍스트이(가) 표시된 사진&#10;&#10;자동 생성된 설명" id="4418" name="Google Shape;4418;p210"/>
              <p:cNvPicPr preferRelativeResize="0"/>
              <p:nvPr/>
            </p:nvPicPr>
            <p:blipFill rotWithShape="1">
              <a:blip r:embed="rId4">
                <a:alphaModFix/>
              </a:blip>
              <a:srcRect b="12959" l="0" r="0" t="0"/>
              <a:stretch/>
            </p:blipFill>
            <p:spPr>
              <a:xfrm>
                <a:off x="1295400" y="2114550"/>
                <a:ext cx="7132788" cy="3454400"/>
              </a:xfrm>
              <a:prstGeom prst="rect">
                <a:avLst/>
              </a:prstGeom>
              <a:noFill/>
              <a:ln>
                <a:noFill/>
              </a:ln>
            </p:spPr>
          </p:pic>
        </p:grpSp>
        <p:sp>
          <p:nvSpPr>
            <p:cNvPr id="4419" name="Google Shape;4419;p210"/>
            <p:cNvSpPr/>
            <p:nvPr/>
          </p:nvSpPr>
          <p:spPr>
            <a:xfrm>
              <a:off x="3914167" y="2692139"/>
              <a:ext cx="333984" cy="11353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20" name="Google Shape;4420;p210"/>
            <p:cNvSpPr/>
            <p:nvPr/>
          </p:nvSpPr>
          <p:spPr>
            <a:xfrm>
              <a:off x="3925368" y="3403339"/>
              <a:ext cx="1048183" cy="11353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21" name="Google Shape;4421;p210"/>
            <p:cNvSpPr/>
            <p:nvPr/>
          </p:nvSpPr>
          <p:spPr>
            <a:xfrm>
              <a:off x="4929817" y="3588070"/>
              <a:ext cx="537884" cy="12488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22" name="Google Shape;4422;p210"/>
            <p:cNvSpPr/>
            <p:nvPr/>
          </p:nvSpPr>
          <p:spPr>
            <a:xfrm>
              <a:off x="3926398" y="4007170"/>
              <a:ext cx="715923" cy="12488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7" name="Shape 4427"/>
        <p:cNvGrpSpPr/>
        <p:nvPr/>
      </p:nvGrpSpPr>
      <p:grpSpPr>
        <a:xfrm>
          <a:off x="0" y="0"/>
          <a:ext cx="0" cy="0"/>
          <a:chOff x="0" y="0"/>
          <a:chExt cx="0" cy="0"/>
        </a:xfrm>
      </p:grpSpPr>
      <p:sp>
        <p:nvSpPr>
          <p:cNvPr id="4428" name="Google Shape;4428;p2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429" name="Google Shape;4429;p2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430" name="Google Shape;4430;p2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&gt;&gt; : Thêm nội dung vào tệp tin</a:t>
            </a:r>
            <a:endParaRPr/>
          </a:p>
        </p:txBody>
      </p:sp>
      <p:grpSp>
        <p:nvGrpSpPr>
          <p:cNvPr id="4431" name="Google Shape;4431;p211"/>
          <p:cNvGrpSpPr/>
          <p:nvPr/>
        </p:nvGrpSpPr>
        <p:grpSpPr>
          <a:xfrm>
            <a:off x="468000" y="1923763"/>
            <a:ext cx="9000000" cy="938708"/>
            <a:chOff x="721372" y="4845867"/>
            <a:chExt cx="9000000" cy="938708"/>
          </a:xfrm>
        </p:grpSpPr>
        <p:sp>
          <p:nvSpPr>
            <p:cNvPr id="4432" name="Google Shape;4432;p211"/>
            <p:cNvSpPr/>
            <p:nvPr/>
          </p:nvSpPr>
          <p:spPr>
            <a:xfrm>
              <a:off x="721372" y="4845867"/>
              <a:ext cx="9000000" cy="938708"/>
            </a:xfrm>
            <a:prstGeom prst="roundRect">
              <a:avLst>
                <a:gd fmla="val 4057"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4433" name="Google Shape;4433;p211"/>
            <p:cNvSpPr/>
            <p:nvPr/>
          </p:nvSpPr>
          <p:spPr>
            <a:xfrm>
              <a:off x="940471" y="5051317"/>
              <a:ext cx="8656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&gt;</a:t>
              </a:r>
              <a:endParaRPr/>
            </a:p>
          </p:txBody>
        </p:sp>
        <p:cxnSp>
          <p:nvCxnSpPr>
            <p:cNvPr id="4434" name="Google Shape;4434;p211"/>
            <p:cNvCxnSpPr/>
            <p:nvPr/>
          </p:nvCxnSpPr>
          <p:spPr>
            <a:xfrm>
              <a:off x="1766890" y="5062813"/>
              <a:ext cx="0" cy="572674"/>
            </a:xfrm>
            <a:prstGeom prst="straightConnector1">
              <a:avLst/>
            </a:prstGeom>
            <a:solidFill>
              <a:schemeClr val="lt1"/>
            </a:solidFill>
            <a:ln cap="flat" cmpd="sng" w="9525">
              <a:solidFill>
                <a:srgbClr val="D8D8D8"/>
              </a:solidFill>
              <a:prstDash val="solid"/>
              <a:round/>
              <a:headEnd len="sm" w="sm" type="none"/>
              <a:tailEnd len="sm" w="sm" type="none"/>
            </a:ln>
          </p:spPr>
        </p:cxnSp>
        <p:sp>
          <p:nvSpPr>
            <p:cNvPr id="4435" name="Google Shape;4435;p211"/>
            <p:cNvSpPr/>
            <p:nvPr/>
          </p:nvSpPr>
          <p:spPr>
            <a:xfrm>
              <a:off x="2111516" y="5066705"/>
              <a:ext cx="71173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Chức năng</a:t>
              </a:r>
              <a:endParaRPr sz="1200">
                <a:solidFill>
                  <a:srgbClr val="262626"/>
                </a:solidFill>
                <a:latin typeface="Arial"/>
                <a:ea typeface="Arial"/>
                <a:cs typeface="Arial"/>
                <a:sym typeface="Arial"/>
              </a:endParaRPr>
            </a:p>
          </p:txBody>
        </p:sp>
        <p:sp>
          <p:nvSpPr>
            <p:cNvPr id="4436" name="Google Shape;4436;p211"/>
            <p:cNvSpPr/>
            <p:nvPr/>
          </p:nvSpPr>
          <p:spPr>
            <a:xfrm>
              <a:off x="3026054" y="5066705"/>
              <a:ext cx="180017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Thêm nội dung vào tệp tin.</a:t>
              </a:r>
              <a:endParaRPr/>
            </a:p>
          </p:txBody>
        </p:sp>
        <p:sp>
          <p:nvSpPr>
            <p:cNvPr id="4437" name="Google Shape;4437;p211"/>
            <p:cNvSpPr/>
            <p:nvPr/>
          </p:nvSpPr>
          <p:spPr>
            <a:xfrm>
              <a:off x="2111516" y="5403179"/>
              <a:ext cx="69410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Định dạng</a:t>
              </a:r>
              <a:endParaRPr sz="1200">
                <a:solidFill>
                  <a:srgbClr val="262626"/>
                </a:solidFill>
                <a:latin typeface="Arial"/>
                <a:ea typeface="Arial"/>
                <a:cs typeface="Arial"/>
                <a:sym typeface="Arial"/>
              </a:endParaRPr>
            </a:p>
          </p:txBody>
        </p:sp>
        <p:sp>
          <p:nvSpPr>
            <p:cNvPr id="4438" name="Google Shape;4438;p211"/>
            <p:cNvSpPr/>
            <p:nvPr/>
          </p:nvSpPr>
          <p:spPr>
            <a:xfrm>
              <a:off x="3026054" y="5403179"/>
              <a:ext cx="1235916"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Lệnh &gt;&gt; tên tệp tin</a:t>
              </a:r>
              <a:endParaRPr/>
            </a:p>
          </p:txBody>
        </p:sp>
      </p:grpSp>
      <p:grpSp>
        <p:nvGrpSpPr>
          <p:cNvPr id="4439" name="Google Shape;4439;p211"/>
          <p:cNvGrpSpPr/>
          <p:nvPr/>
        </p:nvGrpSpPr>
        <p:grpSpPr>
          <a:xfrm>
            <a:off x="549551" y="3824269"/>
            <a:ext cx="7200000" cy="2123281"/>
            <a:chOff x="1981486" y="4077659"/>
            <a:chExt cx="5943027" cy="1752600"/>
          </a:xfrm>
        </p:grpSpPr>
        <p:pic>
          <p:nvPicPr>
            <p:cNvPr descr="텍스트, 스크린샷, 모니터, 디스플레이이(가) 표시된 사진&#10;&#10;자동 생성된 설명" id="4440" name="Google Shape;4440;p211"/>
            <p:cNvPicPr preferRelativeResize="0"/>
            <p:nvPr/>
          </p:nvPicPr>
          <p:blipFill rotWithShape="1">
            <a:blip r:embed="rId3">
              <a:alphaModFix/>
            </a:blip>
            <a:srcRect b="56033" l="15785" r="14606" t="7074"/>
            <a:stretch/>
          </p:blipFill>
          <p:spPr>
            <a:xfrm>
              <a:off x="1981486" y="4077659"/>
              <a:ext cx="5943027" cy="1752600"/>
            </a:xfrm>
            <a:prstGeom prst="rect">
              <a:avLst/>
            </a:prstGeom>
            <a:noFill/>
            <a:ln cap="flat" cmpd="sng" w="9525">
              <a:solidFill>
                <a:srgbClr val="D8D8D8"/>
              </a:solidFill>
              <a:prstDash val="solid"/>
              <a:round/>
              <a:headEnd len="sm" w="sm" type="none"/>
              <a:tailEnd len="sm" w="sm" type="none"/>
            </a:ln>
          </p:spPr>
        </p:pic>
        <p:sp>
          <p:nvSpPr>
            <p:cNvPr id="4441" name="Google Shape;4441;p211"/>
            <p:cNvSpPr/>
            <p:nvPr/>
          </p:nvSpPr>
          <p:spPr>
            <a:xfrm>
              <a:off x="3364752" y="4413269"/>
              <a:ext cx="985335" cy="14633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42" name="Google Shape;4442;p211"/>
            <p:cNvSpPr/>
            <p:nvPr/>
          </p:nvSpPr>
          <p:spPr>
            <a:xfrm>
              <a:off x="3360428" y="4705369"/>
              <a:ext cx="1311482" cy="14633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43" name="Google Shape;4443;p211"/>
            <p:cNvSpPr/>
            <p:nvPr/>
          </p:nvSpPr>
          <p:spPr>
            <a:xfrm>
              <a:off x="3360428" y="4864119"/>
              <a:ext cx="1311482" cy="14633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44" name="Google Shape;4444;p211"/>
            <p:cNvSpPr/>
            <p:nvPr/>
          </p:nvSpPr>
          <p:spPr>
            <a:xfrm>
              <a:off x="1984535" y="4996346"/>
              <a:ext cx="2323369" cy="31367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45" name="Google Shape;4445;p211"/>
            <p:cNvSpPr/>
            <p:nvPr/>
          </p:nvSpPr>
          <p:spPr>
            <a:xfrm>
              <a:off x="1986754" y="4550304"/>
              <a:ext cx="1442630" cy="17706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4446" name="Google Shape;4446;p211"/>
          <p:cNvGrpSpPr/>
          <p:nvPr/>
        </p:nvGrpSpPr>
        <p:grpSpPr>
          <a:xfrm>
            <a:off x="559817" y="3237779"/>
            <a:ext cx="8783192" cy="507831"/>
            <a:chOff x="1027113" y="2045609"/>
            <a:chExt cx="8785225" cy="507949"/>
          </a:xfrm>
        </p:grpSpPr>
        <p:sp>
          <p:nvSpPr>
            <p:cNvPr id="4447" name="Google Shape;4447;p2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48" name="Google Shape;4448;p211"/>
            <p:cNvSpPr/>
            <p:nvPr/>
          </p:nvSpPr>
          <p:spPr>
            <a:xfrm>
              <a:off x="1179513" y="2045609"/>
              <a:ext cx="8632825" cy="5079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Nếu không có tệp tin xác định, một tệp tin mới sẽ được tạo. Nếu tồn tại một tệp tin xác định, nó sẽ thực thi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lệnh ở cuối tệp tin hiện có.</a:t>
              </a:r>
              <a:endParaRPr/>
            </a:p>
          </p:txBody>
        </p:sp>
      </p:gr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3" name="Shape 4453"/>
        <p:cNvGrpSpPr/>
        <p:nvPr/>
      </p:nvGrpSpPr>
      <p:grpSpPr>
        <a:xfrm>
          <a:off x="0" y="0"/>
          <a:ext cx="0" cy="0"/>
          <a:chOff x="0" y="0"/>
          <a:chExt cx="0" cy="0"/>
        </a:xfrm>
      </p:grpSpPr>
      <p:sp>
        <p:nvSpPr>
          <p:cNvPr id="4454" name="Google Shape;4454;p2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Chuyển hướng báo lỗi</a:t>
            </a:r>
            <a:endParaRPr/>
          </a:p>
        </p:txBody>
      </p:sp>
      <p:sp>
        <p:nvSpPr>
          <p:cNvPr id="4455" name="Google Shape;4455;p21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456" name="Google Shape;4456;p2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nvGrpSpPr>
          <p:cNvPr id="4457" name="Google Shape;4457;p212"/>
          <p:cNvGrpSpPr/>
          <p:nvPr/>
        </p:nvGrpSpPr>
        <p:grpSpPr>
          <a:xfrm>
            <a:off x="549621" y="3129722"/>
            <a:ext cx="4320000" cy="3040193"/>
            <a:chOff x="3873500" y="2232160"/>
            <a:chExt cx="5469508" cy="3849158"/>
          </a:xfrm>
        </p:grpSpPr>
        <p:pic>
          <p:nvPicPr>
            <p:cNvPr descr="텍스트, 스크린샷, 모니터이(가) 표시된 사진&#10;&#10;자동 생성된 설명" id="4458" name="Google Shape;4458;p212"/>
            <p:cNvPicPr preferRelativeResize="0"/>
            <p:nvPr/>
          </p:nvPicPr>
          <p:blipFill rotWithShape="1">
            <a:blip r:embed="rId3">
              <a:alphaModFix/>
            </a:blip>
            <a:srcRect b="4701" l="15652" r="14557" t="7028"/>
            <a:stretch/>
          </p:blipFill>
          <p:spPr>
            <a:xfrm>
              <a:off x="3873500" y="2232160"/>
              <a:ext cx="5469508" cy="3849158"/>
            </a:xfrm>
            <a:prstGeom prst="rect">
              <a:avLst/>
            </a:prstGeom>
            <a:noFill/>
            <a:ln cap="flat" cmpd="sng" w="9525">
              <a:solidFill>
                <a:srgbClr val="D8D8D8"/>
              </a:solidFill>
              <a:prstDash val="solid"/>
              <a:round/>
              <a:headEnd len="sm" w="sm" type="none"/>
              <a:tailEnd len="sm" w="sm" type="none"/>
            </a:ln>
          </p:spPr>
        </p:pic>
        <p:sp>
          <p:nvSpPr>
            <p:cNvPr id="4459" name="Google Shape;4459;p212"/>
            <p:cNvSpPr/>
            <p:nvPr/>
          </p:nvSpPr>
          <p:spPr>
            <a:xfrm>
              <a:off x="4928640" y="2546350"/>
              <a:ext cx="331454" cy="1016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60" name="Google Shape;4460;p212"/>
            <p:cNvSpPr/>
            <p:nvPr/>
          </p:nvSpPr>
          <p:spPr>
            <a:xfrm>
              <a:off x="4929617" y="3187700"/>
              <a:ext cx="710501" cy="1016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61" name="Google Shape;4461;p212"/>
            <p:cNvSpPr/>
            <p:nvPr/>
          </p:nvSpPr>
          <p:spPr>
            <a:xfrm>
              <a:off x="4912164" y="3403600"/>
              <a:ext cx="859706" cy="1016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62" name="Google Shape;4462;p212"/>
            <p:cNvSpPr/>
            <p:nvPr/>
          </p:nvSpPr>
          <p:spPr>
            <a:xfrm>
              <a:off x="4915869" y="3511550"/>
              <a:ext cx="1258697" cy="1016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63" name="Google Shape;4463;p212"/>
            <p:cNvSpPr/>
            <p:nvPr/>
          </p:nvSpPr>
          <p:spPr>
            <a:xfrm>
              <a:off x="4904762" y="3727450"/>
              <a:ext cx="645910" cy="1016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64" name="Google Shape;4464;p212"/>
            <p:cNvSpPr/>
            <p:nvPr/>
          </p:nvSpPr>
          <p:spPr>
            <a:xfrm>
              <a:off x="4923812" y="5867400"/>
              <a:ext cx="645910" cy="1016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65" name="Google Shape;4465;p212"/>
            <p:cNvSpPr/>
            <p:nvPr/>
          </p:nvSpPr>
          <p:spPr>
            <a:xfrm>
              <a:off x="5771870" y="5826985"/>
              <a:ext cx="3460620" cy="175610"/>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error message is not redirected</a:t>
              </a:r>
              <a:endParaRPr/>
            </a:p>
          </p:txBody>
        </p:sp>
      </p:grpSp>
      <p:grpSp>
        <p:nvGrpSpPr>
          <p:cNvPr id="4466" name="Google Shape;4466;p212"/>
          <p:cNvGrpSpPr/>
          <p:nvPr/>
        </p:nvGrpSpPr>
        <p:grpSpPr>
          <a:xfrm>
            <a:off x="559817" y="1943919"/>
            <a:ext cx="8783192" cy="430887"/>
            <a:chOff x="1027113" y="2045617"/>
            <a:chExt cx="8785225" cy="430987"/>
          </a:xfrm>
        </p:grpSpPr>
        <p:sp>
          <p:nvSpPr>
            <p:cNvPr id="4467" name="Google Shape;4467;p2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68" name="Google Shape;4468;p212"/>
            <p:cNvSpPr/>
            <p:nvPr/>
          </p:nvSpPr>
          <p:spPr>
            <a:xfrm>
              <a:off x="1179513" y="2045617"/>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Báo lỗi tiêu chuẩn cũng được in ra trên màn hình theo mặc định và có thể được chuyển hướng như xuất tiêu chuẩn. </a:t>
              </a:r>
              <a:endParaRPr/>
            </a:p>
          </p:txBody>
        </p:sp>
      </p:grpSp>
      <p:grpSp>
        <p:nvGrpSpPr>
          <p:cNvPr id="4469" name="Google Shape;4469;p212"/>
          <p:cNvGrpSpPr/>
          <p:nvPr/>
        </p:nvGrpSpPr>
        <p:grpSpPr>
          <a:xfrm>
            <a:off x="559817" y="2326463"/>
            <a:ext cx="8783192" cy="215394"/>
            <a:chOff x="1027113" y="2045621"/>
            <a:chExt cx="8785225" cy="215444"/>
          </a:xfrm>
        </p:grpSpPr>
        <p:sp>
          <p:nvSpPr>
            <p:cNvPr id="4470" name="Google Shape;4470;p2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71" name="Google Shape;4471;p212"/>
            <p:cNvSpPr/>
            <p:nvPr/>
          </p:nvSpPr>
          <p:spPr>
            <a:xfrm>
              <a:off x="1179513" y="2045621"/>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Ví dụ đầu ra tiêu chuẩn và báo lỗi tiêu chuẩn</a:t>
              </a:r>
              <a:endParaRPr sz="1400">
                <a:solidFill>
                  <a:srgbClr val="262626"/>
                </a:solidFill>
                <a:latin typeface="Arial"/>
                <a:ea typeface="Arial"/>
                <a:cs typeface="Arial"/>
                <a:sym typeface="Arial"/>
              </a:endParaRPr>
            </a:p>
          </p:txBody>
        </p:sp>
      </p:grpSp>
      <p:grpSp>
        <p:nvGrpSpPr>
          <p:cNvPr id="4472" name="Google Shape;4472;p212"/>
          <p:cNvGrpSpPr/>
          <p:nvPr/>
        </p:nvGrpSpPr>
        <p:grpSpPr>
          <a:xfrm>
            <a:off x="559817" y="2709006"/>
            <a:ext cx="8783192" cy="215394"/>
            <a:chOff x="1027113" y="2045618"/>
            <a:chExt cx="8785225" cy="215444"/>
          </a:xfrm>
        </p:grpSpPr>
        <p:sp>
          <p:nvSpPr>
            <p:cNvPr id="4473" name="Google Shape;4473;p2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74" name="Google Shape;4474;p212"/>
            <p:cNvSpPr/>
            <p:nvPr/>
          </p:nvSpPr>
          <p:spPr>
            <a:xfrm>
              <a:off x="1179513" y="2045618"/>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Chuyển hướng xuất tiêu chuẩn: thông báo lỗi không được chuyển hướng. </a:t>
              </a:r>
              <a:endParaRPr/>
            </a:p>
          </p:txBody>
        </p:sp>
      </p:gr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9" name="Shape 4479"/>
        <p:cNvGrpSpPr/>
        <p:nvPr/>
      </p:nvGrpSpPr>
      <p:grpSpPr>
        <a:xfrm>
          <a:off x="0" y="0"/>
          <a:ext cx="0" cy="0"/>
          <a:chOff x="0" y="0"/>
          <a:chExt cx="0" cy="0"/>
        </a:xfrm>
      </p:grpSpPr>
      <p:sp>
        <p:nvSpPr>
          <p:cNvPr id="4480" name="Google Shape;4480;p21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481" name="Google Shape;4481;p2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482" name="Google Shape;4482;p2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Chuyển hướng báo lỗi</a:t>
            </a:r>
            <a:endParaRPr/>
          </a:p>
        </p:txBody>
      </p:sp>
      <p:grpSp>
        <p:nvGrpSpPr>
          <p:cNvPr id="4483" name="Google Shape;4483;p213"/>
          <p:cNvGrpSpPr/>
          <p:nvPr/>
        </p:nvGrpSpPr>
        <p:grpSpPr>
          <a:xfrm>
            <a:off x="530190" y="2321329"/>
            <a:ext cx="8820000" cy="938708"/>
            <a:chOff x="721372" y="4845867"/>
            <a:chExt cx="8820000" cy="938708"/>
          </a:xfrm>
        </p:grpSpPr>
        <p:sp>
          <p:nvSpPr>
            <p:cNvPr id="4484" name="Google Shape;4484;p213"/>
            <p:cNvSpPr/>
            <p:nvPr/>
          </p:nvSpPr>
          <p:spPr>
            <a:xfrm>
              <a:off x="721372" y="4845867"/>
              <a:ext cx="8820000" cy="938708"/>
            </a:xfrm>
            <a:prstGeom prst="roundRect">
              <a:avLst>
                <a:gd fmla="val 4057"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4485" name="Google Shape;4485;p213"/>
            <p:cNvSpPr/>
            <p:nvPr/>
          </p:nvSpPr>
          <p:spPr>
            <a:xfrm>
              <a:off x="940471" y="5051317"/>
              <a:ext cx="19396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2&gt;</a:t>
              </a:r>
              <a:endParaRPr/>
            </a:p>
          </p:txBody>
        </p:sp>
        <p:cxnSp>
          <p:nvCxnSpPr>
            <p:cNvPr id="4486" name="Google Shape;4486;p213"/>
            <p:cNvCxnSpPr/>
            <p:nvPr/>
          </p:nvCxnSpPr>
          <p:spPr>
            <a:xfrm>
              <a:off x="1766890" y="5062813"/>
              <a:ext cx="0" cy="572674"/>
            </a:xfrm>
            <a:prstGeom prst="straightConnector1">
              <a:avLst/>
            </a:prstGeom>
            <a:solidFill>
              <a:schemeClr val="lt1"/>
            </a:solidFill>
            <a:ln cap="flat" cmpd="sng" w="9525">
              <a:solidFill>
                <a:srgbClr val="D8D8D8"/>
              </a:solidFill>
              <a:prstDash val="solid"/>
              <a:round/>
              <a:headEnd len="sm" w="sm" type="none"/>
              <a:tailEnd len="sm" w="sm" type="none"/>
            </a:ln>
          </p:spPr>
        </p:cxnSp>
        <p:sp>
          <p:nvSpPr>
            <p:cNvPr id="4487" name="Google Shape;4487;p213"/>
            <p:cNvSpPr/>
            <p:nvPr/>
          </p:nvSpPr>
          <p:spPr>
            <a:xfrm>
              <a:off x="2111516" y="5066705"/>
              <a:ext cx="71173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Chức năng</a:t>
              </a:r>
              <a:endParaRPr sz="1200">
                <a:solidFill>
                  <a:srgbClr val="262626"/>
                </a:solidFill>
                <a:latin typeface="Arial"/>
                <a:ea typeface="Arial"/>
                <a:cs typeface="Arial"/>
                <a:sym typeface="Arial"/>
              </a:endParaRPr>
            </a:p>
          </p:txBody>
        </p:sp>
        <p:sp>
          <p:nvSpPr>
            <p:cNvPr id="4488" name="Google Shape;4488;p213"/>
            <p:cNvSpPr/>
            <p:nvPr/>
          </p:nvSpPr>
          <p:spPr>
            <a:xfrm>
              <a:off x="3026054" y="5066705"/>
              <a:ext cx="2994409"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Lưu thông báo lỗi tiêu chuẩn vào một tệp tin</a:t>
              </a:r>
              <a:endParaRPr/>
            </a:p>
          </p:txBody>
        </p:sp>
        <p:sp>
          <p:nvSpPr>
            <p:cNvPr id="4489" name="Google Shape;4489;p213"/>
            <p:cNvSpPr/>
            <p:nvPr/>
          </p:nvSpPr>
          <p:spPr>
            <a:xfrm>
              <a:off x="2111516" y="5403179"/>
              <a:ext cx="69410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Định dạng</a:t>
              </a:r>
              <a:endParaRPr sz="1200">
                <a:solidFill>
                  <a:srgbClr val="262626"/>
                </a:solidFill>
                <a:latin typeface="Arial"/>
                <a:ea typeface="Arial"/>
                <a:cs typeface="Arial"/>
                <a:sym typeface="Arial"/>
              </a:endParaRPr>
            </a:p>
          </p:txBody>
        </p:sp>
        <p:sp>
          <p:nvSpPr>
            <p:cNvPr id="4490" name="Google Shape;4490;p213"/>
            <p:cNvSpPr/>
            <p:nvPr/>
          </p:nvSpPr>
          <p:spPr>
            <a:xfrm>
              <a:off x="3026054" y="5403179"/>
              <a:ext cx="1251946"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Lệnh 2&gt; tên tệp tin</a:t>
              </a:r>
              <a:endParaRPr/>
            </a:p>
          </p:txBody>
        </p:sp>
      </p:grpSp>
      <p:grpSp>
        <p:nvGrpSpPr>
          <p:cNvPr id="4491" name="Google Shape;4491;p213"/>
          <p:cNvGrpSpPr/>
          <p:nvPr/>
        </p:nvGrpSpPr>
        <p:grpSpPr>
          <a:xfrm>
            <a:off x="559817" y="1933981"/>
            <a:ext cx="8783192" cy="215394"/>
            <a:chOff x="1027113" y="2045613"/>
            <a:chExt cx="8785225" cy="215444"/>
          </a:xfrm>
        </p:grpSpPr>
        <p:sp>
          <p:nvSpPr>
            <p:cNvPr id="4492" name="Google Shape;4492;p2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493" name="Google Shape;4493;p213"/>
            <p:cNvSpPr/>
            <p:nvPr/>
          </p:nvSpPr>
          <p:spPr>
            <a:xfrm>
              <a:off x="1179513" y="2045613"/>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Khi chuyển hướng báo lỗi, không thể bỏ qua số đặc tả tệp tin.</a:t>
              </a:r>
              <a:endParaRPr/>
            </a:p>
          </p:txBody>
        </p:sp>
      </p:grpSp>
      <p:grpSp>
        <p:nvGrpSpPr>
          <p:cNvPr id="4494" name="Google Shape;4494;p213"/>
          <p:cNvGrpSpPr/>
          <p:nvPr/>
        </p:nvGrpSpPr>
        <p:grpSpPr>
          <a:xfrm>
            <a:off x="526407" y="3475038"/>
            <a:ext cx="7200000" cy="1467079"/>
            <a:chOff x="717588" y="3435282"/>
            <a:chExt cx="7516666" cy="1531603"/>
          </a:xfrm>
        </p:grpSpPr>
        <p:pic>
          <p:nvPicPr>
            <p:cNvPr descr="텍스트, 스크린샷, 모니터, 디스플레이이(가) 표시된 사진&#10;&#10;자동 생성된 설명" id="4495" name="Google Shape;4495;p213"/>
            <p:cNvPicPr preferRelativeResize="0"/>
            <p:nvPr/>
          </p:nvPicPr>
          <p:blipFill rotWithShape="1">
            <a:blip r:embed="rId3">
              <a:alphaModFix/>
            </a:blip>
            <a:srcRect b="67484" l="15615" r="15236" t="7193"/>
            <a:stretch/>
          </p:blipFill>
          <p:spPr>
            <a:xfrm>
              <a:off x="717588" y="3435282"/>
              <a:ext cx="7516666" cy="1531603"/>
            </a:xfrm>
            <a:prstGeom prst="rect">
              <a:avLst/>
            </a:prstGeom>
            <a:noFill/>
            <a:ln cap="flat" cmpd="sng" w="9525">
              <a:solidFill>
                <a:srgbClr val="D8D8D8"/>
              </a:solidFill>
              <a:prstDash val="solid"/>
              <a:round/>
              <a:headEnd len="sm" w="sm" type="none"/>
              <a:tailEnd len="sm" w="sm" type="none"/>
            </a:ln>
          </p:spPr>
        </p:pic>
        <p:sp>
          <p:nvSpPr>
            <p:cNvPr id="4496" name="Google Shape;4496;p213"/>
            <p:cNvSpPr/>
            <p:nvPr/>
          </p:nvSpPr>
          <p:spPr>
            <a:xfrm>
              <a:off x="5905707" y="4220133"/>
              <a:ext cx="2093140" cy="182431"/>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error message is redirected</a:t>
              </a:r>
              <a:endParaRPr/>
            </a:p>
          </p:txBody>
        </p:sp>
        <p:sp>
          <p:nvSpPr>
            <p:cNvPr id="4497" name="Google Shape;4497;p213"/>
            <p:cNvSpPr/>
            <p:nvPr/>
          </p:nvSpPr>
          <p:spPr>
            <a:xfrm>
              <a:off x="2531759" y="3853415"/>
              <a:ext cx="2109262" cy="17462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498" name="Google Shape;4498;p213"/>
            <p:cNvSpPr/>
            <p:nvPr/>
          </p:nvSpPr>
          <p:spPr>
            <a:xfrm>
              <a:off x="2535597" y="4043915"/>
              <a:ext cx="983986" cy="17462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3" name="Shape 4503"/>
        <p:cNvGrpSpPr/>
        <p:nvPr/>
      </p:nvGrpSpPr>
      <p:grpSpPr>
        <a:xfrm>
          <a:off x="0" y="0"/>
          <a:ext cx="0" cy="0"/>
          <a:chOff x="0" y="0"/>
          <a:chExt cx="0" cy="0"/>
        </a:xfrm>
      </p:grpSpPr>
      <p:sp>
        <p:nvSpPr>
          <p:cNvPr id="4504" name="Google Shape;4504;p21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505" name="Google Shape;4505;p2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506" name="Google Shape;4506;p21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Chuyển hướng báo lỗi</a:t>
            </a:r>
            <a:endParaRPr/>
          </a:p>
        </p:txBody>
      </p:sp>
      <p:grpSp>
        <p:nvGrpSpPr>
          <p:cNvPr id="4507" name="Google Shape;4507;p214"/>
          <p:cNvGrpSpPr/>
          <p:nvPr/>
        </p:nvGrpSpPr>
        <p:grpSpPr>
          <a:xfrm>
            <a:off x="559817" y="1936738"/>
            <a:ext cx="8783192" cy="215394"/>
            <a:chOff x="1027113" y="2045612"/>
            <a:chExt cx="8785225" cy="215444"/>
          </a:xfrm>
        </p:grpSpPr>
        <p:sp>
          <p:nvSpPr>
            <p:cNvPr id="4508" name="Google Shape;4508;p2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509" name="Google Shape;4509;p214"/>
            <p:cNvSpPr/>
            <p:nvPr/>
          </p:nvSpPr>
          <p:spPr>
            <a:xfrm>
              <a:off x="1179513" y="204561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Hủy thông báo lỗi.</a:t>
              </a:r>
              <a:endParaRPr/>
            </a:p>
          </p:txBody>
        </p:sp>
      </p:grpSp>
      <p:sp>
        <p:nvSpPr>
          <p:cNvPr id="4510" name="Google Shape;4510;p214"/>
          <p:cNvSpPr/>
          <p:nvPr/>
        </p:nvSpPr>
        <p:spPr>
          <a:xfrm>
            <a:off x="6457950" y="2252249"/>
            <a:ext cx="2997034"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truy cập vào /dev/null, chúng hoàn toàn không tồn tại.</a:t>
            </a:r>
            <a:endParaRPr/>
          </a:p>
        </p:txBody>
      </p:sp>
      <p:grpSp>
        <p:nvGrpSpPr>
          <p:cNvPr id="4511" name="Google Shape;4511;p214"/>
          <p:cNvGrpSpPr/>
          <p:nvPr/>
        </p:nvGrpSpPr>
        <p:grpSpPr>
          <a:xfrm>
            <a:off x="565196" y="2299874"/>
            <a:ext cx="5760000" cy="1305090"/>
            <a:chOff x="2478658" y="3429000"/>
            <a:chExt cx="6864350" cy="1555311"/>
          </a:xfrm>
        </p:grpSpPr>
        <p:pic>
          <p:nvPicPr>
            <p:cNvPr descr="텍스트, 모니터, 스크린샷, 컴퓨터이(가) 표시된 사진&#10;&#10;자동 생성된 설명" id="4512" name="Google Shape;4512;p214"/>
            <p:cNvPicPr preferRelativeResize="0"/>
            <p:nvPr/>
          </p:nvPicPr>
          <p:blipFill rotWithShape="1">
            <a:blip r:embed="rId3">
              <a:alphaModFix/>
            </a:blip>
            <a:srcRect b="56216" l="15641" r="15064" t="8432"/>
            <a:stretch/>
          </p:blipFill>
          <p:spPr>
            <a:xfrm>
              <a:off x="2478658" y="3429000"/>
              <a:ext cx="6864350" cy="1555311"/>
            </a:xfrm>
            <a:prstGeom prst="rect">
              <a:avLst/>
            </a:prstGeom>
            <a:noFill/>
            <a:ln>
              <a:noFill/>
            </a:ln>
          </p:spPr>
        </p:pic>
        <p:sp>
          <p:nvSpPr>
            <p:cNvPr id="4513" name="Google Shape;4513;p214"/>
            <p:cNvSpPr/>
            <p:nvPr/>
          </p:nvSpPr>
          <p:spPr>
            <a:xfrm>
              <a:off x="4103525" y="4354513"/>
              <a:ext cx="2320188" cy="17462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8" name="Shape 4518"/>
        <p:cNvGrpSpPr/>
        <p:nvPr/>
      </p:nvGrpSpPr>
      <p:grpSpPr>
        <a:xfrm>
          <a:off x="0" y="0"/>
          <a:ext cx="0" cy="0"/>
          <a:chOff x="0" y="0"/>
          <a:chExt cx="0" cy="0"/>
        </a:xfrm>
      </p:grpSpPr>
      <p:sp>
        <p:nvSpPr>
          <p:cNvPr id="4519" name="Google Shape;4519;p21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520" name="Google Shape;4520;p2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521" name="Google Shape;4521;p2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Chuyển hướng báo lỗi</a:t>
            </a:r>
            <a:endParaRPr/>
          </a:p>
        </p:txBody>
      </p:sp>
      <p:grpSp>
        <p:nvGrpSpPr>
          <p:cNvPr id="4522" name="Google Shape;4522;p215"/>
          <p:cNvGrpSpPr/>
          <p:nvPr/>
        </p:nvGrpSpPr>
        <p:grpSpPr>
          <a:xfrm>
            <a:off x="462786" y="1906875"/>
            <a:ext cx="8992198" cy="829376"/>
            <a:chOff x="721372" y="4845867"/>
            <a:chExt cx="8992198" cy="829376"/>
          </a:xfrm>
        </p:grpSpPr>
        <p:sp>
          <p:nvSpPr>
            <p:cNvPr id="4523" name="Google Shape;4523;p215"/>
            <p:cNvSpPr/>
            <p:nvPr/>
          </p:nvSpPr>
          <p:spPr>
            <a:xfrm>
              <a:off x="721372" y="4845867"/>
              <a:ext cx="8992198" cy="829376"/>
            </a:xfrm>
            <a:prstGeom prst="roundRect">
              <a:avLst>
                <a:gd fmla="val 4057"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4524" name="Google Shape;4524;p215"/>
            <p:cNvSpPr/>
            <p:nvPr/>
          </p:nvSpPr>
          <p:spPr>
            <a:xfrm>
              <a:off x="940471" y="5051317"/>
              <a:ext cx="86562"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262626"/>
                  </a:solidFill>
                  <a:latin typeface="Arial"/>
                  <a:ea typeface="Arial"/>
                  <a:cs typeface="Arial"/>
                  <a:sym typeface="Arial"/>
                </a:rPr>
                <a:t>&lt;</a:t>
              </a:r>
              <a:endParaRPr/>
            </a:p>
          </p:txBody>
        </p:sp>
        <p:cxnSp>
          <p:nvCxnSpPr>
            <p:cNvPr id="4525" name="Google Shape;4525;p215"/>
            <p:cNvCxnSpPr/>
            <p:nvPr/>
          </p:nvCxnSpPr>
          <p:spPr>
            <a:xfrm>
              <a:off x="1766890" y="5062813"/>
              <a:ext cx="0" cy="443465"/>
            </a:xfrm>
            <a:prstGeom prst="straightConnector1">
              <a:avLst/>
            </a:prstGeom>
            <a:solidFill>
              <a:schemeClr val="lt1"/>
            </a:solidFill>
            <a:ln cap="flat" cmpd="sng" w="9525">
              <a:solidFill>
                <a:srgbClr val="D8D8D8"/>
              </a:solidFill>
              <a:prstDash val="solid"/>
              <a:round/>
              <a:headEnd len="sm" w="sm" type="none"/>
              <a:tailEnd len="sm" w="sm" type="none"/>
            </a:ln>
          </p:spPr>
        </p:cxnSp>
      </p:grpSp>
      <p:sp>
        <p:nvSpPr>
          <p:cNvPr id="4526" name="Google Shape;4526;p215"/>
          <p:cNvSpPr/>
          <p:nvPr/>
        </p:nvSpPr>
        <p:spPr>
          <a:xfrm>
            <a:off x="1914251" y="2136897"/>
            <a:ext cx="71173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Chức năng</a:t>
            </a:r>
            <a:endParaRPr sz="1200">
              <a:solidFill>
                <a:srgbClr val="262626"/>
              </a:solidFill>
              <a:latin typeface="Arial"/>
              <a:ea typeface="Arial"/>
              <a:cs typeface="Arial"/>
              <a:sym typeface="Arial"/>
            </a:endParaRPr>
          </a:p>
        </p:txBody>
      </p:sp>
      <p:sp>
        <p:nvSpPr>
          <p:cNvPr id="4527" name="Google Shape;4527;p215"/>
          <p:cNvSpPr/>
          <p:nvPr/>
        </p:nvSpPr>
        <p:spPr>
          <a:xfrm>
            <a:off x="2828789" y="2136897"/>
            <a:ext cx="1883529"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Thay đổi đầu vào tiêu chuẩn</a:t>
            </a:r>
            <a:endParaRPr sz="1200">
              <a:solidFill>
                <a:srgbClr val="262626"/>
              </a:solidFill>
              <a:latin typeface="Arial"/>
              <a:ea typeface="Arial"/>
              <a:cs typeface="Arial"/>
              <a:sym typeface="Arial"/>
            </a:endParaRPr>
          </a:p>
        </p:txBody>
      </p:sp>
      <p:sp>
        <p:nvSpPr>
          <p:cNvPr id="4528" name="Google Shape;4528;p215"/>
          <p:cNvSpPr/>
          <p:nvPr/>
        </p:nvSpPr>
        <p:spPr>
          <a:xfrm>
            <a:off x="5687966" y="2136897"/>
            <a:ext cx="69410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Định dạng</a:t>
            </a:r>
            <a:endParaRPr sz="1200">
              <a:solidFill>
                <a:srgbClr val="262626"/>
              </a:solidFill>
              <a:latin typeface="Arial"/>
              <a:ea typeface="Arial"/>
              <a:cs typeface="Arial"/>
              <a:sym typeface="Arial"/>
            </a:endParaRPr>
          </a:p>
        </p:txBody>
      </p:sp>
      <p:sp>
        <p:nvSpPr>
          <p:cNvPr id="4529" name="Google Shape;4529;p215"/>
          <p:cNvSpPr/>
          <p:nvPr/>
        </p:nvSpPr>
        <p:spPr>
          <a:xfrm>
            <a:off x="6602504" y="2136897"/>
            <a:ext cx="1141338" cy="4462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Lệnh ⊙ &lt;tên tệp </a:t>
            </a:r>
            <a:endParaRPr/>
          </a:p>
          <a:p>
            <a:pPr indent="0" lvl="0" marL="0" marR="0" rtl="0" algn="l">
              <a:spcBef>
                <a:spcPts val="600"/>
              </a:spcBef>
              <a:spcAft>
                <a:spcPts val="0"/>
              </a:spcAft>
              <a:buNone/>
            </a:pPr>
            <a:r>
              <a:rPr lang="en-US" sz="1200">
                <a:solidFill>
                  <a:srgbClr val="262626"/>
                </a:solidFill>
                <a:latin typeface="Arial"/>
                <a:ea typeface="Arial"/>
                <a:cs typeface="Arial"/>
                <a:sym typeface="Arial"/>
              </a:rPr>
              <a:t>Lệnh ⊙ &lt;tên tệp </a:t>
            </a:r>
            <a:endParaRPr/>
          </a:p>
        </p:txBody>
      </p:sp>
      <p:grpSp>
        <p:nvGrpSpPr>
          <p:cNvPr id="4530" name="Google Shape;4530;p215"/>
          <p:cNvGrpSpPr/>
          <p:nvPr/>
        </p:nvGrpSpPr>
        <p:grpSpPr>
          <a:xfrm>
            <a:off x="554061" y="3331451"/>
            <a:ext cx="5040000" cy="2804294"/>
            <a:chOff x="3861881" y="3075839"/>
            <a:chExt cx="5481127" cy="3049740"/>
          </a:xfrm>
        </p:grpSpPr>
        <p:pic>
          <p:nvPicPr>
            <p:cNvPr descr="텍스트, 스크린샷, 모니터, 디스플레이이(가) 표시된 사진&#10;&#10;자동 생성된 설명" id="4531" name="Google Shape;4531;p215"/>
            <p:cNvPicPr preferRelativeResize="0"/>
            <p:nvPr/>
          </p:nvPicPr>
          <p:blipFill rotWithShape="1">
            <a:blip r:embed="rId3">
              <a:alphaModFix/>
            </a:blip>
            <a:srcRect b="0" l="0" r="0" t="0"/>
            <a:stretch/>
          </p:blipFill>
          <p:spPr>
            <a:xfrm>
              <a:off x="3861881" y="3075839"/>
              <a:ext cx="5481127" cy="3049740"/>
            </a:xfrm>
            <a:prstGeom prst="rect">
              <a:avLst/>
            </a:prstGeom>
            <a:noFill/>
            <a:ln cap="flat" cmpd="sng" w="9525">
              <a:solidFill>
                <a:srgbClr val="D8D8D8"/>
              </a:solidFill>
              <a:prstDash val="solid"/>
              <a:round/>
              <a:headEnd len="sm" w="sm" type="none"/>
              <a:tailEnd len="sm" w="sm" type="none"/>
            </a:ln>
          </p:spPr>
        </p:pic>
        <p:sp>
          <p:nvSpPr>
            <p:cNvPr id="4532" name="Google Shape;4532;p215"/>
            <p:cNvSpPr/>
            <p:nvPr/>
          </p:nvSpPr>
          <p:spPr>
            <a:xfrm>
              <a:off x="5618418" y="3507490"/>
              <a:ext cx="1031095" cy="8933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533" name="Google Shape;4533;p215"/>
            <p:cNvSpPr/>
            <p:nvPr/>
          </p:nvSpPr>
          <p:spPr>
            <a:xfrm>
              <a:off x="5604963" y="4282190"/>
              <a:ext cx="1134205" cy="8933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534" name="Google Shape;4534;p215"/>
            <p:cNvSpPr/>
            <p:nvPr/>
          </p:nvSpPr>
          <p:spPr>
            <a:xfrm>
              <a:off x="5611752" y="5044190"/>
              <a:ext cx="1247626" cy="8933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4535" name="Google Shape;4535;p215"/>
          <p:cNvGrpSpPr/>
          <p:nvPr/>
        </p:nvGrpSpPr>
        <p:grpSpPr>
          <a:xfrm>
            <a:off x="559817" y="2990987"/>
            <a:ext cx="8783192" cy="215394"/>
            <a:chOff x="1027113" y="2045612"/>
            <a:chExt cx="8785225" cy="215444"/>
          </a:xfrm>
        </p:grpSpPr>
        <p:sp>
          <p:nvSpPr>
            <p:cNvPr id="4536" name="Google Shape;4536;p2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537" name="Google Shape;4537;p215"/>
            <p:cNvSpPr/>
            <p:nvPr/>
          </p:nvSpPr>
          <p:spPr>
            <a:xfrm>
              <a:off x="1179513" y="204561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Ví dụ về câu lệnh chuyển hướng bằng lệnh cat</a:t>
              </a:r>
              <a:endParaRPr sz="1400">
                <a:solidFill>
                  <a:srgbClr val="262626"/>
                </a:solidFill>
                <a:latin typeface="Arial"/>
                <a:ea typeface="Arial"/>
                <a:cs typeface="Arial"/>
                <a:sym typeface="Arial"/>
              </a:endParaRPr>
            </a:p>
          </p:txBody>
        </p:sp>
      </p:gr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2" name="Shape 4542"/>
        <p:cNvGrpSpPr/>
        <p:nvPr/>
      </p:nvGrpSpPr>
      <p:grpSpPr>
        <a:xfrm>
          <a:off x="0" y="0"/>
          <a:ext cx="0" cy="0"/>
          <a:chOff x="0" y="0"/>
          <a:chExt cx="0" cy="0"/>
        </a:xfrm>
      </p:grpSpPr>
      <p:sp>
        <p:nvSpPr>
          <p:cNvPr id="4543" name="Google Shape;4543;p2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In toàn bộ biến bằng lệnh set</a:t>
            </a:r>
            <a:endParaRPr/>
          </a:p>
        </p:txBody>
      </p:sp>
      <p:sp>
        <p:nvSpPr>
          <p:cNvPr id="4544" name="Google Shape;4544;p2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545" name="Google Shape;4545;p2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nvGrpSpPr>
          <p:cNvPr id="4546" name="Google Shape;4546;p216"/>
          <p:cNvGrpSpPr/>
          <p:nvPr/>
        </p:nvGrpSpPr>
        <p:grpSpPr>
          <a:xfrm>
            <a:off x="554061" y="2699869"/>
            <a:ext cx="5760000" cy="3204907"/>
            <a:chOff x="3715303" y="3256343"/>
            <a:chExt cx="5503636" cy="3062264"/>
          </a:xfrm>
        </p:grpSpPr>
        <p:pic>
          <p:nvPicPr>
            <p:cNvPr descr="텍스트이(가) 표시된 사진&#10;&#10;자동 생성된 설명" id="4547" name="Google Shape;4547;p216"/>
            <p:cNvPicPr preferRelativeResize="0"/>
            <p:nvPr/>
          </p:nvPicPr>
          <p:blipFill rotWithShape="1">
            <a:blip r:embed="rId3">
              <a:alphaModFix/>
            </a:blip>
            <a:srcRect b="0" l="0" r="0" t="0"/>
            <a:stretch/>
          </p:blipFill>
          <p:spPr>
            <a:xfrm>
              <a:off x="3715303" y="3256343"/>
              <a:ext cx="5503636" cy="3062264"/>
            </a:xfrm>
            <a:prstGeom prst="rect">
              <a:avLst/>
            </a:prstGeom>
            <a:noFill/>
            <a:ln cap="flat" cmpd="sng" w="9525">
              <a:solidFill>
                <a:srgbClr val="D8D8D8"/>
              </a:solidFill>
              <a:prstDash val="solid"/>
              <a:round/>
              <a:headEnd len="sm" w="sm" type="none"/>
              <a:tailEnd len="sm" w="sm" type="none"/>
            </a:ln>
          </p:spPr>
        </p:pic>
        <p:sp>
          <p:nvSpPr>
            <p:cNvPr id="4548" name="Google Shape;4548;p216"/>
            <p:cNvSpPr/>
            <p:nvPr/>
          </p:nvSpPr>
          <p:spPr>
            <a:xfrm>
              <a:off x="5465816" y="3885924"/>
              <a:ext cx="237037" cy="8255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4549" name="Google Shape;4549;p216"/>
          <p:cNvGrpSpPr/>
          <p:nvPr/>
        </p:nvGrpSpPr>
        <p:grpSpPr>
          <a:xfrm>
            <a:off x="559817" y="1943919"/>
            <a:ext cx="8783192" cy="215394"/>
            <a:chOff x="1027113" y="2045617"/>
            <a:chExt cx="8785225" cy="215444"/>
          </a:xfrm>
        </p:grpSpPr>
        <p:sp>
          <p:nvSpPr>
            <p:cNvPr id="4550" name="Google Shape;4550;p2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551" name="Google Shape;4551;p216"/>
            <p:cNvSpPr/>
            <p:nvPr/>
          </p:nvSpPr>
          <p:spPr>
            <a:xfrm>
              <a:off x="1179513" y="204561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set: in cả biến shell và biến môi trường.</a:t>
              </a:r>
              <a:endParaRPr/>
            </a:p>
          </p:txBody>
        </p:sp>
      </p:grpSp>
      <p:grpSp>
        <p:nvGrpSpPr>
          <p:cNvPr id="4552" name="Google Shape;4552;p216"/>
          <p:cNvGrpSpPr/>
          <p:nvPr/>
        </p:nvGrpSpPr>
        <p:grpSpPr>
          <a:xfrm>
            <a:off x="559817" y="2326463"/>
            <a:ext cx="8783192" cy="215394"/>
            <a:chOff x="1027113" y="2045621"/>
            <a:chExt cx="8785225" cy="215444"/>
          </a:xfrm>
        </p:grpSpPr>
        <p:sp>
          <p:nvSpPr>
            <p:cNvPr id="4553" name="Google Shape;4553;p2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554" name="Google Shape;4554;p216"/>
            <p:cNvSpPr/>
            <p:nvPr/>
          </p:nvSpPr>
          <p:spPr>
            <a:xfrm>
              <a:off x="1179513" y="2045621"/>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env: in các biến môi trường</a:t>
              </a:r>
              <a:endParaRPr sz="1400">
                <a:solidFill>
                  <a:srgbClr val="262626"/>
                </a:solidFill>
                <a:latin typeface="Arial"/>
                <a:ea typeface="Arial"/>
                <a:cs typeface="Arial"/>
                <a:sym typeface="Arial"/>
              </a:endParaRPr>
            </a:p>
          </p:txBody>
        </p:sp>
      </p:gr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9" name="Shape 4559"/>
        <p:cNvGrpSpPr/>
        <p:nvPr/>
      </p:nvGrpSpPr>
      <p:grpSpPr>
        <a:xfrm>
          <a:off x="0" y="0"/>
          <a:ext cx="0" cy="0"/>
          <a:chOff x="0" y="0"/>
          <a:chExt cx="0" cy="0"/>
        </a:xfrm>
      </p:grpSpPr>
      <p:sp>
        <p:nvSpPr>
          <p:cNvPr id="4560" name="Google Shape;4560;p2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561" name="Google Shape;4561;p2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562" name="Google Shape;4562;p21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Danh sách các biến môi trường chính</a:t>
            </a:r>
            <a:endParaRPr/>
          </a:p>
        </p:txBody>
      </p:sp>
      <p:grpSp>
        <p:nvGrpSpPr>
          <p:cNvPr id="4563" name="Google Shape;4563;p217"/>
          <p:cNvGrpSpPr/>
          <p:nvPr/>
        </p:nvGrpSpPr>
        <p:grpSpPr>
          <a:xfrm>
            <a:off x="559817" y="1933983"/>
            <a:ext cx="8783192" cy="215394"/>
            <a:chOff x="1027113" y="2045620"/>
            <a:chExt cx="8785225" cy="215444"/>
          </a:xfrm>
        </p:grpSpPr>
        <p:sp>
          <p:nvSpPr>
            <p:cNvPr id="4564" name="Google Shape;4564;p2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565" name="Google Shape;4565;p217"/>
            <p:cNvSpPr/>
            <p:nvPr/>
          </p:nvSpPr>
          <p:spPr>
            <a:xfrm>
              <a:off x="1179513" y="204562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set: in cả biến Shell và biến môi trường</a:t>
              </a:r>
              <a:endParaRPr/>
            </a:p>
          </p:txBody>
        </p:sp>
      </p:grpSp>
      <p:graphicFrame>
        <p:nvGraphicFramePr>
          <p:cNvPr id="4566" name="Google Shape;4566;p217"/>
          <p:cNvGraphicFramePr/>
          <p:nvPr/>
        </p:nvGraphicFramePr>
        <p:xfrm>
          <a:off x="559817" y="2350299"/>
          <a:ext cx="3000000" cy="3000000"/>
        </p:xfrm>
        <a:graphic>
          <a:graphicData uri="http://schemas.openxmlformats.org/drawingml/2006/table">
            <a:tbl>
              <a:tblPr bandRow="1" firstRow="1">
                <a:noFill/>
                <a:tableStyleId>{2C95443A-0FA5-43C8-9287-9C9D9076A346}</a:tableStyleId>
              </a:tblPr>
              <a:tblGrid>
                <a:gridCol w="1494000"/>
                <a:gridCol w="2592075"/>
                <a:gridCol w="1475550"/>
                <a:gridCol w="3069200"/>
              </a:tblGrid>
              <a:tr h="576000">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biến môi trường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Giải thích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biến môi trường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Giải thích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96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HISTSIZE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Kích thước kho lưu trữ lịch sử</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PATH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Đường dẫn để tìm kiếm lệnh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96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HOME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Đường dẫn tuyệt đối tới thư mục </a:t>
                      </a:r>
                      <a:endParaRPr b="0" sz="1200" u="none" cap="none" strike="noStrike">
                        <a:solidFill>
                          <a:srgbClr val="262626"/>
                        </a:solidFill>
                        <a:latin typeface="Arial"/>
                        <a:ea typeface="Arial"/>
                        <a:cs typeface="Arial"/>
                        <a:sym typeface="Arial"/>
                      </a:endParaRPr>
                    </a:p>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chính người dùng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PWD</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đường dẫn tuyệt đối tới thư mục đang làm việc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96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LANG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Ngôn ngữ được sử dụng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SHELL</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Shell đăng nhập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96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LOGNAME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Tên tài khoản người dùng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200"/>
                        <a:buFont typeface="Malgun Gothic"/>
                        <a:buNone/>
                      </a:pPr>
                      <a:r>
                        <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200"/>
                        <a:buFont typeface="Malgun Gothic"/>
                        <a:buNone/>
                      </a:pPr>
                      <a:r>
                        <a:t/>
                      </a:r>
                      <a:endParaRPr b="0" sz="12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1" name="Shape 4571"/>
        <p:cNvGrpSpPr/>
        <p:nvPr/>
      </p:nvGrpSpPr>
      <p:grpSpPr>
        <a:xfrm>
          <a:off x="0" y="0"/>
          <a:ext cx="0" cy="0"/>
          <a:chOff x="0" y="0"/>
          <a:chExt cx="0" cy="0"/>
        </a:xfrm>
      </p:grpSpPr>
      <p:sp>
        <p:nvSpPr>
          <p:cNvPr id="4572" name="Google Shape;4572;p21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573" name="Google Shape;4573;p2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574" name="Google Shape;4574;p2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In biến cụ thể bằng lệnh echo</a:t>
            </a:r>
            <a:endParaRPr/>
          </a:p>
        </p:txBody>
      </p:sp>
      <p:grpSp>
        <p:nvGrpSpPr>
          <p:cNvPr id="4575" name="Google Shape;4575;p218"/>
          <p:cNvGrpSpPr/>
          <p:nvPr/>
        </p:nvGrpSpPr>
        <p:grpSpPr>
          <a:xfrm>
            <a:off x="564819" y="2304227"/>
            <a:ext cx="5760000" cy="3204907"/>
            <a:chOff x="1990725" y="2664023"/>
            <a:chExt cx="5924550" cy="3296464"/>
          </a:xfrm>
        </p:grpSpPr>
        <p:pic>
          <p:nvPicPr>
            <p:cNvPr descr="텍스트, 스크린샷, 모니터, 디스플레이이(가) 표시된 사진&#10;&#10;자동 생성된 설명" id="4576" name="Google Shape;4576;p218"/>
            <p:cNvPicPr preferRelativeResize="0"/>
            <p:nvPr/>
          </p:nvPicPr>
          <p:blipFill rotWithShape="1">
            <a:blip r:embed="rId3">
              <a:alphaModFix/>
            </a:blip>
            <a:srcRect b="0" l="0" r="0" t="0"/>
            <a:stretch/>
          </p:blipFill>
          <p:spPr>
            <a:xfrm>
              <a:off x="1990725" y="2664023"/>
              <a:ext cx="5924550" cy="3296464"/>
            </a:xfrm>
            <a:prstGeom prst="rect">
              <a:avLst/>
            </a:prstGeom>
            <a:noFill/>
            <a:ln cap="flat" cmpd="sng" w="9525">
              <a:solidFill>
                <a:srgbClr val="D8D8D8"/>
              </a:solidFill>
              <a:prstDash val="solid"/>
              <a:round/>
              <a:headEnd len="sm" w="sm" type="none"/>
              <a:tailEnd len="sm" w="sm" type="none"/>
            </a:ln>
          </p:spPr>
        </p:pic>
        <p:sp>
          <p:nvSpPr>
            <p:cNvPr id="4577" name="Google Shape;4577;p218"/>
            <p:cNvSpPr/>
            <p:nvPr/>
          </p:nvSpPr>
          <p:spPr>
            <a:xfrm>
              <a:off x="3887414" y="3128373"/>
              <a:ext cx="640229" cy="9826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578" name="Google Shape;4578;p218"/>
            <p:cNvSpPr/>
            <p:nvPr/>
          </p:nvSpPr>
          <p:spPr>
            <a:xfrm>
              <a:off x="3881064" y="3337923"/>
              <a:ext cx="640229" cy="9826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4579" name="Google Shape;4579;p218"/>
          <p:cNvGrpSpPr/>
          <p:nvPr/>
        </p:nvGrpSpPr>
        <p:grpSpPr>
          <a:xfrm>
            <a:off x="559817" y="1943919"/>
            <a:ext cx="8783192" cy="215394"/>
            <a:chOff x="1027113" y="2045617"/>
            <a:chExt cx="8785225" cy="215444"/>
          </a:xfrm>
        </p:grpSpPr>
        <p:sp>
          <p:nvSpPr>
            <p:cNvPr id="4580" name="Google Shape;4580;p2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581" name="Google Shape;4581;p218"/>
            <p:cNvSpPr/>
            <p:nvPr/>
          </p:nvSpPr>
          <p:spPr>
            <a:xfrm>
              <a:off x="1179513" y="204561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Khi in giá trị của một biến, thêm ký tự đặc biệt $ vào đằng trước tên biến.</a:t>
              </a:r>
              <a:endParaRPr/>
            </a:p>
          </p:txBody>
        </p:sp>
      </p:gr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6" name="Shape 4586"/>
        <p:cNvGrpSpPr/>
        <p:nvPr/>
      </p:nvGrpSpPr>
      <p:grpSpPr>
        <a:xfrm>
          <a:off x="0" y="0"/>
          <a:ext cx="0" cy="0"/>
          <a:chOff x="0" y="0"/>
          <a:chExt cx="0" cy="0"/>
        </a:xfrm>
      </p:grpSpPr>
      <p:sp>
        <p:nvSpPr>
          <p:cNvPr id="4587" name="Google Shape;4587;p21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588" name="Google Shape;4588;p2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589" name="Google Shape;4589;p2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biến Shell</a:t>
            </a:r>
            <a:endParaRPr/>
          </a:p>
        </p:txBody>
      </p:sp>
      <p:grpSp>
        <p:nvGrpSpPr>
          <p:cNvPr id="4590" name="Google Shape;4590;p219"/>
          <p:cNvGrpSpPr/>
          <p:nvPr/>
        </p:nvGrpSpPr>
        <p:grpSpPr>
          <a:xfrm>
            <a:off x="468000" y="3140933"/>
            <a:ext cx="5760000" cy="2905235"/>
            <a:chOff x="474165" y="3140933"/>
            <a:chExt cx="5558487" cy="2803596"/>
          </a:xfrm>
        </p:grpSpPr>
        <p:grpSp>
          <p:nvGrpSpPr>
            <p:cNvPr id="4591" name="Google Shape;4591;p219"/>
            <p:cNvGrpSpPr/>
            <p:nvPr/>
          </p:nvGrpSpPr>
          <p:grpSpPr>
            <a:xfrm>
              <a:off x="474165" y="3140933"/>
              <a:ext cx="5558487" cy="2803596"/>
              <a:chOff x="2318766" y="3299959"/>
              <a:chExt cx="5558487" cy="2803596"/>
            </a:xfrm>
          </p:grpSpPr>
          <p:pic>
            <p:nvPicPr>
              <p:cNvPr descr="텍스트, 스크린샷, 컴퓨터, 노트북이(가) 표시된 사진&#10;&#10;자동 생성된 설명" id="4592" name="Google Shape;4592;p219"/>
              <p:cNvPicPr preferRelativeResize="0"/>
              <p:nvPr/>
            </p:nvPicPr>
            <p:blipFill rotWithShape="1">
              <a:blip r:embed="rId3">
                <a:alphaModFix/>
              </a:blip>
              <a:srcRect b="0" l="0" r="0" t="0"/>
              <a:stretch/>
            </p:blipFill>
            <p:spPr>
              <a:xfrm>
                <a:off x="2318766" y="3299959"/>
                <a:ext cx="5558487" cy="2803596"/>
              </a:xfrm>
              <a:prstGeom prst="rect">
                <a:avLst/>
              </a:prstGeom>
              <a:noFill/>
              <a:ln cap="flat" cmpd="sng" w="9525">
                <a:solidFill>
                  <a:srgbClr val="D8D8D8"/>
                </a:solidFill>
                <a:prstDash val="solid"/>
                <a:round/>
                <a:headEnd len="sm" w="sm" type="none"/>
                <a:tailEnd len="sm" w="sm" type="none"/>
              </a:ln>
            </p:spPr>
          </p:pic>
          <p:sp>
            <p:nvSpPr>
              <p:cNvPr id="4593" name="Google Shape;4593;p219"/>
              <p:cNvSpPr/>
              <p:nvPr/>
            </p:nvSpPr>
            <p:spPr>
              <a:xfrm>
                <a:off x="4796609" y="3737053"/>
                <a:ext cx="3061165" cy="377747"/>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There should be no space between variable name and string.</a:t>
                </a:r>
                <a:endParaRPr/>
              </a:p>
            </p:txBody>
          </p:sp>
        </p:grpSp>
        <p:sp>
          <p:nvSpPr>
            <p:cNvPr id="4594" name="Google Shape;4594;p219"/>
            <p:cNvSpPr/>
            <p:nvPr/>
          </p:nvSpPr>
          <p:spPr>
            <a:xfrm>
              <a:off x="2245027" y="3581631"/>
              <a:ext cx="640229" cy="19908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aphicFrame>
        <p:nvGraphicFramePr>
          <p:cNvPr id="4595" name="Google Shape;4595;p219"/>
          <p:cNvGraphicFramePr/>
          <p:nvPr/>
        </p:nvGraphicFramePr>
        <p:xfrm>
          <a:off x="468000" y="1964629"/>
          <a:ext cx="3000000" cy="3000000"/>
        </p:xfrm>
        <a:graphic>
          <a:graphicData uri="http://schemas.openxmlformats.org/drawingml/2006/table">
            <a:tbl>
              <a:tblPr bandRow="1" firstRow="1">
                <a:noFill/>
                <a:tableStyleId>{2C95443A-0FA5-43C8-9287-9C9D9076A346}</a:tableStyleId>
              </a:tblPr>
              <a:tblGrid>
                <a:gridCol w="1332525"/>
                <a:gridCol w="7298300"/>
              </a:tblGrid>
              <a:tr h="330300">
                <a:tc gridSpan="2">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Thiết lập biến Shell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Định dạng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Tên biến = Chuỗi</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Ví dụ</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SOME = test</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2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HĐH Raspberry Pi </a:t>
            </a:r>
            <a:endParaRPr/>
          </a:p>
        </p:txBody>
      </p:sp>
      <p:sp>
        <p:nvSpPr>
          <p:cNvPr id="579" name="Google Shape;579;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80" name="Google Shape;580;p2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HĐH Raspberry Pi là gì?</a:t>
            </a:r>
            <a:endParaRPr/>
          </a:p>
        </p:txBody>
      </p:sp>
      <p:grpSp>
        <p:nvGrpSpPr>
          <p:cNvPr id="581" name="Google Shape;581;p22"/>
          <p:cNvGrpSpPr/>
          <p:nvPr/>
        </p:nvGrpSpPr>
        <p:grpSpPr>
          <a:xfrm>
            <a:off x="559817" y="1935817"/>
            <a:ext cx="8783192" cy="215394"/>
            <a:chOff x="1027113" y="2063735"/>
            <a:chExt cx="8785225" cy="215444"/>
          </a:xfrm>
        </p:grpSpPr>
        <p:sp>
          <p:nvSpPr>
            <p:cNvPr id="582" name="Google Shape;582;p22"/>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83" name="Google Shape;583;p22"/>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HĐH Raspberry Pi là gì?</a:t>
              </a:r>
              <a:endParaRPr/>
            </a:p>
          </p:txBody>
        </p:sp>
      </p:grpSp>
      <p:grpSp>
        <p:nvGrpSpPr>
          <p:cNvPr id="584" name="Google Shape;584;p22"/>
          <p:cNvGrpSpPr/>
          <p:nvPr/>
        </p:nvGrpSpPr>
        <p:grpSpPr>
          <a:xfrm>
            <a:off x="2036713" y="4316082"/>
            <a:ext cx="5829397" cy="1616137"/>
            <a:chOff x="1904903" y="4629149"/>
            <a:chExt cx="5829397" cy="1616137"/>
          </a:xfrm>
        </p:grpSpPr>
        <p:sp>
          <p:nvSpPr>
            <p:cNvPr id="585" name="Google Shape;585;p22"/>
            <p:cNvSpPr/>
            <p:nvPr/>
          </p:nvSpPr>
          <p:spPr>
            <a:xfrm>
              <a:off x="1904903" y="4629149"/>
              <a:ext cx="5829397" cy="1616137"/>
            </a:xfrm>
            <a:prstGeom prst="roundRect">
              <a:avLst>
                <a:gd fmla="val 0" name="adj"/>
              </a:avLst>
            </a:prstGeom>
            <a:solidFill>
              <a:srgbClr val="FCFCFC"/>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v</a:t>
              </a:r>
              <a:endParaRPr sz="1800">
                <a:solidFill>
                  <a:schemeClr val="lt1"/>
                </a:solidFill>
                <a:latin typeface="Malgun Gothic"/>
                <a:ea typeface="Malgun Gothic"/>
                <a:cs typeface="Malgun Gothic"/>
                <a:sym typeface="Malgun Gothic"/>
              </a:endParaRPr>
            </a:p>
          </p:txBody>
        </p:sp>
        <p:pic>
          <p:nvPicPr>
            <p:cNvPr id="586" name="Google Shape;586;p22"/>
            <p:cNvPicPr preferRelativeResize="0"/>
            <p:nvPr/>
          </p:nvPicPr>
          <p:blipFill rotWithShape="1">
            <a:blip r:embed="rId3">
              <a:alphaModFix/>
            </a:blip>
            <a:srcRect b="0" l="0" r="0" t="0"/>
            <a:stretch/>
          </p:blipFill>
          <p:spPr>
            <a:xfrm>
              <a:off x="2261379" y="5068145"/>
              <a:ext cx="2518583" cy="843767"/>
            </a:xfrm>
            <a:prstGeom prst="rect">
              <a:avLst/>
            </a:prstGeom>
            <a:noFill/>
            <a:ln>
              <a:noFill/>
            </a:ln>
          </p:spPr>
        </p:pic>
        <p:grpSp>
          <p:nvGrpSpPr>
            <p:cNvPr id="587" name="Google Shape;587;p22"/>
            <p:cNvGrpSpPr/>
            <p:nvPr/>
          </p:nvGrpSpPr>
          <p:grpSpPr>
            <a:xfrm>
              <a:off x="4951412" y="4775506"/>
              <a:ext cx="2362516" cy="1323422"/>
              <a:chOff x="-2994252" y="4009069"/>
              <a:chExt cx="2362516" cy="1323422"/>
            </a:xfrm>
          </p:grpSpPr>
          <p:grpSp>
            <p:nvGrpSpPr>
              <p:cNvPr id="588" name="Google Shape;588;p22"/>
              <p:cNvGrpSpPr/>
              <p:nvPr/>
            </p:nvGrpSpPr>
            <p:grpSpPr>
              <a:xfrm>
                <a:off x="-1769614" y="5100228"/>
                <a:ext cx="1137878" cy="232263"/>
                <a:chOff x="1998634" y="5909656"/>
                <a:chExt cx="1137878" cy="232263"/>
              </a:xfrm>
            </p:grpSpPr>
            <p:sp>
              <p:nvSpPr>
                <p:cNvPr id="589" name="Google Shape;589;p22"/>
                <p:cNvSpPr txBox="1"/>
                <p:nvPr/>
              </p:nvSpPr>
              <p:spPr>
                <a:xfrm>
                  <a:off x="2047495" y="5909656"/>
                  <a:ext cx="990656"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Mike Thompson</a:t>
                  </a:r>
                  <a:endParaRPr/>
                </a:p>
              </p:txBody>
            </p:sp>
            <p:grpSp>
              <p:nvGrpSpPr>
                <p:cNvPr id="590" name="Google Shape;590;p22"/>
                <p:cNvGrpSpPr/>
                <p:nvPr/>
              </p:nvGrpSpPr>
              <p:grpSpPr>
                <a:xfrm>
                  <a:off x="1998634" y="5909656"/>
                  <a:ext cx="1137878" cy="232263"/>
                  <a:chOff x="6509044" y="5758869"/>
                  <a:chExt cx="1137878" cy="232263"/>
                </a:xfrm>
              </p:grpSpPr>
              <p:cxnSp>
                <p:nvCxnSpPr>
                  <p:cNvPr id="591" name="Google Shape;591;p22"/>
                  <p:cNvCxnSpPr/>
                  <p:nvPr/>
                </p:nvCxnSpPr>
                <p:spPr>
                  <a:xfrm>
                    <a:off x="6509044" y="5991132"/>
                    <a:ext cx="1137878" cy="0"/>
                  </a:xfrm>
                  <a:prstGeom prst="straightConnector1">
                    <a:avLst/>
                  </a:prstGeom>
                  <a:noFill/>
                  <a:ln cap="flat" cmpd="sng" w="9525">
                    <a:solidFill>
                      <a:srgbClr val="000000"/>
                    </a:solidFill>
                    <a:prstDash val="solid"/>
                    <a:miter lim="800000"/>
                    <a:headEnd len="sm" w="sm" type="none"/>
                    <a:tailEnd len="sm" w="sm" type="none"/>
                  </a:ln>
                </p:spPr>
              </p:cxnSp>
              <p:cxnSp>
                <p:nvCxnSpPr>
                  <p:cNvPr id="592" name="Google Shape;592;p22"/>
                  <p:cNvCxnSpPr/>
                  <p:nvPr/>
                </p:nvCxnSpPr>
                <p:spPr>
                  <a:xfrm>
                    <a:off x="7646922" y="5758869"/>
                    <a:ext cx="0" cy="232263"/>
                  </a:xfrm>
                  <a:prstGeom prst="straightConnector1">
                    <a:avLst/>
                  </a:prstGeom>
                  <a:noFill/>
                  <a:ln cap="flat" cmpd="sng" w="9525">
                    <a:solidFill>
                      <a:srgbClr val="000000"/>
                    </a:solidFill>
                    <a:prstDash val="solid"/>
                    <a:miter lim="800000"/>
                    <a:headEnd len="sm" w="sm" type="none"/>
                    <a:tailEnd len="sm" w="sm" type="none"/>
                  </a:ln>
                </p:spPr>
              </p:cxnSp>
            </p:grpSp>
          </p:grpSp>
          <p:pic>
            <p:nvPicPr>
              <p:cNvPr id="593" name="Google Shape;593;p22"/>
              <p:cNvPicPr preferRelativeResize="0"/>
              <p:nvPr/>
            </p:nvPicPr>
            <p:blipFill rotWithShape="1">
              <a:blip r:embed="rId4">
                <a:alphaModFix/>
              </a:blip>
              <a:srcRect b="0" l="0" r="0" t="0"/>
              <a:stretch/>
            </p:blipFill>
            <p:spPr>
              <a:xfrm>
                <a:off x="-2994252" y="4009069"/>
                <a:ext cx="1172989" cy="1323422"/>
              </a:xfrm>
              <a:prstGeom prst="rect">
                <a:avLst/>
              </a:prstGeom>
              <a:noFill/>
              <a:ln>
                <a:noFill/>
              </a:ln>
            </p:spPr>
          </p:pic>
        </p:grpSp>
      </p:grpSp>
      <p:sp>
        <p:nvSpPr>
          <p:cNvPr id="594" name="Google Shape;594;p22"/>
          <p:cNvSpPr/>
          <p:nvPr/>
        </p:nvSpPr>
        <p:spPr>
          <a:xfrm>
            <a:off x="712182" y="2211085"/>
            <a:ext cx="8630827" cy="175606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Raspbian là một hệ điều hành do Raspberry Pi Foundation phát triển dành riêng cho Raspberry Pi.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Raspberry Pi Foundation chính thức phát triển làm hệ điều hành chính cho dòng máy tính bảng đơn (SBC) Raspberry Pi kể từ năm 2015.</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điều hành Raspberry Pi là một dự án độc lập được Mike Thompson và Peter Green phát triển.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Phiên bản đầu tiên được hoàn thiện vào tháng 6 năm 2012 và vẫn tiếp tục được phát triển.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Bên cạnh Raspbian, Pidora, Openelec, Raspabmc, và Risc là những hệ điều hành phân phối cho Raspberry Pi.</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0" name="Shape 4600"/>
        <p:cNvGrpSpPr/>
        <p:nvPr/>
      </p:nvGrpSpPr>
      <p:grpSpPr>
        <a:xfrm>
          <a:off x="0" y="0"/>
          <a:ext cx="0" cy="0"/>
          <a:chOff x="0" y="0"/>
          <a:chExt cx="0" cy="0"/>
        </a:xfrm>
      </p:grpSpPr>
      <p:sp>
        <p:nvSpPr>
          <p:cNvPr id="4601" name="Google Shape;4601;p22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602" name="Google Shape;4602;p2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603" name="Google Shape;4603;p22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biến Shell</a:t>
            </a:r>
            <a:endParaRPr/>
          </a:p>
        </p:txBody>
      </p:sp>
      <p:grpSp>
        <p:nvGrpSpPr>
          <p:cNvPr id="4604" name="Google Shape;4604;p220"/>
          <p:cNvGrpSpPr/>
          <p:nvPr/>
        </p:nvGrpSpPr>
        <p:grpSpPr>
          <a:xfrm>
            <a:off x="564819" y="3905575"/>
            <a:ext cx="4287514" cy="2385604"/>
            <a:chOff x="5163667" y="3846044"/>
            <a:chExt cx="4179340" cy="2325415"/>
          </a:xfrm>
        </p:grpSpPr>
        <p:pic>
          <p:nvPicPr>
            <p:cNvPr descr="텍스트이(가) 표시된 사진&#10;&#10;자동 생성된 설명" id="4605" name="Google Shape;4605;p220"/>
            <p:cNvPicPr preferRelativeResize="0"/>
            <p:nvPr/>
          </p:nvPicPr>
          <p:blipFill rotWithShape="1">
            <a:blip r:embed="rId3">
              <a:alphaModFix/>
            </a:blip>
            <a:srcRect b="0" l="0" r="0" t="0"/>
            <a:stretch/>
          </p:blipFill>
          <p:spPr>
            <a:xfrm>
              <a:off x="5163667" y="3846044"/>
              <a:ext cx="4179340" cy="2325415"/>
            </a:xfrm>
            <a:prstGeom prst="rect">
              <a:avLst/>
            </a:prstGeom>
            <a:noFill/>
            <a:ln cap="flat" cmpd="sng" w="9525">
              <a:solidFill>
                <a:srgbClr val="D8D8D8"/>
              </a:solidFill>
              <a:prstDash val="solid"/>
              <a:round/>
              <a:headEnd len="sm" w="sm" type="none"/>
              <a:tailEnd len="sm" w="sm" type="none"/>
            </a:ln>
          </p:spPr>
        </p:pic>
        <p:sp>
          <p:nvSpPr>
            <p:cNvPr id="4606" name="Google Shape;4606;p220"/>
            <p:cNvSpPr/>
            <p:nvPr/>
          </p:nvSpPr>
          <p:spPr>
            <a:xfrm>
              <a:off x="6503084" y="4174900"/>
              <a:ext cx="456516"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607" name="Google Shape;4607;p220"/>
            <p:cNvSpPr/>
            <p:nvPr/>
          </p:nvSpPr>
          <p:spPr>
            <a:xfrm>
              <a:off x="5806099" y="4972565"/>
              <a:ext cx="377286" cy="9006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4608" name="Google Shape;4608;p220"/>
          <p:cNvGrpSpPr/>
          <p:nvPr/>
        </p:nvGrpSpPr>
        <p:grpSpPr>
          <a:xfrm>
            <a:off x="559817" y="3563604"/>
            <a:ext cx="8783192" cy="215394"/>
            <a:chOff x="1027113" y="2045617"/>
            <a:chExt cx="8785225" cy="215444"/>
          </a:xfrm>
        </p:grpSpPr>
        <p:sp>
          <p:nvSpPr>
            <p:cNvPr id="4609" name="Google Shape;4609;p2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10" name="Google Shape;4610;p220"/>
            <p:cNvSpPr/>
            <p:nvPr/>
          </p:nvSpPr>
          <p:spPr>
            <a:xfrm>
              <a:off x="1179513" y="204561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Đầu tiên, xác định biến Shell và dùng lệnh export để chuyển thành biến môi trường</a:t>
              </a:r>
              <a:endParaRPr/>
            </a:p>
          </p:txBody>
        </p:sp>
      </p:grpSp>
      <p:graphicFrame>
        <p:nvGraphicFramePr>
          <p:cNvPr id="4611" name="Google Shape;4611;p220"/>
          <p:cNvGraphicFramePr/>
          <p:nvPr/>
        </p:nvGraphicFramePr>
        <p:xfrm>
          <a:off x="416128" y="1842417"/>
          <a:ext cx="3000000" cy="3000000"/>
        </p:xfrm>
        <a:graphic>
          <a:graphicData uri="http://schemas.openxmlformats.org/drawingml/2006/table">
            <a:tbl>
              <a:tblPr bandRow="1" firstRow="1">
                <a:noFill/>
                <a:tableStyleId>{2C95443A-0FA5-43C8-9287-9C9D9076A346}</a:tableStyleId>
              </a:tblPr>
              <a:tblGrid>
                <a:gridCol w="1332525"/>
                <a:gridCol w="7298300"/>
              </a:tblGrid>
              <a:tr h="330300">
                <a:tc gridSpan="2">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export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Chức năng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Thay thế biến cell cụ thể bằng một biến môi trường.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Định dạng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Export [-n] [Biến cell]</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Option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-n: Chuyển đổi biến môi trường thành biến cell.</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Ví dụ</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export    export SOME    export SOME=test</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6" name="Shape 4616"/>
        <p:cNvGrpSpPr/>
        <p:nvPr/>
      </p:nvGrpSpPr>
      <p:grpSpPr>
        <a:xfrm>
          <a:off x="0" y="0"/>
          <a:ext cx="0" cy="0"/>
          <a:chOff x="0" y="0"/>
          <a:chExt cx="0" cy="0"/>
        </a:xfrm>
      </p:grpSpPr>
      <p:sp>
        <p:nvSpPr>
          <p:cNvPr id="4617" name="Google Shape;4617;p22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618" name="Google Shape;4618;p2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619" name="Google Shape;4619;p22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Hủy đặt biến bằng lệnh unset</a:t>
            </a:r>
            <a:endParaRPr/>
          </a:p>
        </p:txBody>
      </p:sp>
      <p:grpSp>
        <p:nvGrpSpPr>
          <p:cNvPr id="4620" name="Google Shape;4620;p221"/>
          <p:cNvGrpSpPr/>
          <p:nvPr/>
        </p:nvGrpSpPr>
        <p:grpSpPr>
          <a:xfrm>
            <a:off x="468000" y="3307888"/>
            <a:ext cx="5040000" cy="2804294"/>
            <a:chOff x="472489" y="3385475"/>
            <a:chExt cx="4170362" cy="2320421"/>
          </a:xfrm>
        </p:grpSpPr>
        <p:pic>
          <p:nvPicPr>
            <p:cNvPr descr="텍스트, 스크린샷, 모니터, 디스플레이이(가) 표시된 사진&#10;&#10;자동 생성된 설명" id="4621" name="Google Shape;4621;p221"/>
            <p:cNvPicPr preferRelativeResize="0"/>
            <p:nvPr/>
          </p:nvPicPr>
          <p:blipFill rotWithShape="1">
            <a:blip r:embed="rId3">
              <a:alphaModFix/>
            </a:blip>
            <a:srcRect b="0" l="0" r="0" t="0"/>
            <a:stretch/>
          </p:blipFill>
          <p:spPr>
            <a:xfrm>
              <a:off x="472489" y="3385475"/>
              <a:ext cx="4170362" cy="2320421"/>
            </a:xfrm>
            <a:prstGeom prst="rect">
              <a:avLst/>
            </a:prstGeom>
            <a:noFill/>
            <a:ln cap="flat" cmpd="sng" w="9525">
              <a:solidFill>
                <a:srgbClr val="D8D8D8"/>
              </a:solidFill>
              <a:prstDash val="solid"/>
              <a:round/>
              <a:headEnd len="sm" w="sm" type="none"/>
              <a:tailEnd len="sm" w="sm" type="none"/>
            </a:ln>
          </p:spPr>
        </p:pic>
        <p:sp>
          <p:nvSpPr>
            <p:cNvPr id="4622" name="Google Shape;4622;p221"/>
            <p:cNvSpPr/>
            <p:nvPr/>
          </p:nvSpPr>
          <p:spPr>
            <a:xfrm>
              <a:off x="1803235" y="3704504"/>
              <a:ext cx="430586" cy="15629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623" name="Google Shape;4623;p221"/>
            <p:cNvSpPr/>
            <p:nvPr/>
          </p:nvSpPr>
          <p:spPr>
            <a:xfrm>
              <a:off x="2304707" y="3710080"/>
              <a:ext cx="1998937" cy="163739"/>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Now, $SOME has nothing</a:t>
              </a:r>
              <a:endParaRPr/>
            </a:p>
          </p:txBody>
        </p:sp>
      </p:grpSp>
      <p:graphicFrame>
        <p:nvGraphicFramePr>
          <p:cNvPr id="4624" name="Google Shape;4624;p221"/>
          <p:cNvGraphicFramePr/>
          <p:nvPr/>
        </p:nvGraphicFramePr>
        <p:xfrm>
          <a:off x="416128" y="1842725"/>
          <a:ext cx="3000000" cy="3000000"/>
        </p:xfrm>
        <a:graphic>
          <a:graphicData uri="http://schemas.openxmlformats.org/drawingml/2006/table">
            <a:tbl>
              <a:tblPr bandRow="1" firstRow="1">
                <a:noFill/>
                <a:tableStyleId>{2C95443A-0FA5-43C8-9287-9C9D9076A346}</a:tableStyleId>
              </a:tblPr>
              <a:tblGrid>
                <a:gridCol w="1332525"/>
                <a:gridCol w="7298300"/>
              </a:tblGrid>
              <a:tr h="330300">
                <a:tc gridSpan="2">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unset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Chức năng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Hoàn tác biến cụ thể.</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Định dạng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unset biến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Ví dụ</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unset SOME</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9" name="Shape 4629"/>
        <p:cNvGrpSpPr/>
        <p:nvPr/>
      </p:nvGrpSpPr>
      <p:grpSpPr>
        <a:xfrm>
          <a:off x="0" y="0"/>
          <a:ext cx="0" cy="0"/>
          <a:chOff x="0" y="0"/>
          <a:chExt cx="0" cy="0"/>
        </a:xfrm>
      </p:grpSpPr>
      <p:sp>
        <p:nvSpPr>
          <p:cNvPr id="4630" name="Google Shape;4630;p22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631" name="Google Shape;4631;p2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632" name="Google Shape;4632;p22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alias</a:t>
            </a:r>
            <a:endParaRPr sz="2400">
              <a:solidFill>
                <a:srgbClr val="0C0C0C"/>
              </a:solidFill>
              <a:latin typeface="Arial"/>
              <a:ea typeface="Arial"/>
              <a:cs typeface="Arial"/>
              <a:sym typeface="Arial"/>
            </a:endParaRPr>
          </a:p>
        </p:txBody>
      </p:sp>
      <p:grpSp>
        <p:nvGrpSpPr>
          <p:cNvPr id="4633" name="Google Shape;4633;p222"/>
          <p:cNvGrpSpPr/>
          <p:nvPr/>
        </p:nvGrpSpPr>
        <p:grpSpPr>
          <a:xfrm>
            <a:off x="559817" y="1943919"/>
            <a:ext cx="8783192" cy="1363024"/>
            <a:chOff x="559817" y="2728556"/>
            <a:chExt cx="8783192" cy="1363024"/>
          </a:xfrm>
        </p:grpSpPr>
        <p:grpSp>
          <p:nvGrpSpPr>
            <p:cNvPr id="4634" name="Google Shape;4634;p222"/>
            <p:cNvGrpSpPr/>
            <p:nvPr/>
          </p:nvGrpSpPr>
          <p:grpSpPr>
            <a:xfrm>
              <a:off x="559817" y="2728556"/>
              <a:ext cx="8783192" cy="215394"/>
              <a:chOff x="1027113" y="2045617"/>
              <a:chExt cx="8785225" cy="215444"/>
            </a:xfrm>
          </p:grpSpPr>
          <p:sp>
            <p:nvSpPr>
              <p:cNvPr id="4635" name="Google Shape;4635;p2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36" name="Google Shape;4636;p222"/>
              <p:cNvSpPr/>
              <p:nvPr/>
            </p:nvSpPr>
            <p:spPr>
              <a:xfrm>
                <a:off x="1179513" y="204561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Cho phép tạo một tên shortcut (lối tắt) cho một lệnh, tên tệp tin hoặc bất kỳ văn bản Shell nào</a:t>
                </a:r>
                <a:endParaRPr/>
              </a:p>
            </p:txBody>
          </p:sp>
        </p:grpSp>
        <p:grpSp>
          <p:nvGrpSpPr>
            <p:cNvPr id="4637" name="Google Shape;4637;p222"/>
            <p:cNvGrpSpPr/>
            <p:nvPr/>
          </p:nvGrpSpPr>
          <p:grpSpPr>
            <a:xfrm>
              <a:off x="559817" y="3111100"/>
              <a:ext cx="8783192" cy="215394"/>
              <a:chOff x="1027113" y="2045621"/>
              <a:chExt cx="8785225" cy="215444"/>
            </a:xfrm>
          </p:grpSpPr>
          <p:sp>
            <p:nvSpPr>
              <p:cNvPr id="4638" name="Google Shape;4638;p2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39" name="Google Shape;4639;p222"/>
              <p:cNvSpPr/>
              <p:nvPr/>
            </p:nvSpPr>
            <p:spPr>
              <a:xfrm>
                <a:off x="1179513" y="2045621"/>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Giúp tiết kiệm thời gian bằng lệnh ngắn hơn thay vì lệnh dài</a:t>
                </a:r>
                <a:endParaRPr/>
              </a:p>
            </p:txBody>
          </p:sp>
        </p:grpSp>
        <p:grpSp>
          <p:nvGrpSpPr>
            <p:cNvPr id="4640" name="Google Shape;4640;p222"/>
            <p:cNvGrpSpPr/>
            <p:nvPr/>
          </p:nvGrpSpPr>
          <p:grpSpPr>
            <a:xfrm>
              <a:off x="559817" y="3493643"/>
              <a:ext cx="8783192" cy="215394"/>
              <a:chOff x="1027113" y="2045618"/>
              <a:chExt cx="8785225" cy="215444"/>
            </a:xfrm>
          </p:grpSpPr>
          <p:sp>
            <p:nvSpPr>
              <p:cNvPr id="4641" name="Google Shape;4641;p2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42" name="Google Shape;4642;p222"/>
              <p:cNvSpPr/>
              <p:nvPr/>
            </p:nvSpPr>
            <p:spPr>
              <a:xfrm>
                <a:off x="1179513" y="2045618"/>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liên kết nhiều lệnh thành một </a:t>
                </a:r>
                <a:endParaRPr/>
              </a:p>
            </p:txBody>
          </p:sp>
        </p:grpSp>
        <p:grpSp>
          <p:nvGrpSpPr>
            <p:cNvPr id="4643" name="Google Shape;4643;p222"/>
            <p:cNvGrpSpPr/>
            <p:nvPr/>
          </p:nvGrpSpPr>
          <p:grpSpPr>
            <a:xfrm>
              <a:off x="559817" y="3876186"/>
              <a:ext cx="8783192" cy="215394"/>
              <a:chOff x="1027113" y="2045621"/>
              <a:chExt cx="8785225" cy="215444"/>
            </a:xfrm>
          </p:grpSpPr>
          <p:sp>
            <p:nvSpPr>
              <p:cNvPr id="4644" name="Google Shape;4644;p2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45" name="Google Shape;4645;p222"/>
              <p:cNvSpPr/>
              <p:nvPr/>
            </p:nvSpPr>
            <p:spPr>
              <a:xfrm>
                <a:off x="1179513" y="2045621"/>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tạo nhiều bí danh cho lệnh bằng tên lối tắt bao gồm những option thường dùng </a:t>
                </a:r>
                <a:endParaRPr/>
              </a:p>
            </p:txBody>
          </p:sp>
        </p:grpSp>
      </p:grpSp>
      <p:graphicFrame>
        <p:nvGraphicFramePr>
          <p:cNvPr id="4646" name="Google Shape;4646;p222"/>
          <p:cNvGraphicFramePr/>
          <p:nvPr/>
        </p:nvGraphicFramePr>
        <p:xfrm>
          <a:off x="559817" y="3575123"/>
          <a:ext cx="3000000" cy="3000000"/>
        </p:xfrm>
        <a:graphic>
          <a:graphicData uri="http://schemas.openxmlformats.org/drawingml/2006/table">
            <a:tbl>
              <a:tblPr bandRow="1" firstRow="1">
                <a:noFill/>
                <a:tableStyleId>{2C95443A-0FA5-43C8-9287-9C9D9076A346}</a:tableStyleId>
              </a:tblPr>
              <a:tblGrid>
                <a:gridCol w="1332525"/>
                <a:gridCol w="7298300"/>
              </a:tblGrid>
              <a:tr h="330300">
                <a:tc gridSpan="2">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alias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Chức năng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Tạo bí danh.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Định dạng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alias name = ‘command’</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Ví dụ</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alias: In một danh sách các bí danh hiện được đặt</a:t>
                      </a:r>
                      <a:endParaRPr/>
                    </a:p>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alias name = ‘command’: Khi dùng một lệnh được chỉnh sửa</a:t>
                      </a:r>
                      <a:endParaRPr/>
                    </a:p>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alias name = ‘command;command2;...’ : Khi dùng nhiều lệnh với một tên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1" name="Shape 4651"/>
        <p:cNvGrpSpPr/>
        <p:nvPr/>
      </p:nvGrpSpPr>
      <p:grpSpPr>
        <a:xfrm>
          <a:off x="0" y="0"/>
          <a:ext cx="0" cy="0"/>
          <a:chOff x="0" y="0"/>
          <a:chExt cx="0" cy="0"/>
        </a:xfrm>
      </p:grpSpPr>
      <p:sp>
        <p:nvSpPr>
          <p:cNvPr id="4652" name="Google Shape;4652;p22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653" name="Google Shape;4653;p2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654" name="Google Shape;4654;p22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alias</a:t>
            </a:r>
            <a:endParaRPr/>
          </a:p>
        </p:txBody>
      </p:sp>
      <p:grpSp>
        <p:nvGrpSpPr>
          <p:cNvPr id="4655" name="Google Shape;4655;p223"/>
          <p:cNvGrpSpPr/>
          <p:nvPr/>
        </p:nvGrpSpPr>
        <p:grpSpPr>
          <a:xfrm>
            <a:off x="543304" y="2324641"/>
            <a:ext cx="5760000" cy="3204907"/>
            <a:chOff x="565108" y="2382988"/>
            <a:chExt cx="6350636" cy="3533541"/>
          </a:xfrm>
        </p:grpSpPr>
        <p:pic>
          <p:nvPicPr>
            <p:cNvPr descr="텍스트이(가) 표시된 사진&#10;&#10;자동 생성된 설명" id="4656" name="Google Shape;4656;p223"/>
            <p:cNvPicPr preferRelativeResize="0"/>
            <p:nvPr/>
          </p:nvPicPr>
          <p:blipFill rotWithShape="1">
            <a:blip r:embed="rId3">
              <a:alphaModFix/>
            </a:blip>
            <a:srcRect b="0" l="0" r="0" t="0"/>
            <a:stretch/>
          </p:blipFill>
          <p:spPr>
            <a:xfrm>
              <a:off x="565108" y="2382988"/>
              <a:ext cx="6350636" cy="3533541"/>
            </a:xfrm>
            <a:prstGeom prst="rect">
              <a:avLst/>
            </a:prstGeom>
            <a:noFill/>
            <a:ln cap="flat" cmpd="sng" w="9525">
              <a:solidFill>
                <a:srgbClr val="D8D8D8"/>
              </a:solidFill>
              <a:prstDash val="solid"/>
              <a:round/>
              <a:headEnd len="sm" w="sm" type="none"/>
              <a:tailEnd len="sm" w="sm" type="none"/>
            </a:ln>
          </p:spPr>
        </p:pic>
        <p:sp>
          <p:nvSpPr>
            <p:cNvPr id="4657" name="Google Shape;4657;p223"/>
            <p:cNvSpPr/>
            <p:nvPr/>
          </p:nvSpPr>
          <p:spPr>
            <a:xfrm>
              <a:off x="2585823" y="2869467"/>
              <a:ext cx="366790" cy="13325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4658" name="Google Shape;4658;p223"/>
          <p:cNvGrpSpPr/>
          <p:nvPr/>
        </p:nvGrpSpPr>
        <p:grpSpPr>
          <a:xfrm>
            <a:off x="559817" y="1943919"/>
            <a:ext cx="8783192" cy="215394"/>
            <a:chOff x="1027113" y="2045617"/>
            <a:chExt cx="8785225" cy="215444"/>
          </a:xfrm>
        </p:grpSpPr>
        <p:sp>
          <p:nvSpPr>
            <p:cNvPr id="4659" name="Google Shape;4659;p22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60" name="Google Shape;4660;p223"/>
            <p:cNvSpPr/>
            <p:nvPr/>
          </p:nvSpPr>
          <p:spPr>
            <a:xfrm>
              <a:off x="1179513" y="204561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Nếu bạn chạy lệnh alias mà không xác định, bí danh hiện được đặt sẽ được in. </a:t>
              </a:r>
              <a:endParaRPr/>
            </a:p>
          </p:txBody>
        </p:sp>
      </p:gr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5" name="Shape 4665"/>
        <p:cNvGrpSpPr/>
        <p:nvPr/>
      </p:nvGrpSpPr>
      <p:grpSpPr>
        <a:xfrm>
          <a:off x="0" y="0"/>
          <a:ext cx="0" cy="0"/>
          <a:chOff x="0" y="0"/>
          <a:chExt cx="0" cy="0"/>
        </a:xfrm>
      </p:grpSpPr>
      <p:sp>
        <p:nvSpPr>
          <p:cNvPr id="4666" name="Google Shape;4666;p22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667" name="Google Shape;4667;p2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668" name="Google Shape;4668;p22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alias</a:t>
            </a:r>
            <a:endParaRPr/>
          </a:p>
        </p:txBody>
      </p:sp>
      <p:grpSp>
        <p:nvGrpSpPr>
          <p:cNvPr id="4669" name="Google Shape;4669;p224"/>
          <p:cNvGrpSpPr/>
          <p:nvPr/>
        </p:nvGrpSpPr>
        <p:grpSpPr>
          <a:xfrm>
            <a:off x="559817" y="1943919"/>
            <a:ext cx="8783192" cy="215394"/>
            <a:chOff x="1027113" y="2045617"/>
            <a:chExt cx="8785225" cy="215444"/>
          </a:xfrm>
        </p:grpSpPr>
        <p:sp>
          <p:nvSpPr>
            <p:cNvPr id="4670" name="Google Shape;4670;p2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671" name="Google Shape;4671;p224"/>
            <p:cNvSpPr/>
            <p:nvPr/>
          </p:nvSpPr>
          <p:spPr>
            <a:xfrm>
              <a:off x="1179513" y="204561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Dưới đây là ví dụ đặt bí danh cho lệnh ls</a:t>
              </a:r>
              <a:endParaRPr/>
            </a:p>
          </p:txBody>
        </p:sp>
      </p:grpSp>
      <p:grpSp>
        <p:nvGrpSpPr>
          <p:cNvPr id="4672" name="Google Shape;4672;p224"/>
          <p:cNvGrpSpPr/>
          <p:nvPr/>
        </p:nvGrpSpPr>
        <p:grpSpPr>
          <a:xfrm>
            <a:off x="532546" y="2324367"/>
            <a:ext cx="5760000" cy="3204907"/>
            <a:chOff x="491660" y="2511924"/>
            <a:chExt cx="6654800" cy="3702780"/>
          </a:xfrm>
        </p:grpSpPr>
        <p:pic>
          <p:nvPicPr>
            <p:cNvPr descr="텍스트이(가) 표시된 사진&#10;&#10;자동 생성된 설명" id="4673" name="Google Shape;4673;p224"/>
            <p:cNvPicPr preferRelativeResize="0"/>
            <p:nvPr/>
          </p:nvPicPr>
          <p:blipFill rotWithShape="1">
            <a:blip r:embed="rId3">
              <a:alphaModFix/>
            </a:blip>
            <a:srcRect b="0" l="0" r="0" t="0"/>
            <a:stretch/>
          </p:blipFill>
          <p:spPr>
            <a:xfrm>
              <a:off x="491660" y="2511924"/>
              <a:ext cx="6654800" cy="3702780"/>
            </a:xfrm>
            <a:prstGeom prst="rect">
              <a:avLst/>
            </a:prstGeom>
            <a:noFill/>
            <a:ln cap="flat" cmpd="sng" w="9525">
              <a:solidFill>
                <a:srgbClr val="D8D8D8"/>
              </a:solidFill>
              <a:prstDash val="solid"/>
              <a:round/>
              <a:headEnd len="sm" w="sm" type="none"/>
              <a:tailEnd len="sm" w="sm" type="none"/>
            </a:ln>
          </p:spPr>
        </p:pic>
        <p:sp>
          <p:nvSpPr>
            <p:cNvPr id="4674" name="Google Shape;4674;p224"/>
            <p:cNvSpPr/>
            <p:nvPr/>
          </p:nvSpPr>
          <p:spPr>
            <a:xfrm>
              <a:off x="3850857" y="4147921"/>
              <a:ext cx="3273575" cy="238846"/>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Now, ls command is changed like ls -F</a:t>
              </a:r>
              <a:endParaRPr sz="1400">
                <a:solidFill>
                  <a:schemeClr val="lt1"/>
                </a:solidFill>
                <a:latin typeface="Arial"/>
                <a:ea typeface="Arial"/>
                <a:cs typeface="Arial"/>
                <a:sym typeface="Arial"/>
              </a:endParaRPr>
            </a:p>
          </p:txBody>
        </p:sp>
      </p:gr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9" name="Shape 4679"/>
        <p:cNvGrpSpPr/>
        <p:nvPr/>
      </p:nvGrpSpPr>
      <p:grpSpPr>
        <a:xfrm>
          <a:off x="0" y="0"/>
          <a:ext cx="0" cy="0"/>
          <a:chOff x="0" y="0"/>
          <a:chExt cx="0" cy="0"/>
        </a:xfrm>
      </p:grpSpPr>
      <p:sp>
        <p:nvSpPr>
          <p:cNvPr id="4680" name="Google Shape;4680;p22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681" name="Google Shape;4681;p2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682" name="Google Shape;4682;p2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unalias: Hoàn tác đặt bí danh</a:t>
            </a:r>
            <a:endParaRPr sz="2400">
              <a:solidFill>
                <a:srgbClr val="0C0C0C"/>
              </a:solidFill>
              <a:latin typeface="Arial"/>
              <a:ea typeface="Arial"/>
              <a:cs typeface="Arial"/>
              <a:sym typeface="Arial"/>
            </a:endParaRPr>
          </a:p>
        </p:txBody>
      </p:sp>
      <p:grpSp>
        <p:nvGrpSpPr>
          <p:cNvPr id="4683" name="Google Shape;4683;p225"/>
          <p:cNvGrpSpPr/>
          <p:nvPr/>
        </p:nvGrpSpPr>
        <p:grpSpPr>
          <a:xfrm>
            <a:off x="468000" y="3107103"/>
            <a:ext cx="5040000" cy="2804294"/>
            <a:chOff x="448641" y="3102791"/>
            <a:chExt cx="5092700" cy="2833616"/>
          </a:xfrm>
        </p:grpSpPr>
        <p:pic>
          <p:nvPicPr>
            <p:cNvPr descr="텍스트이(가) 표시된 사진&#10;&#10;자동 생성된 설명" id="4684" name="Google Shape;4684;p225"/>
            <p:cNvPicPr preferRelativeResize="0"/>
            <p:nvPr/>
          </p:nvPicPr>
          <p:blipFill rotWithShape="1">
            <a:blip r:embed="rId3">
              <a:alphaModFix/>
            </a:blip>
            <a:srcRect b="0" l="0" r="0" t="0"/>
            <a:stretch/>
          </p:blipFill>
          <p:spPr>
            <a:xfrm>
              <a:off x="448641" y="3102791"/>
              <a:ext cx="5092700" cy="2833616"/>
            </a:xfrm>
            <a:prstGeom prst="rect">
              <a:avLst/>
            </a:prstGeom>
            <a:noFill/>
            <a:ln cap="flat" cmpd="sng" w="9525">
              <a:solidFill>
                <a:srgbClr val="D8D8D8"/>
              </a:solidFill>
              <a:prstDash val="solid"/>
              <a:round/>
              <a:headEnd len="sm" w="sm" type="none"/>
              <a:tailEnd len="sm" w="sm" type="none"/>
            </a:ln>
          </p:spPr>
        </p:pic>
        <p:sp>
          <p:nvSpPr>
            <p:cNvPr id="4685" name="Google Shape;4685;p225"/>
            <p:cNvSpPr/>
            <p:nvPr/>
          </p:nvSpPr>
          <p:spPr>
            <a:xfrm>
              <a:off x="2756051" y="3450524"/>
              <a:ext cx="2562078" cy="182747"/>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Now, ls command is not like a ls -F</a:t>
              </a:r>
              <a:endParaRPr sz="1400">
                <a:solidFill>
                  <a:schemeClr val="lt1"/>
                </a:solidFill>
                <a:latin typeface="Arial"/>
                <a:ea typeface="Arial"/>
                <a:cs typeface="Arial"/>
                <a:sym typeface="Arial"/>
              </a:endParaRPr>
            </a:p>
          </p:txBody>
        </p:sp>
        <p:sp>
          <p:nvSpPr>
            <p:cNvPr id="4686" name="Google Shape;4686;p225"/>
            <p:cNvSpPr/>
            <p:nvPr/>
          </p:nvSpPr>
          <p:spPr>
            <a:xfrm>
              <a:off x="2079669" y="3500241"/>
              <a:ext cx="479532" cy="10046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687" name="Google Shape;4687;p225"/>
            <p:cNvSpPr/>
            <p:nvPr/>
          </p:nvSpPr>
          <p:spPr>
            <a:xfrm>
              <a:off x="2076649" y="3593707"/>
              <a:ext cx="168073" cy="9133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aphicFrame>
        <p:nvGraphicFramePr>
          <p:cNvPr id="4688" name="Google Shape;4688;p225"/>
          <p:cNvGraphicFramePr/>
          <p:nvPr/>
        </p:nvGraphicFramePr>
        <p:xfrm>
          <a:off x="468000" y="1902361"/>
          <a:ext cx="3000000" cy="3000000"/>
        </p:xfrm>
        <a:graphic>
          <a:graphicData uri="http://schemas.openxmlformats.org/drawingml/2006/table">
            <a:tbl>
              <a:tblPr bandRow="1" firstRow="1">
                <a:noFill/>
                <a:tableStyleId>{2C95443A-0FA5-43C8-9287-9C9D9076A346}</a:tableStyleId>
              </a:tblPr>
              <a:tblGrid>
                <a:gridCol w="1332525"/>
                <a:gridCol w="7298300"/>
              </a:tblGrid>
              <a:tr h="330300">
                <a:tc gridSpan="2">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unalias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Chức năng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Xóa bí danh.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Định dạng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unalias bí danh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3" name="Shape 4693"/>
        <p:cNvGrpSpPr/>
        <p:nvPr/>
      </p:nvGrpSpPr>
      <p:grpSpPr>
        <a:xfrm>
          <a:off x="0" y="0"/>
          <a:ext cx="0" cy="0"/>
          <a:chOff x="0" y="0"/>
          <a:chExt cx="0" cy="0"/>
        </a:xfrm>
      </p:grpSpPr>
      <p:sp>
        <p:nvSpPr>
          <p:cNvPr id="4694" name="Google Shape;4694;p22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Khái quát về Shell</a:t>
            </a:r>
            <a:endParaRPr/>
          </a:p>
        </p:txBody>
      </p:sp>
      <p:sp>
        <p:nvSpPr>
          <p:cNvPr id="4695" name="Google Shape;4695;p2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4696" name="Google Shape;4696;p2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history: Nhắc lại lệnh do người dùng nhập trước đó</a:t>
            </a:r>
            <a:endParaRPr/>
          </a:p>
        </p:txBody>
      </p:sp>
      <p:graphicFrame>
        <p:nvGraphicFramePr>
          <p:cNvPr id="4697" name="Google Shape;4697;p226"/>
          <p:cNvGraphicFramePr/>
          <p:nvPr/>
        </p:nvGraphicFramePr>
        <p:xfrm>
          <a:off x="468000" y="2271909"/>
          <a:ext cx="3000000" cy="3000000"/>
        </p:xfrm>
        <a:graphic>
          <a:graphicData uri="http://schemas.openxmlformats.org/drawingml/2006/table">
            <a:tbl>
              <a:tblPr bandRow="1" firstRow="1">
                <a:noFill/>
                <a:tableStyleId>{2C95443A-0FA5-43C8-9287-9C9D9076A346}</a:tableStyleId>
              </a:tblPr>
              <a:tblGrid>
                <a:gridCol w="1387725"/>
                <a:gridCol w="7600675"/>
              </a:tblGrid>
              <a:tr h="270000">
                <a:tc gridSpan="2">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history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Chức năng</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In lịch sử nhập lệnh.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00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Định dạng</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Lịch sử</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4698" name="Google Shape;4698;p226"/>
          <p:cNvGrpSpPr/>
          <p:nvPr/>
        </p:nvGrpSpPr>
        <p:grpSpPr>
          <a:xfrm>
            <a:off x="468000" y="3429911"/>
            <a:ext cx="5040000" cy="2804293"/>
            <a:chOff x="435527" y="3429134"/>
            <a:chExt cx="4184650" cy="2328370"/>
          </a:xfrm>
        </p:grpSpPr>
        <p:pic>
          <p:nvPicPr>
            <p:cNvPr descr="텍스트, 스크린샷, 전자기기, 디스플레이이(가) 표시된 사진&#10;&#10;자동 생성된 설명" id="4699" name="Google Shape;4699;p226"/>
            <p:cNvPicPr preferRelativeResize="0"/>
            <p:nvPr/>
          </p:nvPicPr>
          <p:blipFill rotWithShape="1">
            <a:blip r:embed="rId3">
              <a:alphaModFix/>
            </a:blip>
            <a:srcRect b="0" l="0" r="0" t="0"/>
            <a:stretch/>
          </p:blipFill>
          <p:spPr>
            <a:xfrm>
              <a:off x="435527" y="3429134"/>
              <a:ext cx="4184650" cy="2328370"/>
            </a:xfrm>
            <a:prstGeom prst="rect">
              <a:avLst/>
            </a:prstGeom>
            <a:noFill/>
            <a:ln cap="flat" cmpd="sng" w="9525">
              <a:solidFill>
                <a:srgbClr val="D8D8D8"/>
              </a:solidFill>
              <a:prstDash val="solid"/>
              <a:round/>
              <a:headEnd len="sm" w="sm" type="none"/>
              <a:tailEnd len="sm" w="sm" type="none"/>
            </a:ln>
          </p:spPr>
        </p:pic>
        <p:sp>
          <p:nvSpPr>
            <p:cNvPr id="4700" name="Google Shape;4700;p226"/>
            <p:cNvSpPr/>
            <p:nvPr/>
          </p:nvSpPr>
          <p:spPr>
            <a:xfrm>
              <a:off x="1764733" y="3751354"/>
              <a:ext cx="327526" cy="9133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5" name="Shape 4705"/>
        <p:cNvGrpSpPr/>
        <p:nvPr/>
      </p:nvGrpSpPr>
      <p:grpSpPr>
        <a:xfrm>
          <a:off x="0" y="0"/>
          <a:ext cx="0" cy="0"/>
          <a:chOff x="0" y="0"/>
          <a:chExt cx="0" cy="0"/>
        </a:xfrm>
      </p:grpSpPr>
      <p:sp>
        <p:nvSpPr>
          <p:cNvPr id="4706" name="Google Shape;4706;p22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Trình chỉnh sửa và IDE</a:t>
            </a:r>
            <a:endParaRPr/>
          </a:p>
        </p:txBody>
      </p:sp>
      <p:sp>
        <p:nvSpPr>
          <p:cNvPr id="4707" name="Google Shape;4707;p22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sz="5400">
              <a:solidFill>
                <a:srgbClr val="7F7F7F"/>
              </a:solidFill>
              <a:latin typeface="Arial"/>
              <a:ea typeface="Arial"/>
              <a:cs typeface="Arial"/>
              <a:sym typeface="Arial"/>
            </a:endParaRPr>
          </a:p>
        </p:txBody>
      </p:sp>
      <p:grpSp>
        <p:nvGrpSpPr>
          <p:cNvPr id="4708" name="Google Shape;4708;p227"/>
          <p:cNvGrpSpPr/>
          <p:nvPr/>
        </p:nvGrpSpPr>
        <p:grpSpPr>
          <a:xfrm>
            <a:off x="1051644" y="3971927"/>
            <a:ext cx="5702300" cy="1542675"/>
            <a:chOff x="1051644" y="4065237"/>
            <a:chExt cx="5702300" cy="1542675"/>
          </a:xfrm>
        </p:grpSpPr>
        <p:sp>
          <p:nvSpPr>
            <p:cNvPr id="4709" name="Google Shape;4709;p227"/>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4.1. Trình soạn thảo văn bản</a:t>
              </a:r>
              <a:endParaRPr sz="1800">
                <a:solidFill>
                  <a:srgbClr val="3F3F3F"/>
                </a:solidFill>
                <a:latin typeface="Arial"/>
                <a:ea typeface="Arial"/>
                <a:cs typeface="Arial"/>
                <a:sym typeface="Arial"/>
              </a:endParaRPr>
            </a:p>
          </p:txBody>
        </p:sp>
        <p:sp>
          <p:nvSpPr>
            <p:cNvPr id="4710" name="Google Shape;4710;p227"/>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4711" name="Google Shape;4711;p227"/>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4.2. Nano</a:t>
              </a:r>
              <a:endParaRPr/>
            </a:p>
          </p:txBody>
        </p:sp>
        <p:sp>
          <p:nvSpPr>
            <p:cNvPr id="4712" name="Google Shape;4712;p227"/>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nvGrpSpPr>
            <p:cNvPr id="4713" name="Google Shape;4713;p227"/>
            <p:cNvGrpSpPr/>
            <p:nvPr/>
          </p:nvGrpSpPr>
          <p:grpSpPr>
            <a:xfrm>
              <a:off x="1051644" y="4924905"/>
              <a:ext cx="5702300" cy="278172"/>
              <a:chOff x="571500" y="5165783"/>
              <a:chExt cx="5702300" cy="278172"/>
            </a:xfrm>
          </p:grpSpPr>
          <p:sp>
            <p:nvSpPr>
              <p:cNvPr id="4714" name="Google Shape;4714;p227"/>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4.3. IDE</a:t>
                </a:r>
                <a:endParaRPr/>
              </a:p>
            </p:txBody>
          </p:sp>
          <p:sp>
            <p:nvSpPr>
              <p:cNvPr id="4715" name="Google Shape;4715;p22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4716" name="Google Shape;4716;p227"/>
            <p:cNvGrpSpPr/>
            <p:nvPr/>
          </p:nvGrpSpPr>
          <p:grpSpPr>
            <a:xfrm>
              <a:off x="1051644" y="5329740"/>
              <a:ext cx="5702300" cy="278172"/>
              <a:chOff x="571500" y="5165783"/>
              <a:chExt cx="5702300" cy="278172"/>
            </a:xfrm>
          </p:grpSpPr>
          <p:sp>
            <p:nvSpPr>
              <p:cNvPr id="4717" name="Google Shape;4717;p227"/>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4.4. VSC</a:t>
                </a:r>
                <a:endParaRPr/>
              </a:p>
            </p:txBody>
          </p:sp>
          <p:sp>
            <p:nvSpPr>
              <p:cNvPr id="4718" name="Google Shape;4718;p227"/>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sp>
        <p:nvSpPr>
          <p:cNvPr id="4724" name="Google Shape;4724;p22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Trình soạn thảo văn bản</a:t>
            </a:r>
            <a:endParaRPr sz="1800">
              <a:solidFill>
                <a:schemeClr val="lt1"/>
              </a:solidFill>
              <a:latin typeface="Arial"/>
              <a:ea typeface="Arial"/>
              <a:cs typeface="Arial"/>
              <a:sym typeface="Arial"/>
            </a:endParaRPr>
          </a:p>
        </p:txBody>
      </p:sp>
      <p:sp>
        <p:nvSpPr>
          <p:cNvPr id="4725" name="Google Shape;4725;p2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726" name="Google Shape;4726;p22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Trình soạn thảo văn bản</a:t>
            </a:r>
            <a:endParaRPr sz="2400">
              <a:solidFill>
                <a:srgbClr val="0C0C0C"/>
              </a:solidFill>
              <a:latin typeface="Arial"/>
              <a:ea typeface="Arial"/>
              <a:cs typeface="Arial"/>
              <a:sym typeface="Arial"/>
            </a:endParaRPr>
          </a:p>
        </p:txBody>
      </p:sp>
      <p:grpSp>
        <p:nvGrpSpPr>
          <p:cNvPr id="4727" name="Google Shape;4727;p228"/>
          <p:cNvGrpSpPr/>
          <p:nvPr/>
        </p:nvGrpSpPr>
        <p:grpSpPr>
          <a:xfrm>
            <a:off x="561405" y="1915809"/>
            <a:ext cx="8783192" cy="771285"/>
            <a:chOff x="558800" y="1842598"/>
            <a:chExt cx="8785225" cy="771464"/>
          </a:xfrm>
        </p:grpSpPr>
        <p:grpSp>
          <p:nvGrpSpPr>
            <p:cNvPr id="4728" name="Google Shape;4728;p228"/>
            <p:cNvGrpSpPr/>
            <p:nvPr/>
          </p:nvGrpSpPr>
          <p:grpSpPr>
            <a:xfrm>
              <a:off x="558800" y="1842598"/>
              <a:ext cx="8785225" cy="215494"/>
              <a:chOff x="1027113" y="2045625"/>
              <a:chExt cx="8785225" cy="215494"/>
            </a:xfrm>
          </p:grpSpPr>
          <p:sp>
            <p:nvSpPr>
              <p:cNvPr id="4729" name="Google Shape;4729;p2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30" name="Google Shape;4730;p228"/>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Phần mềm dùng để soạn thảo file tài liệu đơn giản</a:t>
                </a:r>
                <a:endParaRPr sz="1400">
                  <a:solidFill>
                    <a:srgbClr val="262626"/>
                  </a:solidFill>
                  <a:latin typeface="Arial"/>
                  <a:ea typeface="Arial"/>
                  <a:cs typeface="Arial"/>
                  <a:sym typeface="Arial"/>
                </a:endParaRPr>
              </a:p>
            </p:txBody>
          </p:sp>
        </p:grpSp>
        <p:sp>
          <p:nvSpPr>
            <p:cNvPr id="4731" name="Google Shape;4731;p228"/>
            <p:cNvSpPr/>
            <p:nvPr/>
          </p:nvSpPr>
          <p:spPr>
            <a:xfrm>
              <a:off x="711200" y="2068454"/>
              <a:ext cx="8621068" cy="54560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một trong những phần mềm cơ bản nhất trên máy tính có thể đọc các tệp ở định dạng văn bản mà con người có thể đọc được thay vì định dạng nhị phân, đồng thời chỉnh sửa và lưu chúng trong các bước đơn giản.</a:t>
              </a:r>
              <a:endParaRPr sz="1200">
                <a:solidFill>
                  <a:srgbClr val="262626"/>
                </a:solidFill>
                <a:latin typeface="Arial"/>
                <a:ea typeface="Arial"/>
                <a:cs typeface="Arial"/>
                <a:sym typeface="Arial"/>
              </a:endParaRPr>
            </a:p>
          </p:txBody>
        </p:sp>
      </p:grpSp>
      <p:grpSp>
        <p:nvGrpSpPr>
          <p:cNvPr id="4732" name="Google Shape;4732;p228"/>
          <p:cNvGrpSpPr/>
          <p:nvPr/>
        </p:nvGrpSpPr>
        <p:grpSpPr>
          <a:xfrm>
            <a:off x="561405" y="2782584"/>
            <a:ext cx="8783192" cy="1925447"/>
            <a:chOff x="558800" y="1842598"/>
            <a:chExt cx="8785225" cy="1925895"/>
          </a:xfrm>
        </p:grpSpPr>
        <p:grpSp>
          <p:nvGrpSpPr>
            <p:cNvPr id="4733" name="Google Shape;4733;p228"/>
            <p:cNvGrpSpPr/>
            <p:nvPr/>
          </p:nvGrpSpPr>
          <p:grpSpPr>
            <a:xfrm>
              <a:off x="558800" y="1842598"/>
              <a:ext cx="8785225" cy="215494"/>
              <a:chOff x="1027113" y="2045625"/>
              <a:chExt cx="8785225" cy="215494"/>
            </a:xfrm>
          </p:grpSpPr>
          <p:sp>
            <p:nvSpPr>
              <p:cNvPr id="4734" name="Google Shape;4734;p2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35" name="Google Shape;4735;p228"/>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Tệp văn bản chung so với tệp trình xử lý Word</a:t>
                </a:r>
                <a:endParaRPr/>
              </a:p>
            </p:txBody>
          </p:sp>
        </p:grpSp>
        <p:sp>
          <p:nvSpPr>
            <p:cNvPr id="4736" name="Google Shape;4736;p228"/>
            <p:cNvSpPr/>
            <p:nvPr/>
          </p:nvSpPr>
          <p:spPr>
            <a:xfrm>
              <a:off x="711200" y="2068454"/>
              <a:ext cx="8621068" cy="1700039"/>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Về cơ bản, có một sự khác biệt quan trọng giữa tệp văn bản thuần túy được tạo bằng trình soạn thảo văn bản và tệp tài liệu được tạo bằng trình xử lý văn bản như Microsoft Word.</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chỉnh sửa một tệp văn bản thuần túy để hiển thị nó chính xác như được thể hiện trong tệp. Văn bản duy nhất không thể hiển thị là ký tự điều khiển của bộ ký tự được sử dụng. Ví dụ thực tế bao gồm thay đổi dòng và tab.</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tệp văn bản nói chung được sử dụng nhiều hơn để lập trình và viết hơn là để viết tài liệu trong quá khứ.</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Ngoài việc xác định các bộ ký tự, tài liệu thường chứa các loại tệp chi tiết "ký tự điều khiển", có thể kích hoạt các tính năng như in đậm, in nghiêng, phông chữ, dòng và bảng.</a:t>
              </a:r>
              <a:endParaRPr sz="1300">
                <a:solidFill>
                  <a:srgbClr val="262626"/>
                </a:solidFill>
                <a:latin typeface="Arial"/>
                <a:ea typeface="Arial"/>
                <a:cs typeface="Arial"/>
                <a:sym typeface="Arial"/>
              </a:endParaRPr>
            </a:p>
          </p:txBody>
        </p:sp>
      </p:gr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1" name="Shape 4741"/>
        <p:cNvGrpSpPr/>
        <p:nvPr/>
      </p:nvGrpSpPr>
      <p:grpSpPr>
        <a:xfrm>
          <a:off x="0" y="0"/>
          <a:ext cx="0" cy="0"/>
          <a:chOff x="0" y="0"/>
          <a:chExt cx="0" cy="0"/>
        </a:xfrm>
      </p:grpSpPr>
      <p:sp>
        <p:nvSpPr>
          <p:cNvPr id="4742" name="Google Shape;4742;p22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Trình soạn thảo văn bản</a:t>
            </a:r>
            <a:endParaRPr sz="1800">
              <a:solidFill>
                <a:schemeClr val="lt1"/>
              </a:solidFill>
              <a:latin typeface="Arial"/>
              <a:ea typeface="Arial"/>
              <a:cs typeface="Arial"/>
              <a:sym typeface="Arial"/>
            </a:endParaRPr>
          </a:p>
        </p:txBody>
      </p:sp>
      <p:sp>
        <p:nvSpPr>
          <p:cNvPr id="4743" name="Google Shape;4743;p2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744" name="Google Shape;4744;p22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Trình soạn thảo văn bản</a:t>
            </a:r>
            <a:endParaRPr sz="2400">
              <a:solidFill>
                <a:srgbClr val="0C0C0C"/>
              </a:solidFill>
              <a:latin typeface="Arial"/>
              <a:ea typeface="Arial"/>
              <a:cs typeface="Arial"/>
              <a:sym typeface="Arial"/>
            </a:endParaRPr>
          </a:p>
        </p:txBody>
      </p:sp>
      <p:grpSp>
        <p:nvGrpSpPr>
          <p:cNvPr id="4745" name="Google Shape;4745;p229"/>
          <p:cNvGrpSpPr/>
          <p:nvPr/>
        </p:nvGrpSpPr>
        <p:grpSpPr>
          <a:xfrm>
            <a:off x="561405" y="1915807"/>
            <a:ext cx="8783192" cy="3751587"/>
            <a:chOff x="558800" y="1842598"/>
            <a:chExt cx="8785225" cy="3752461"/>
          </a:xfrm>
        </p:grpSpPr>
        <p:grpSp>
          <p:nvGrpSpPr>
            <p:cNvPr id="4746" name="Google Shape;4746;p229"/>
            <p:cNvGrpSpPr/>
            <p:nvPr/>
          </p:nvGrpSpPr>
          <p:grpSpPr>
            <a:xfrm>
              <a:off x="558800" y="1842598"/>
              <a:ext cx="8785225" cy="215494"/>
              <a:chOff x="1027113" y="2045625"/>
              <a:chExt cx="8785225" cy="215494"/>
            </a:xfrm>
          </p:grpSpPr>
          <p:sp>
            <p:nvSpPr>
              <p:cNvPr id="4747" name="Google Shape;4747;p2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48" name="Google Shape;4748;p229"/>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loại soạn thảo văn bản</a:t>
                </a:r>
                <a:endParaRPr sz="1400">
                  <a:solidFill>
                    <a:srgbClr val="262626"/>
                  </a:solidFill>
                  <a:latin typeface="Arial"/>
                  <a:ea typeface="Arial"/>
                  <a:cs typeface="Arial"/>
                  <a:sym typeface="Arial"/>
                </a:endParaRPr>
              </a:p>
            </p:txBody>
          </p:sp>
        </p:grpSp>
        <p:sp>
          <p:nvSpPr>
            <p:cNvPr id="4749" name="Google Shape;4749;p229"/>
            <p:cNvSpPr/>
            <p:nvPr/>
          </p:nvSpPr>
          <p:spPr>
            <a:xfrm>
              <a:off x="711200" y="2068454"/>
              <a:ext cx="8621068" cy="352660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Mục đích của Text Editor là sử dụng nhẹ khi chỉ chỉnh sửa văn bản thuần túy mà không có các biểu mẫu riêng biệt.</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Trình chỉnh sửa văn bản đại diện bao gồm vim, nano và nguyên tử. Chúng ta hãy xem nhanh các tính năng của các trình soạn thảo này.</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Vim là trình soạn thảo văn bản đa hệ điều hành so với vi.</a:t>
              </a:r>
              <a:endParaRPr/>
            </a:p>
            <a:p>
              <a:pPr indent="-179352" lvl="1" marL="355529"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Vim tương thích với vi đồng thời hỗ trợ sự tiện lợi của người dùng bằng cách bổ sung riêng các chức năng khác nhau.</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Ưu điểm là bạn có thể tự do thay đổi môi trường chỉnh sửa của mình bằng cách sử dụng các tập lệnh Vim và hơn thế nữa hoặc sử dụng ngữ pháp biểu thức chính quy mở rộng, đánh dấu ngữ pháp mạnh mẽ, hoàn tác nhiều lần và hỗ trợ đa ngôn ngữ với UNICODE và kiểm tra ngữ pháp.</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Trình soạn thảo văn bản cơ bản của bản phân phối Linux.</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Mặc dù sự tiện lợi ngày càng tăng, cấu trúc này vẫn khó sử dụng đối với những người lần đầu sử dụng Vim.</a:t>
              </a:r>
              <a:endParaRPr b="0" i="0" sz="1200" u="none" cap="none" strike="noStrike">
                <a:solidFill>
                  <a:srgbClr val="262626"/>
                </a:solidFill>
                <a:latin typeface="Arial"/>
                <a:ea typeface="Arial"/>
                <a:cs typeface="Arial"/>
                <a:sym typeface="Arial"/>
              </a:endParaRPr>
            </a:p>
            <a:p>
              <a:pPr indent="-182526" lvl="1" marL="182526"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Atom là một loại mã nguồn mở miễn phí của trình soạn thảo mã nguồn và tài liệu đa hệ điều hành.</a:t>
              </a:r>
              <a:endParaRPr/>
            </a:p>
            <a:p>
              <a:pPr indent="-179352" lvl="1" marL="355529"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Atom dựa trên Chromium và được chuẩn bị bằng CoffeeScript. Nó có thể được sử dụng với bất kỳ IDE nào.</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 có rất nhiều tính năng hay nhưng nó hơi nặng khi là một trình soạn thảo văn bản và khá chậm so với các trình soạn thảo khác.</a:t>
              </a:r>
              <a:endParaRPr b="0" i="0" sz="1300" u="none" cap="none" strike="noStrike">
                <a:solidFill>
                  <a:srgbClr val="262626"/>
                </a:solidFill>
                <a:latin typeface="Arial"/>
                <a:ea typeface="Arial"/>
                <a:cs typeface="Arial"/>
                <a:sym typeface="Arial"/>
              </a:endParaRPr>
            </a:p>
          </p:txBody>
        </p:sp>
      </p:grpSp>
      <p:grpSp>
        <p:nvGrpSpPr>
          <p:cNvPr id="4750" name="Google Shape;4750;p229"/>
          <p:cNvGrpSpPr/>
          <p:nvPr/>
        </p:nvGrpSpPr>
        <p:grpSpPr>
          <a:xfrm>
            <a:off x="5905500" y="5207275"/>
            <a:ext cx="3484162" cy="1054198"/>
            <a:chOff x="5710803" y="5025420"/>
            <a:chExt cx="3707434" cy="1121753"/>
          </a:xfrm>
        </p:grpSpPr>
        <p:grpSp>
          <p:nvGrpSpPr>
            <p:cNvPr id="4751" name="Google Shape;4751;p229"/>
            <p:cNvGrpSpPr/>
            <p:nvPr/>
          </p:nvGrpSpPr>
          <p:grpSpPr>
            <a:xfrm>
              <a:off x="5710803" y="5025420"/>
              <a:ext cx="1853817" cy="1111814"/>
              <a:chOff x="5077610" y="5046936"/>
              <a:chExt cx="1853817" cy="1111814"/>
            </a:xfrm>
          </p:grpSpPr>
          <p:grpSp>
            <p:nvGrpSpPr>
              <p:cNvPr id="4752" name="Google Shape;4752;p229"/>
              <p:cNvGrpSpPr/>
              <p:nvPr/>
            </p:nvGrpSpPr>
            <p:grpSpPr>
              <a:xfrm>
                <a:off x="6155250" y="5914168"/>
                <a:ext cx="776177" cy="243585"/>
                <a:chOff x="8070112" y="5785075"/>
                <a:chExt cx="776177" cy="243585"/>
              </a:xfrm>
            </p:grpSpPr>
            <p:sp>
              <p:nvSpPr>
                <p:cNvPr id="4753" name="Google Shape;4753;p229"/>
                <p:cNvSpPr txBox="1"/>
                <p:nvPr/>
              </p:nvSpPr>
              <p:spPr>
                <a:xfrm>
                  <a:off x="8104395" y="5785075"/>
                  <a:ext cx="720000" cy="21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Vim</a:t>
                  </a:r>
                  <a:endParaRPr/>
                </a:p>
              </p:txBody>
            </p:sp>
            <p:cxnSp>
              <p:nvCxnSpPr>
                <p:cNvPr id="4754" name="Google Shape;4754;p229"/>
                <p:cNvCxnSpPr/>
                <p:nvPr/>
              </p:nvCxnSpPr>
              <p:spPr>
                <a:xfrm>
                  <a:off x="8070112" y="6028660"/>
                  <a:ext cx="776177" cy="0"/>
                </a:xfrm>
                <a:prstGeom prst="straightConnector1">
                  <a:avLst/>
                </a:prstGeom>
                <a:noFill/>
                <a:ln cap="flat" cmpd="sng" w="12700">
                  <a:solidFill>
                    <a:schemeClr val="dk1"/>
                  </a:solidFill>
                  <a:prstDash val="solid"/>
                  <a:miter lim="800000"/>
                  <a:headEnd len="sm" w="sm" type="none"/>
                  <a:tailEnd len="sm" w="sm" type="none"/>
                </a:ln>
              </p:spPr>
            </p:cxnSp>
            <p:cxnSp>
              <p:nvCxnSpPr>
                <p:cNvPr id="4755" name="Google Shape;4755;p229"/>
                <p:cNvCxnSpPr/>
                <p:nvPr/>
              </p:nvCxnSpPr>
              <p:spPr>
                <a:xfrm rot="10800000">
                  <a:off x="8844342" y="5809570"/>
                  <a:ext cx="0" cy="212651"/>
                </a:xfrm>
                <a:prstGeom prst="straightConnector1">
                  <a:avLst/>
                </a:prstGeom>
                <a:noFill/>
                <a:ln cap="flat" cmpd="sng" w="12700">
                  <a:solidFill>
                    <a:schemeClr val="dk1"/>
                  </a:solidFill>
                  <a:prstDash val="solid"/>
                  <a:miter lim="800000"/>
                  <a:headEnd len="sm" w="sm" type="none"/>
                  <a:tailEnd len="sm" w="sm" type="none"/>
                </a:ln>
              </p:spPr>
            </p:cxnSp>
          </p:grpSp>
          <p:pic>
            <p:nvPicPr>
              <p:cNvPr descr="Vim (text editor) - Wikipedia" id="4756" name="Google Shape;4756;p229"/>
              <p:cNvPicPr preferRelativeResize="0"/>
              <p:nvPr/>
            </p:nvPicPr>
            <p:blipFill rotWithShape="1">
              <a:blip r:embed="rId3">
                <a:alphaModFix/>
              </a:blip>
              <a:srcRect b="0" l="0" r="0" t="0"/>
              <a:stretch/>
            </p:blipFill>
            <p:spPr>
              <a:xfrm>
                <a:off x="5077610" y="5046936"/>
                <a:ext cx="1110011" cy="1111814"/>
              </a:xfrm>
              <a:prstGeom prst="rect">
                <a:avLst/>
              </a:prstGeom>
              <a:noFill/>
              <a:ln>
                <a:noFill/>
              </a:ln>
            </p:spPr>
          </p:pic>
        </p:grpSp>
        <p:grpSp>
          <p:nvGrpSpPr>
            <p:cNvPr id="4757" name="Google Shape;4757;p229"/>
            <p:cNvGrpSpPr/>
            <p:nvPr/>
          </p:nvGrpSpPr>
          <p:grpSpPr>
            <a:xfrm>
              <a:off x="7564620" y="5035358"/>
              <a:ext cx="1853617" cy="1111815"/>
              <a:chOff x="7564620" y="5056874"/>
              <a:chExt cx="1853617" cy="1111815"/>
            </a:xfrm>
          </p:grpSpPr>
          <p:grpSp>
            <p:nvGrpSpPr>
              <p:cNvPr id="4758" name="Google Shape;4758;p229"/>
              <p:cNvGrpSpPr/>
              <p:nvPr/>
            </p:nvGrpSpPr>
            <p:grpSpPr>
              <a:xfrm>
                <a:off x="8642060" y="5905203"/>
                <a:ext cx="776177" cy="243585"/>
                <a:chOff x="8070112" y="5785075"/>
                <a:chExt cx="776177" cy="243585"/>
              </a:xfrm>
            </p:grpSpPr>
            <p:sp>
              <p:nvSpPr>
                <p:cNvPr id="4759" name="Google Shape;4759;p229"/>
                <p:cNvSpPr txBox="1"/>
                <p:nvPr/>
              </p:nvSpPr>
              <p:spPr>
                <a:xfrm>
                  <a:off x="8104395" y="5785075"/>
                  <a:ext cx="720000" cy="21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Atom</a:t>
                  </a:r>
                  <a:endParaRPr/>
                </a:p>
              </p:txBody>
            </p:sp>
            <p:cxnSp>
              <p:nvCxnSpPr>
                <p:cNvPr id="4760" name="Google Shape;4760;p229"/>
                <p:cNvCxnSpPr/>
                <p:nvPr/>
              </p:nvCxnSpPr>
              <p:spPr>
                <a:xfrm>
                  <a:off x="8070112" y="6028660"/>
                  <a:ext cx="776177" cy="0"/>
                </a:xfrm>
                <a:prstGeom prst="straightConnector1">
                  <a:avLst/>
                </a:prstGeom>
                <a:noFill/>
                <a:ln cap="flat" cmpd="sng" w="12700">
                  <a:solidFill>
                    <a:schemeClr val="dk1"/>
                  </a:solidFill>
                  <a:prstDash val="solid"/>
                  <a:miter lim="800000"/>
                  <a:headEnd len="sm" w="sm" type="none"/>
                  <a:tailEnd len="sm" w="sm" type="none"/>
                </a:ln>
              </p:spPr>
            </p:cxnSp>
            <p:cxnSp>
              <p:nvCxnSpPr>
                <p:cNvPr id="4761" name="Google Shape;4761;p229"/>
                <p:cNvCxnSpPr/>
                <p:nvPr/>
              </p:nvCxnSpPr>
              <p:spPr>
                <a:xfrm rot="10800000">
                  <a:off x="8844342" y="5809570"/>
                  <a:ext cx="0" cy="212651"/>
                </a:xfrm>
                <a:prstGeom prst="straightConnector1">
                  <a:avLst/>
                </a:prstGeom>
                <a:noFill/>
                <a:ln cap="flat" cmpd="sng" w="12700">
                  <a:solidFill>
                    <a:schemeClr val="dk1"/>
                  </a:solidFill>
                  <a:prstDash val="solid"/>
                  <a:miter lim="800000"/>
                  <a:headEnd len="sm" w="sm" type="none"/>
                  <a:tailEnd len="sm" w="sm" type="none"/>
                </a:ln>
              </p:spPr>
            </p:cxnSp>
          </p:grpSp>
          <p:pic>
            <p:nvPicPr>
              <p:cNvPr descr="upload.wikimedia.org/wikipedia/commons/thumb/8/..." id="4762" name="Google Shape;4762;p229"/>
              <p:cNvPicPr preferRelativeResize="0"/>
              <p:nvPr/>
            </p:nvPicPr>
            <p:blipFill rotWithShape="1">
              <a:blip r:embed="rId4">
                <a:alphaModFix/>
              </a:blip>
              <a:srcRect b="0" l="0" r="0" t="0"/>
              <a:stretch/>
            </p:blipFill>
            <p:spPr>
              <a:xfrm>
                <a:off x="7564620" y="5056874"/>
                <a:ext cx="1213989" cy="1111815"/>
              </a:xfrm>
              <a:prstGeom prst="rect">
                <a:avLst/>
              </a:prstGeom>
              <a:noFill/>
              <a:ln>
                <a:noFill/>
              </a:ln>
            </p:spPr>
          </p:pic>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2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HĐH Raspberry Pi </a:t>
            </a:r>
            <a:endParaRPr/>
          </a:p>
        </p:txBody>
      </p:sp>
      <p:sp>
        <p:nvSpPr>
          <p:cNvPr id="601" name="Google Shape;601;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02" name="Google Shape;602;p2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HĐH Raspberry Pi là gì?</a:t>
            </a:r>
            <a:endParaRPr/>
          </a:p>
        </p:txBody>
      </p:sp>
      <p:grpSp>
        <p:nvGrpSpPr>
          <p:cNvPr id="603" name="Google Shape;603;p23"/>
          <p:cNvGrpSpPr/>
          <p:nvPr/>
        </p:nvGrpSpPr>
        <p:grpSpPr>
          <a:xfrm>
            <a:off x="559817" y="1935817"/>
            <a:ext cx="8783192" cy="215394"/>
            <a:chOff x="1027113" y="2063735"/>
            <a:chExt cx="8785225" cy="215444"/>
          </a:xfrm>
        </p:grpSpPr>
        <p:sp>
          <p:nvSpPr>
            <p:cNvPr id="604" name="Google Shape;604;p23"/>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605" name="Google Shape;605;p23"/>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HĐH Raspberry Pi là gì?</a:t>
              </a:r>
              <a:endParaRPr/>
            </a:p>
          </p:txBody>
        </p:sp>
      </p:grpSp>
      <p:sp>
        <p:nvSpPr>
          <p:cNvPr id="606" name="Google Shape;606;p23"/>
          <p:cNvSpPr/>
          <p:nvPr/>
        </p:nvSpPr>
        <p:spPr>
          <a:xfrm>
            <a:off x="4345663" y="2227217"/>
            <a:ext cx="5131823" cy="195099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điều hành Raspberry Pi được tối ưu hóa cao cho dòng CPU ARM hiệu suất thấp Raspberry Pi.</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là một bản phân phối được tạo dựa trên Debian Linux và HĐH này là tùy chọn cơ bản của NOOBS, phần mềm cài đặt HĐH của Raspberry Pi và nó bao gồm tệp img.</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điều hành Raspberry Pi đang được nhiều người dùng Raspberry Pi sử dụng và đây là một trong những hệ điều hành tiện lợi có thể sử dụng cho những người lần đầu sử dụng Raspberry Pi.</a:t>
            </a:r>
            <a:endParaRPr sz="1300">
              <a:solidFill>
                <a:srgbClr val="262626"/>
              </a:solidFill>
              <a:latin typeface="Arial"/>
              <a:ea typeface="Arial"/>
              <a:cs typeface="Arial"/>
              <a:sym typeface="Arial"/>
            </a:endParaRPr>
          </a:p>
        </p:txBody>
      </p:sp>
      <p:grpSp>
        <p:nvGrpSpPr>
          <p:cNvPr id="607" name="Google Shape;607;p23"/>
          <p:cNvGrpSpPr/>
          <p:nvPr/>
        </p:nvGrpSpPr>
        <p:grpSpPr>
          <a:xfrm>
            <a:off x="557935" y="2283757"/>
            <a:ext cx="3645487" cy="1796792"/>
            <a:chOff x="5460715" y="5255299"/>
            <a:chExt cx="3645487" cy="1796792"/>
          </a:xfrm>
        </p:grpSpPr>
        <p:sp>
          <p:nvSpPr>
            <p:cNvPr id="608" name="Google Shape;608;p23"/>
            <p:cNvSpPr/>
            <p:nvPr/>
          </p:nvSpPr>
          <p:spPr>
            <a:xfrm>
              <a:off x="5460715" y="5255299"/>
              <a:ext cx="3645487" cy="1796792"/>
            </a:xfrm>
            <a:prstGeom prst="roundRect">
              <a:avLst>
                <a:gd fmla="val 0" name="adj"/>
              </a:avLst>
            </a:prstGeom>
            <a:solidFill>
              <a:srgbClr val="FCFCFC"/>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v</a:t>
              </a:r>
              <a:endParaRPr sz="1800">
                <a:solidFill>
                  <a:schemeClr val="lt1"/>
                </a:solidFill>
                <a:latin typeface="Malgun Gothic"/>
                <a:ea typeface="Malgun Gothic"/>
                <a:cs typeface="Malgun Gothic"/>
                <a:sym typeface="Malgun Gothic"/>
              </a:endParaRPr>
            </a:p>
          </p:txBody>
        </p:sp>
        <p:pic>
          <p:nvPicPr>
            <p:cNvPr id="609" name="Google Shape;609;p23"/>
            <p:cNvPicPr preferRelativeResize="0"/>
            <p:nvPr/>
          </p:nvPicPr>
          <p:blipFill rotWithShape="1">
            <a:blip r:embed="rId3">
              <a:alphaModFix/>
            </a:blip>
            <a:srcRect b="0" l="0" r="0" t="0"/>
            <a:stretch/>
          </p:blipFill>
          <p:spPr>
            <a:xfrm>
              <a:off x="5642122" y="5495050"/>
              <a:ext cx="3151146" cy="1055687"/>
            </a:xfrm>
            <a:prstGeom prst="rect">
              <a:avLst/>
            </a:prstGeom>
            <a:noFill/>
            <a:ln>
              <a:noFill/>
            </a:ln>
          </p:spPr>
        </p:pic>
      </p:gr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7" name="Shape 4767"/>
        <p:cNvGrpSpPr/>
        <p:nvPr/>
      </p:nvGrpSpPr>
      <p:grpSpPr>
        <a:xfrm>
          <a:off x="0" y="0"/>
          <a:ext cx="0" cy="0"/>
          <a:chOff x="0" y="0"/>
          <a:chExt cx="0" cy="0"/>
        </a:xfrm>
      </p:grpSpPr>
      <p:sp>
        <p:nvSpPr>
          <p:cNvPr id="4768" name="Google Shape;4768;p23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Trình soạn thảo văn bản</a:t>
            </a:r>
            <a:endParaRPr sz="1800">
              <a:solidFill>
                <a:schemeClr val="lt1"/>
              </a:solidFill>
              <a:latin typeface="Arial"/>
              <a:ea typeface="Arial"/>
              <a:cs typeface="Arial"/>
              <a:sym typeface="Arial"/>
            </a:endParaRPr>
          </a:p>
        </p:txBody>
      </p:sp>
      <p:sp>
        <p:nvSpPr>
          <p:cNvPr id="4769" name="Google Shape;4769;p2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770" name="Google Shape;4770;p23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Trình soạn thảo văn bản</a:t>
            </a:r>
            <a:endParaRPr sz="2400">
              <a:solidFill>
                <a:srgbClr val="0C0C0C"/>
              </a:solidFill>
              <a:latin typeface="Arial"/>
              <a:ea typeface="Arial"/>
              <a:cs typeface="Arial"/>
              <a:sym typeface="Arial"/>
            </a:endParaRPr>
          </a:p>
        </p:txBody>
      </p:sp>
      <p:grpSp>
        <p:nvGrpSpPr>
          <p:cNvPr id="4771" name="Google Shape;4771;p230"/>
          <p:cNvGrpSpPr/>
          <p:nvPr/>
        </p:nvGrpSpPr>
        <p:grpSpPr>
          <a:xfrm>
            <a:off x="561405" y="1915809"/>
            <a:ext cx="8783192" cy="215444"/>
            <a:chOff x="1027113" y="2045625"/>
            <a:chExt cx="8785225" cy="215494"/>
          </a:xfrm>
        </p:grpSpPr>
        <p:sp>
          <p:nvSpPr>
            <p:cNvPr id="4772" name="Google Shape;4772;p2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773" name="Google Shape;4773;p230"/>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loại Trình soạn thảo Văn bản</a:t>
              </a:r>
              <a:endParaRPr sz="1400">
                <a:solidFill>
                  <a:srgbClr val="262626"/>
                </a:solidFill>
                <a:latin typeface="Arial"/>
                <a:ea typeface="Arial"/>
                <a:cs typeface="Arial"/>
                <a:sym typeface="Arial"/>
              </a:endParaRPr>
            </a:p>
          </p:txBody>
        </p:sp>
      </p:grpSp>
      <p:sp>
        <p:nvSpPr>
          <p:cNvPr id="4774" name="Google Shape;4774;p230"/>
          <p:cNvSpPr/>
          <p:nvPr/>
        </p:nvSpPr>
        <p:spPr>
          <a:xfrm>
            <a:off x="712182" y="2135483"/>
            <a:ext cx="8648794" cy="236649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Nano là trình soạn thảo văn bản cho hệ điều hành hoặc hệ thống máy tính dựa trên UNIX sử dụng giao diện dòng lệnh.</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Cũng giống như vim, nó là trình soạn thảo văn bản cơ bản của bản phân phối Linux.</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Tháng 2 năm 2001 nano trở thành một phần của dự án GNU. Nó có một số tính năng không có trong Pico, chẳng hạn như màu văn bản, tìm kiếm và thay thế cụm từ thông dụng, cuộn trơn tru, nhiều bộ đệm, hỗ trợ phím có thể kết hợp lại, hoàn tác và thử lại các thay đổi chỉnh sửa.</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Đối với những người lần đầu sử dụng, nó dễ sử dụng hơn một chút so với vim.</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 có thể được sử dụng nhẹ hơn một chút so với nguyên tử.</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lý do này, hãy xem cách sử dụng Nano làm Trình chỉnh sửa.</a:t>
            </a:r>
            <a:endParaRPr/>
          </a:p>
        </p:txBody>
      </p:sp>
      <p:grpSp>
        <p:nvGrpSpPr>
          <p:cNvPr id="4775" name="Google Shape;4775;p230"/>
          <p:cNvGrpSpPr/>
          <p:nvPr/>
        </p:nvGrpSpPr>
        <p:grpSpPr>
          <a:xfrm>
            <a:off x="6598135" y="3884543"/>
            <a:ext cx="2809218" cy="2416582"/>
            <a:chOff x="6655285" y="3846443"/>
            <a:chExt cx="2809218" cy="2416582"/>
          </a:xfrm>
        </p:grpSpPr>
        <p:sp>
          <p:nvSpPr>
            <p:cNvPr id="4776" name="Google Shape;4776;p230"/>
            <p:cNvSpPr/>
            <p:nvPr/>
          </p:nvSpPr>
          <p:spPr>
            <a:xfrm>
              <a:off x="7464287" y="3846443"/>
              <a:ext cx="2000216" cy="2067339"/>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upload.wikimedia.org/wikipedia/commons/thumb/8/..." id="4777" name="Google Shape;4777;p230"/>
            <p:cNvPicPr preferRelativeResize="0"/>
            <p:nvPr/>
          </p:nvPicPr>
          <p:blipFill rotWithShape="1">
            <a:blip r:embed="rId3">
              <a:alphaModFix/>
            </a:blip>
            <a:srcRect b="0" l="0" r="0" t="0"/>
            <a:stretch/>
          </p:blipFill>
          <p:spPr>
            <a:xfrm>
              <a:off x="6655285" y="4152734"/>
              <a:ext cx="2110291" cy="2110291"/>
            </a:xfrm>
            <a:prstGeom prst="rect">
              <a:avLst/>
            </a:prstGeom>
            <a:noFill/>
            <a:ln>
              <a:noFill/>
            </a:ln>
          </p:spPr>
        </p:pic>
        <p:grpSp>
          <p:nvGrpSpPr>
            <p:cNvPr id="4778" name="Google Shape;4778;p230"/>
            <p:cNvGrpSpPr/>
            <p:nvPr/>
          </p:nvGrpSpPr>
          <p:grpSpPr>
            <a:xfrm>
              <a:off x="8568420" y="5966611"/>
              <a:ext cx="776177" cy="243585"/>
              <a:chOff x="8070112" y="5785075"/>
              <a:chExt cx="776177" cy="243585"/>
            </a:xfrm>
          </p:grpSpPr>
          <p:sp>
            <p:nvSpPr>
              <p:cNvPr id="4779" name="Google Shape;4779;p230"/>
              <p:cNvSpPr txBox="1"/>
              <p:nvPr/>
            </p:nvSpPr>
            <p:spPr>
              <a:xfrm>
                <a:off x="8104395" y="5785075"/>
                <a:ext cx="720000" cy="21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Nano</a:t>
                </a:r>
                <a:endParaRPr/>
              </a:p>
            </p:txBody>
          </p:sp>
          <p:cxnSp>
            <p:nvCxnSpPr>
              <p:cNvPr id="4780" name="Google Shape;4780;p230"/>
              <p:cNvCxnSpPr/>
              <p:nvPr/>
            </p:nvCxnSpPr>
            <p:spPr>
              <a:xfrm>
                <a:off x="8070112" y="6028660"/>
                <a:ext cx="776177" cy="0"/>
              </a:xfrm>
              <a:prstGeom prst="straightConnector1">
                <a:avLst/>
              </a:prstGeom>
              <a:noFill/>
              <a:ln cap="flat" cmpd="sng" w="12700">
                <a:solidFill>
                  <a:schemeClr val="dk1"/>
                </a:solidFill>
                <a:prstDash val="solid"/>
                <a:miter lim="800000"/>
                <a:headEnd len="sm" w="sm" type="none"/>
                <a:tailEnd len="sm" w="sm" type="none"/>
              </a:ln>
            </p:spPr>
          </p:cxnSp>
          <p:cxnSp>
            <p:nvCxnSpPr>
              <p:cNvPr id="4781" name="Google Shape;4781;p230"/>
              <p:cNvCxnSpPr/>
              <p:nvPr/>
            </p:nvCxnSpPr>
            <p:spPr>
              <a:xfrm rot="10800000">
                <a:off x="8844342" y="5809570"/>
                <a:ext cx="0" cy="212651"/>
              </a:xfrm>
              <a:prstGeom prst="straightConnector1">
                <a:avLst/>
              </a:prstGeom>
              <a:noFill/>
              <a:ln cap="flat" cmpd="sng" w="12700">
                <a:solidFill>
                  <a:schemeClr val="dk1"/>
                </a:solidFill>
                <a:prstDash val="solid"/>
                <a:miter lim="800000"/>
                <a:headEnd len="sm" w="sm" type="none"/>
                <a:tailEnd len="sm" w="sm" type="none"/>
              </a:ln>
            </p:spPr>
          </p:cxnSp>
        </p:grpSp>
      </p:gr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6" name="Shape 4786"/>
        <p:cNvGrpSpPr/>
        <p:nvPr/>
      </p:nvGrpSpPr>
      <p:grpSpPr>
        <a:xfrm>
          <a:off x="0" y="0"/>
          <a:ext cx="0" cy="0"/>
          <a:chOff x="0" y="0"/>
          <a:chExt cx="0" cy="0"/>
        </a:xfrm>
      </p:grpSpPr>
      <p:sp>
        <p:nvSpPr>
          <p:cNvPr id="4787" name="Google Shape;4787;p231"/>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Trình chỉnh sửa và IDE</a:t>
            </a:r>
            <a:endParaRPr/>
          </a:p>
        </p:txBody>
      </p:sp>
      <p:sp>
        <p:nvSpPr>
          <p:cNvPr id="4788" name="Google Shape;4788;p23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sz="5400">
              <a:solidFill>
                <a:srgbClr val="7F7F7F"/>
              </a:solidFill>
              <a:latin typeface="Arial"/>
              <a:ea typeface="Arial"/>
              <a:cs typeface="Arial"/>
              <a:sym typeface="Arial"/>
            </a:endParaRPr>
          </a:p>
        </p:txBody>
      </p:sp>
      <p:grpSp>
        <p:nvGrpSpPr>
          <p:cNvPr id="4789" name="Google Shape;4789;p231"/>
          <p:cNvGrpSpPr/>
          <p:nvPr/>
        </p:nvGrpSpPr>
        <p:grpSpPr>
          <a:xfrm>
            <a:off x="1051644" y="4831595"/>
            <a:ext cx="5702300" cy="683007"/>
            <a:chOff x="1051644" y="4924905"/>
            <a:chExt cx="5702300" cy="683007"/>
          </a:xfrm>
        </p:grpSpPr>
        <p:grpSp>
          <p:nvGrpSpPr>
            <p:cNvPr id="4790" name="Google Shape;4790;p231"/>
            <p:cNvGrpSpPr/>
            <p:nvPr/>
          </p:nvGrpSpPr>
          <p:grpSpPr>
            <a:xfrm>
              <a:off x="1051644" y="4924905"/>
              <a:ext cx="5702300" cy="278172"/>
              <a:chOff x="571500" y="5165783"/>
              <a:chExt cx="5702300" cy="278172"/>
            </a:xfrm>
          </p:grpSpPr>
          <p:sp>
            <p:nvSpPr>
              <p:cNvPr id="4791" name="Google Shape;4791;p231"/>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4.3. IDE</a:t>
                </a:r>
                <a:endParaRPr/>
              </a:p>
            </p:txBody>
          </p:sp>
          <p:sp>
            <p:nvSpPr>
              <p:cNvPr id="4792" name="Google Shape;4792;p231"/>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4793" name="Google Shape;4793;p231"/>
            <p:cNvGrpSpPr/>
            <p:nvPr/>
          </p:nvGrpSpPr>
          <p:grpSpPr>
            <a:xfrm>
              <a:off x="1051644" y="5329740"/>
              <a:ext cx="5702300" cy="278172"/>
              <a:chOff x="571500" y="5165783"/>
              <a:chExt cx="5702300" cy="278172"/>
            </a:xfrm>
          </p:grpSpPr>
          <p:sp>
            <p:nvSpPr>
              <p:cNvPr id="4794" name="Google Shape;4794;p231"/>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4.4. VSC</a:t>
                </a:r>
                <a:endParaRPr/>
              </a:p>
            </p:txBody>
          </p:sp>
          <p:sp>
            <p:nvSpPr>
              <p:cNvPr id="4795" name="Google Shape;4795;p231"/>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grpSp>
        <p:nvGrpSpPr>
          <p:cNvPr id="4796" name="Google Shape;4796;p231"/>
          <p:cNvGrpSpPr/>
          <p:nvPr/>
        </p:nvGrpSpPr>
        <p:grpSpPr>
          <a:xfrm>
            <a:off x="1051025" y="4392001"/>
            <a:ext cx="5702300" cy="278172"/>
            <a:chOff x="1204044" y="4124327"/>
            <a:chExt cx="5702300" cy="278172"/>
          </a:xfrm>
        </p:grpSpPr>
        <p:sp>
          <p:nvSpPr>
            <p:cNvPr id="4797" name="Google Shape;4797;p231"/>
            <p:cNvSpPr/>
            <p:nvPr/>
          </p:nvSpPr>
          <p:spPr>
            <a:xfrm>
              <a:off x="1386924" y="41255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4.2. Nano</a:t>
              </a:r>
              <a:endParaRPr/>
            </a:p>
          </p:txBody>
        </p:sp>
        <p:sp>
          <p:nvSpPr>
            <p:cNvPr id="4798" name="Google Shape;4798;p231"/>
            <p:cNvSpPr/>
            <p:nvPr/>
          </p:nvSpPr>
          <p:spPr>
            <a:xfrm>
              <a:off x="1204044" y="412432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4799" name="Google Shape;4799;p231"/>
          <p:cNvGrpSpPr/>
          <p:nvPr/>
        </p:nvGrpSpPr>
        <p:grpSpPr>
          <a:xfrm>
            <a:off x="1051644" y="3973744"/>
            <a:ext cx="5702300" cy="278172"/>
            <a:chOff x="1051644" y="3973744"/>
            <a:chExt cx="5702300" cy="278172"/>
          </a:xfrm>
        </p:grpSpPr>
        <p:sp>
          <p:nvSpPr>
            <p:cNvPr id="4800" name="Google Shape;4800;p231"/>
            <p:cNvSpPr/>
            <p:nvPr/>
          </p:nvSpPr>
          <p:spPr>
            <a:xfrm>
              <a:off x="1234524" y="3974917"/>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4.1. Trình soạn thảo văn bản</a:t>
              </a:r>
              <a:endParaRPr sz="1800">
                <a:solidFill>
                  <a:srgbClr val="A5A5A5"/>
                </a:solidFill>
                <a:latin typeface="Arial"/>
                <a:ea typeface="Arial"/>
                <a:cs typeface="Arial"/>
                <a:sym typeface="Arial"/>
              </a:endParaRPr>
            </a:p>
          </p:txBody>
        </p:sp>
        <p:sp>
          <p:nvSpPr>
            <p:cNvPr id="4801" name="Google Shape;4801;p231"/>
            <p:cNvSpPr/>
            <p:nvPr/>
          </p:nvSpPr>
          <p:spPr>
            <a:xfrm>
              <a:off x="1051644" y="3973744"/>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6" name="Shape 4806"/>
        <p:cNvGrpSpPr/>
        <p:nvPr/>
      </p:nvGrpSpPr>
      <p:grpSpPr>
        <a:xfrm>
          <a:off x="0" y="0"/>
          <a:ext cx="0" cy="0"/>
          <a:chOff x="0" y="0"/>
          <a:chExt cx="0" cy="0"/>
        </a:xfrm>
      </p:grpSpPr>
      <p:sp>
        <p:nvSpPr>
          <p:cNvPr id="4807" name="Google Shape;4807;p23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Nano</a:t>
            </a:r>
            <a:endParaRPr/>
          </a:p>
        </p:txBody>
      </p:sp>
      <p:sp>
        <p:nvSpPr>
          <p:cNvPr id="4808" name="Google Shape;4808;p2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809" name="Google Shape;4809;p23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Nano</a:t>
            </a:r>
            <a:endParaRPr/>
          </a:p>
        </p:txBody>
      </p:sp>
      <p:sp>
        <p:nvSpPr>
          <p:cNvPr id="4810" name="Google Shape;4810;p232"/>
          <p:cNvSpPr/>
          <p:nvPr/>
        </p:nvSpPr>
        <p:spPr>
          <a:xfrm>
            <a:off x="6480000" y="2302721"/>
            <a:ext cx="2974984" cy="224851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lệnh được thực thi ở định dạng như nano &lt;tên tệp&gt;, thì tệp được tạo với tên tệp liên quan và nano được thực thi.</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nhập văn bản tự do vào con trỏ và có thể tìm thấy các phím tắt ở phía dưới.</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 có nghĩa là Ctrl +, vì vậy, ví dụ, để Nhận trợ giúp, bạn có thể nhập Ctrl + g trên bàn phím.</a:t>
            </a:r>
            <a:endParaRPr sz="1300">
              <a:solidFill>
                <a:srgbClr val="262626"/>
              </a:solidFill>
              <a:latin typeface="Arial"/>
              <a:ea typeface="Arial"/>
              <a:cs typeface="Arial"/>
              <a:sym typeface="Arial"/>
            </a:endParaRPr>
          </a:p>
        </p:txBody>
      </p:sp>
      <p:sp>
        <p:nvSpPr>
          <p:cNvPr id="4811" name="Google Shape;4811;p232"/>
          <p:cNvSpPr/>
          <p:nvPr/>
        </p:nvSpPr>
        <p:spPr>
          <a:xfrm>
            <a:off x="559817" y="194708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812" name="Google Shape;4812;p232"/>
          <p:cNvSpPr/>
          <p:nvPr/>
        </p:nvSpPr>
        <p:spPr>
          <a:xfrm>
            <a:off x="712182" y="1935722"/>
            <a:ext cx="8630827" cy="2153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nano </a:t>
            </a:r>
            <a:endParaRPr/>
          </a:p>
        </p:txBody>
      </p:sp>
      <p:grpSp>
        <p:nvGrpSpPr>
          <p:cNvPr id="4813" name="Google Shape;4813;p232"/>
          <p:cNvGrpSpPr/>
          <p:nvPr/>
        </p:nvGrpSpPr>
        <p:grpSpPr>
          <a:xfrm>
            <a:off x="556158" y="2293452"/>
            <a:ext cx="5760000" cy="3204906"/>
            <a:chOff x="4337049" y="3372239"/>
            <a:chExt cx="4995793" cy="2779696"/>
          </a:xfrm>
        </p:grpSpPr>
        <p:grpSp>
          <p:nvGrpSpPr>
            <p:cNvPr id="4814" name="Google Shape;4814;p232"/>
            <p:cNvGrpSpPr/>
            <p:nvPr/>
          </p:nvGrpSpPr>
          <p:grpSpPr>
            <a:xfrm>
              <a:off x="4337049" y="3372239"/>
              <a:ext cx="4995793" cy="2779696"/>
              <a:chOff x="3326224" y="2835018"/>
              <a:chExt cx="6018372" cy="3348667"/>
            </a:xfrm>
          </p:grpSpPr>
          <p:pic>
            <p:nvPicPr>
              <p:cNvPr descr="텍스트, 스크린샷, 모니터, 실내이(가) 표시된 사진&#10;&#10;자동 생성된 설명" id="4815" name="Google Shape;4815;p232"/>
              <p:cNvPicPr preferRelativeResize="0"/>
              <p:nvPr/>
            </p:nvPicPr>
            <p:blipFill rotWithShape="1">
              <a:blip r:embed="rId3">
                <a:alphaModFix/>
              </a:blip>
              <a:srcRect b="0" l="0" r="0" t="0"/>
              <a:stretch/>
            </p:blipFill>
            <p:spPr>
              <a:xfrm>
                <a:off x="3326224" y="2835018"/>
                <a:ext cx="6018372" cy="3348667"/>
              </a:xfrm>
              <a:prstGeom prst="rect">
                <a:avLst/>
              </a:prstGeom>
              <a:noFill/>
              <a:ln>
                <a:noFill/>
              </a:ln>
            </p:spPr>
          </p:pic>
          <p:pic>
            <p:nvPicPr>
              <p:cNvPr descr="텍스트, 스크린샷, 모니터, 전자기기이(가) 표시된 사진&#10;&#10;자동 생성된 설명" id="4816" name="Google Shape;4816;p232"/>
              <p:cNvPicPr preferRelativeResize="0"/>
              <p:nvPr/>
            </p:nvPicPr>
            <p:blipFill rotWithShape="1">
              <a:blip r:embed="rId4">
                <a:alphaModFix/>
              </a:blip>
              <a:srcRect b="79493" l="7569" r="50961" t="14612"/>
              <a:stretch/>
            </p:blipFill>
            <p:spPr>
              <a:xfrm>
                <a:off x="3771581" y="2870529"/>
                <a:ext cx="4107988" cy="324906"/>
              </a:xfrm>
              <a:prstGeom prst="rect">
                <a:avLst/>
              </a:prstGeom>
              <a:noFill/>
              <a:ln>
                <a:noFill/>
              </a:ln>
            </p:spPr>
          </p:pic>
        </p:grpSp>
        <p:sp>
          <p:nvSpPr>
            <p:cNvPr id="4817" name="Google Shape;4817;p232"/>
            <p:cNvSpPr/>
            <p:nvPr/>
          </p:nvSpPr>
          <p:spPr>
            <a:xfrm>
              <a:off x="6336226" y="3415665"/>
              <a:ext cx="1677474" cy="15367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4818" name="Google Shape;4818;p232"/>
            <p:cNvSpPr/>
            <p:nvPr/>
          </p:nvSpPr>
          <p:spPr>
            <a:xfrm>
              <a:off x="4706901" y="3955415"/>
              <a:ext cx="1677474" cy="15367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4819" name="Google Shape;4819;p232"/>
            <p:cNvSpPr/>
            <p:nvPr/>
          </p:nvSpPr>
          <p:spPr>
            <a:xfrm>
              <a:off x="4734262" y="5896519"/>
              <a:ext cx="4136687" cy="22289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4" name="Shape 4824"/>
        <p:cNvGrpSpPr/>
        <p:nvPr/>
      </p:nvGrpSpPr>
      <p:grpSpPr>
        <a:xfrm>
          <a:off x="0" y="0"/>
          <a:ext cx="0" cy="0"/>
          <a:chOff x="0" y="0"/>
          <a:chExt cx="0" cy="0"/>
        </a:xfrm>
      </p:grpSpPr>
      <p:sp>
        <p:nvSpPr>
          <p:cNvPr id="4825" name="Google Shape;4825;p23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Nano</a:t>
            </a:r>
            <a:endParaRPr/>
          </a:p>
        </p:txBody>
      </p:sp>
      <p:sp>
        <p:nvSpPr>
          <p:cNvPr id="4826" name="Google Shape;4826;p2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827" name="Google Shape;4827;p2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Nano</a:t>
            </a:r>
            <a:endParaRPr/>
          </a:p>
        </p:txBody>
      </p:sp>
      <p:sp>
        <p:nvSpPr>
          <p:cNvPr id="4828" name="Google Shape;4828;p233"/>
          <p:cNvSpPr/>
          <p:nvPr/>
        </p:nvSpPr>
        <p:spPr>
          <a:xfrm>
            <a:off x="559817" y="194708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829" name="Google Shape;4829;p233"/>
          <p:cNvSpPr/>
          <p:nvPr/>
        </p:nvSpPr>
        <p:spPr>
          <a:xfrm>
            <a:off x="712182" y="1935722"/>
            <a:ext cx="8630827" cy="2153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di chuyển con trỏ nano</a:t>
            </a:r>
            <a:endParaRPr sz="1400">
              <a:solidFill>
                <a:srgbClr val="262626"/>
              </a:solidFill>
              <a:latin typeface="Arial"/>
              <a:ea typeface="Arial"/>
              <a:cs typeface="Arial"/>
              <a:sym typeface="Arial"/>
            </a:endParaRPr>
          </a:p>
        </p:txBody>
      </p:sp>
      <p:sp>
        <p:nvSpPr>
          <p:cNvPr id="4830" name="Google Shape;4830;p233"/>
          <p:cNvSpPr/>
          <p:nvPr/>
        </p:nvSpPr>
        <p:spPr>
          <a:xfrm>
            <a:off x="712182" y="2164058"/>
            <a:ext cx="8648794" cy="135083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Di chuyển con trỏ trong nano cực kỳ đơn giản.</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Phím mũi tên của bàn phím có thể được sử dụng để di chuyển con trỏ đến hướng mong muốn từng khoảng một.</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dùng phím Home, End để di chuyển về đầu và cuối dòng.</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sử dụng Ctrl + phím mũi tên trái, phải để di chuyển một từ về phía trước hoặc một từ về sau.</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sử dụng Trang lên, Trang xuống để chuyển đến trang tiếp theo hoặc trang trước đó.</a:t>
            </a:r>
            <a:endParaRPr sz="1300">
              <a:solidFill>
                <a:srgbClr val="262626"/>
              </a:solidFill>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5" name="Shape 4835"/>
        <p:cNvGrpSpPr/>
        <p:nvPr/>
      </p:nvGrpSpPr>
      <p:grpSpPr>
        <a:xfrm>
          <a:off x="0" y="0"/>
          <a:ext cx="0" cy="0"/>
          <a:chOff x="0" y="0"/>
          <a:chExt cx="0" cy="0"/>
        </a:xfrm>
      </p:grpSpPr>
      <p:sp>
        <p:nvSpPr>
          <p:cNvPr id="4836" name="Google Shape;4836;p23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Nano</a:t>
            </a:r>
            <a:endParaRPr/>
          </a:p>
        </p:txBody>
      </p:sp>
      <p:sp>
        <p:nvSpPr>
          <p:cNvPr id="4837" name="Google Shape;4837;p2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838" name="Google Shape;4838;p23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Nano</a:t>
            </a:r>
            <a:endParaRPr/>
          </a:p>
        </p:txBody>
      </p:sp>
      <p:sp>
        <p:nvSpPr>
          <p:cNvPr id="4839" name="Google Shape;4839;p234"/>
          <p:cNvSpPr/>
          <p:nvPr/>
        </p:nvSpPr>
        <p:spPr>
          <a:xfrm>
            <a:off x="559817" y="194708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840" name="Google Shape;4840;p234"/>
          <p:cNvSpPr/>
          <p:nvPr/>
        </p:nvSpPr>
        <p:spPr>
          <a:xfrm>
            <a:off x="712182" y="1935722"/>
            <a:ext cx="8630827" cy="2153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phím tắt thường dùng</a:t>
            </a:r>
            <a:endParaRPr sz="1400">
              <a:solidFill>
                <a:srgbClr val="262626"/>
              </a:solidFill>
              <a:latin typeface="Arial"/>
              <a:ea typeface="Arial"/>
              <a:cs typeface="Arial"/>
              <a:sym typeface="Arial"/>
            </a:endParaRPr>
          </a:p>
        </p:txBody>
      </p:sp>
      <p:sp>
        <p:nvSpPr>
          <p:cNvPr id="4841" name="Google Shape;4841;p234"/>
          <p:cNvSpPr/>
          <p:nvPr/>
        </p:nvSpPr>
        <p:spPr>
          <a:xfrm>
            <a:off x="712182" y="2164058"/>
            <a:ext cx="8648794" cy="260758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Alt + u : Hoàn tác</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Alt + e : Làm lại</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Alt + n : In số dòng</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Alt + a : Gán/tắt điểm bắt đầu của khối đã chọn</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Alt + 6 : Sao chép khối đã chọn vào Clipboard</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Ctrl + k : Cắt khối được chọn / Cắt 1 dòng nếu không có khối được chọn</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Ctrl + u : Dán</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Ctrl + s : Lưu</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Ctrl + o : Lưu dưới dạng</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Ctrl + x : Kết thúc</a:t>
            </a:r>
            <a:endParaRPr sz="1300">
              <a:solidFill>
                <a:srgbClr val="262626"/>
              </a:solidFill>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6" name="Shape 4846"/>
        <p:cNvGrpSpPr/>
        <p:nvPr/>
      </p:nvGrpSpPr>
      <p:grpSpPr>
        <a:xfrm>
          <a:off x="0" y="0"/>
          <a:ext cx="0" cy="0"/>
          <a:chOff x="0" y="0"/>
          <a:chExt cx="0" cy="0"/>
        </a:xfrm>
      </p:grpSpPr>
      <p:sp>
        <p:nvSpPr>
          <p:cNvPr id="4847" name="Google Shape;4847;p23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Nano</a:t>
            </a:r>
            <a:endParaRPr/>
          </a:p>
        </p:txBody>
      </p:sp>
      <p:sp>
        <p:nvSpPr>
          <p:cNvPr id="4848" name="Google Shape;4848;p2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849" name="Google Shape;4849;p23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Nano</a:t>
            </a:r>
            <a:endParaRPr/>
          </a:p>
        </p:txBody>
      </p:sp>
      <p:sp>
        <p:nvSpPr>
          <p:cNvPr id="4850" name="Google Shape;4850;p235"/>
          <p:cNvSpPr/>
          <p:nvPr/>
        </p:nvSpPr>
        <p:spPr>
          <a:xfrm>
            <a:off x="559817" y="194708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851" name="Google Shape;4851;p235"/>
          <p:cNvSpPr/>
          <p:nvPr/>
        </p:nvSpPr>
        <p:spPr>
          <a:xfrm>
            <a:off x="712182" y="1935722"/>
            <a:ext cx="8630827" cy="2153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nano</a:t>
            </a:r>
            <a:endParaRPr sz="1400">
              <a:solidFill>
                <a:srgbClr val="262626"/>
              </a:solidFill>
              <a:latin typeface="Arial"/>
              <a:ea typeface="Arial"/>
              <a:cs typeface="Arial"/>
              <a:sym typeface="Arial"/>
            </a:endParaRPr>
          </a:p>
        </p:txBody>
      </p:sp>
      <p:sp>
        <p:nvSpPr>
          <p:cNvPr id="4852" name="Google Shape;4852;p235"/>
          <p:cNvSpPr/>
          <p:nvPr/>
        </p:nvSpPr>
        <p:spPr>
          <a:xfrm>
            <a:off x="712182" y="2135483"/>
            <a:ext cx="8648794" cy="144829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nhập Ctrl + w, là lệnh Where được viết ở dưới cùng, bạn có thể tìm kiếm văn bản với cụm từ Search:</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nhìn vào phần dưới cùng ở đây, bạn có thể thấy rằng cấu hình của các phím tắt đã thay đổi. Trong đó M là viết tắt của Meta Key, Meta Key cho Windows là Alt và ESC cho Mac. Luôn có hướng dẫn ở phía dưới, giúp bạn dễ dàng thực hành cách sử dụng nano.</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lưu và thoát, bạn chỉ cần gõ lệnh thoát Ctrl + x. Bạn sẽ được hỏi có muốn lưu các sửa đổi của mình ở đây không. Bạn có thể tiếp tục bằng cách gõ y (có) hoặc n (không).</a:t>
            </a:r>
            <a:endParaRPr sz="1300">
              <a:solidFill>
                <a:srgbClr val="262626"/>
              </a:solidFill>
              <a:latin typeface="Arial"/>
              <a:ea typeface="Arial"/>
              <a:cs typeface="Arial"/>
              <a:sym typeface="Arial"/>
            </a:endParaRPr>
          </a:p>
        </p:txBody>
      </p:sp>
      <p:grpSp>
        <p:nvGrpSpPr>
          <p:cNvPr id="4853" name="Google Shape;4853;p235"/>
          <p:cNvGrpSpPr/>
          <p:nvPr/>
        </p:nvGrpSpPr>
        <p:grpSpPr>
          <a:xfrm>
            <a:off x="712182" y="3916970"/>
            <a:ext cx="8544420" cy="2312380"/>
            <a:chOff x="905795" y="4040795"/>
            <a:chExt cx="7801015" cy="2111192"/>
          </a:xfrm>
        </p:grpSpPr>
        <p:grpSp>
          <p:nvGrpSpPr>
            <p:cNvPr id="4854" name="Google Shape;4854;p235"/>
            <p:cNvGrpSpPr/>
            <p:nvPr/>
          </p:nvGrpSpPr>
          <p:grpSpPr>
            <a:xfrm>
              <a:off x="905795" y="4040795"/>
              <a:ext cx="3780000" cy="2103219"/>
              <a:chOff x="-494489" y="2576417"/>
              <a:chExt cx="4391596" cy="2443516"/>
            </a:xfrm>
          </p:grpSpPr>
          <p:pic>
            <p:nvPicPr>
              <p:cNvPr descr="텍스트, 스크린샷, 모니터, 실내이(가) 표시된 사진&#10;&#10;자동 생성된 설명" id="4855" name="Google Shape;4855;p235"/>
              <p:cNvPicPr preferRelativeResize="0"/>
              <p:nvPr/>
            </p:nvPicPr>
            <p:blipFill rotWithShape="1">
              <a:blip r:embed="rId3">
                <a:alphaModFix/>
              </a:blip>
              <a:srcRect b="0" l="0" r="0" t="0"/>
              <a:stretch/>
            </p:blipFill>
            <p:spPr>
              <a:xfrm>
                <a:off x="-494489" y="2576417"/>
                <a:ext cx="4391596" cy="2443516"/>
              </a:xfrm>
              <a:prstGeom prst="rect">
                <a:avLst/>
              </a:prstGeom>
              <a:noFill/>
              <a:ln cap="flat" cmpd="sng" w="9525">
                <a:solidFill>
                  <a:srgbClr val="D8D8D8"/>
                </a:solidFill>
                <a:prstDash val="solid"/>
                <a:round/>
                <a:headEnd len="sm" w="sm" type="none"/>
                <a:tailEnd len="sm" w="sm" type="none"/>
              </a:ln>
            </p:spPr>
          </p:pic>
          <p:sp>
            <p:nvSpPr>
              <p:cNvPr id="4856" name="Google Shape;4856;p235"/>
              <p:cNvSpPr/>
              <p:nvPr/>
            </p:nvSpPr>
            <p:spPr>
              <a:xfrm>
                <a:off x="440511" y="4807953"/>
                <a:ext cx="2379699" cy="18945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grpSp>
          <p:nvGrpSpPr>
            <p:cNvPr id="4857" name="Google Shape;4857;p235"/>
            <p:cNvGrpSpPr/>
            <p:nvPr/>
          </p:nvGrpSpPr>
          <p:grpSpPr>
            <a:xfrm>
              <a:off x="4926810" y="4048767"/>
              <a:ext cx="3780000" cy="2103220"/>
              <a:chOff x="-494489" y="5077163"/>
              <a:chExt cx="4403497" cy="2450139"/>
            </a:xfrm>
          </p:grpSpPr>
          <p:pic>
            <p:nvPicPr>
              <p:cNvPr descr="텍스트, 스크린샷, 모니터, 실내이(가) 표시된 사진&#10;&#10;자동 생성된 설명" id="4858" name="Google Shape;4858;p235"/>
              <p:cNvPicPr preferRelativeResize="0"/>
              <p:nvPr/>
            </p:nvPicPr>
            <p:blipFill rotWithShape="1">
              <a:blip r:embed="rId4">
                <a:alphaModFix/>
              </a:blip>
              <a:srcRect b="0" l="0" r="0" t="0"/>
              <a:stretch/>
            </p:blipFill>
            <p:spPr>
              <a:xfrm>
                <a:off x="-494489" y="5077163"/>
                <a:ext cx="4403497" cy="2450139"/>
              </a:xfrm>
              <a:prstGeom prst="rect">
                <a:avLst/>
              </a:prstGeom>
              <a:noFill/>
              <a:ln cap="flat" cmpd="sng" w="9525">
                <a:solidFill>
                  <a:srgbClr val="D8D8D8"/>
                </a:solidFill>
                <a:prstDash val="solid"/>
                <a:round/>
                <a:headEnd len="sm" w="sm" type="none"/>
                <a:tailEnd len="sm" w="sm" type="none"/>
              </a:ln>
            </p:spPr>
          </p:pic>
          <p:sp>
            <p:nvSpPr>
              <p:cNvPr id="4859" name="Google Shape;4859;p235"/>
              <p:cNvSpPr/>
              <p:nvPr/>
            </p:nvSpPr>
            <p:spPr>
              <a:xfrm>
                <a:off x="-150039" y="7227860"/>
                <a:ext cx="2875000" cy="26715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gr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4" name="Shape 4864"/>
        <p:cNvGrpSpPr/>
        <p:nvPr/>
      </p:nvGrpSpPr>
      <p:grpSpPr>
        <a:xfrm>
          <a:off x="0" y="0"/>
          <a:ext cx="0" cy="0"/>
          <a:chOff x="0" y="0"/>
          <a:chExt cx="0" cy="0"/>
        </a:xfrm>
      </p:grpSpPr>
      <p:sp>
        <p:nvSpPr>
          <p:cNvPr id="4865" name="Google Shape;4865;p236"/>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Trình chỉnh sửa và IDE</a:t>
            </a:r>
            <a:endParaRPr/>
          </a:p>
        </p:txBody>
      </p:sp>
      <p:sp>
        <p:nvSpPr>
          <p:cNvPr id="4866" name="Google Shape;4866;p236"/>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sz="5400">
              <a:solidFill>
                <a:srgbClr val="7F7F7F"/>
              </a:solidFill>
              <a:latin typeface="Arial"/>
              <a:ea typeface="Arial"/>
              <a:cs typeface="Arial"/>
              <a:sym typeface="Arial"/>
            </a:endParaRPr>
          </a:p>
        </p:txBody>
      </p:sp>
      <p:grpSp>
        <p:nvGrpSpPr>
          <p:cNvPr id="4867" name="Google Shape;4867;p236"/>
          <p:cNvGrpSpPr/>
          <p:nvPr/>
        </p:nvGrpSpPr>
        <p:grpSpPr>
          <a:xfrm>
            <a:off x="1051644" y="5236430"/>
            <a:ext cx="5702300" cy="278172"/>
            <a:chOff x="571500" y="5165783"/>
            <a:chExt cx="5702300" cy="278172"/>
          </a:xfrm>
        </p:grpSpPr>
        <p:sp>
          <p:nvSpPr>
            <p:cNvPr id="4868" name="Google Shape;4868;p236"/>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4.4. VSC</a:t>
              </a:r>
              <a:endParaRPr/>
            </a:p>
          </p:txBody>
        </p:sp>
        <p:sp>
          <p:nvSpPr>
            <p:cNvPr id="4869" name="Google Shape;4869;p236"/>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4870" name="Google Shape;4870;p236"/>
          <p:cNvGrpSpPr/>
          <p:nvPr/>
        </p:nvGrpSpPr>
        <p:grpSpPr>
          <a:xfrm>
            <a:off x="1051644" y="3973744"/>
            <a:ext cx="5702300" cy="278172"/>
            <a:chOff x="1051644" y="3973744"/>
            <a:chExt cx="5702300" cy="278172"/>
          </a:xfrm>
        </p:grpSpPr>
        <p:sp>
          <p:nvSpPr>
            <p:cNvPr id="4871" name="Google Shape;4871;p236"/>
            <p:cNvSpPr/>
            <p:nvPr/>
          </p:nvSpPr>
          <p:spPr>
            <a:xfrm>
              <a:off x="1234524" y="3974917"/>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4.1. Trình soạn thảo văn bản</a:t>
              </a:r>
              <a:endParaRPr sz="1800">
                <a:solidFill>
                  <a:srgbClr val="A5A5A5"/>
                </a:solidFill>
                <a:latin typeface="Arial"/>
                <a:ea typeface="Arial"/>
                <a:cs typeface="Arial"/>
                <a:sym typeface="Arial"/>
              </a:endParaRPr>
            </a:p>
          </p:txBody>
        </p:sp>
        <p:sp>
          <p:nvSpPr>
            <p:cNvPr id="4872" name="Google Shape;4872;p236"/>
            <p:cNvSpPr/>
            <p:nvPr/>
          </p:nvSpPr>
          <p:spPr>
            <a:xfrm>
              <a:off x="1051644" y="3973744"/>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4873" name="Google Shape;4873;p236"/>
          <p:cNvGrpSpPr/>
          <p:nvPr/>
        </p:nvGrpSpPr>
        <p:grpSpPr>
          <a:xfrm>
            <a:off x="1051968" y="4832163"/>
            <a:ext cx="5702300" cy="278172"/>
            <a:chOff x="1204044" y="4124327"/>
            <a:chExt cx="5702300" cy="278172"/>
          </a:xfrm>
        </p:grpSpPr>
        <p:sp>
          <p:nvSpPr>
            <p:cNvPr id="4874" name="Google Shape;4874;p236"/>
            <p:cNvSpPr/>
            <p:nvPr/>
          </p:nvSpPr>
          <p:spPr>
            <a:xfrm>
              <a:off x="1386924" y="41255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4.3. IDE</a:t>
              </a:r>
              <a:endParaRPr/>
            </a:p>
          </p:txBody>
        </p:sp>
        <p:sp>
          <p:nvSpPr>
            <p:cNvPr id="4875" name="Google Shape;4875;p236"/>
            <p:cNvSpPr/>
            <p:nvPr/>
          </p:nvSpPr>
          <p:spPr>
            <a:xfrm>
              <a:off x="1204044" y="412432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4876" name="Google Shape;4876;p236"/>
          <p:cNvGrpSpPr/>
          <p:nvPr/>
        </p:nvGrpSpPr>
        <p:grpSpPr>
          <a:xfrm>
            <a:off x="1054415" y="4392151"/>
            <a:ext cx="5702300" cy="278172"/>
            <a:chOff x="1051644" y="3973744"/>
            <a:chExt cx="5702300" cy="278172"/>
          </a:xfrm>
        </p:grpSpPr>
        <p:sp>
          <p:nvSpPr>
            <p:cNvPr id="4877" name="Google Shape;4877;p236"/>
            <p:cNvSpPr/>
            <p:nvPr/>
          </p:nvSpPr>
          <p:spPr>
            <a:xfrm>
              <a:off x="1234524" y="3974917"/>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4.2. Nano</a:t>
              </a:r>
              <a:endParaRPr/>
            </a:p>
          </p:txBody>
        </p:sp>
        <p:sp>
          <p:nvSpPr>
            <p:cNvPr id="4878" name="Google Shape;4878;p236"/>
            <p:cNvSpPr/>
            <p:nvPr/>
          </p:nvSpPr>
          <p:spPr>
            <a:xfrm>
              <a:off x="1051644" y="3973744"/>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3" name="Shape 4883"/>
        <p:cNvGrpSpPr/>
        <p:nvPr/>
      </p:nvGrpSpPr>
      <p:grpSpPr>
        <a:xfrm>
          <a:off x="0" y="0"/>
          <a:ext cx="0" cy="0"/>
          <a:chOff x="0" y="0"/>
          <a:chExt cx="0" cy="0"/>
        </a:xfrm>
      </p:grpSpPr>
      <p:sp>
        <p:nvSpPr>
          <p:cNvPr id="4884" name="Google Shape;4884;p23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IDE</a:t>
            </a:r>
            <a:endParaRPr/>
          </a:p>
        </p:txBody>
      </p:sp>
      <p:sp>
        <p:nvSpPr>
          <p:cNvPr id="4885" name="Google Shape;4885;p2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886" name="Google Shape;4886;p2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
            </a:r>
            <a:endParaRPr/>
          </a:p>
        </p:txBody>
      </p:sp>
      <p:grpSp>
        <p:nvGrpSpPr>
          <p:cNvPr id="4887" name="Google Shape;4887;p237"/>
          <p:cNvGrpSpPr/>
          <p:nvPr/>
        </p:nvGrpSpPr>
        <p:grpSpPr>
          <a:xfrm>
            <a:off x="561405" y="1915809"/>
            <a:ext cx="8783192" cy="215444"/>
            <a:chOff x="1027113" y="2045625"/>
            <a:chExt cx="8785225" cy="215494"/>
          </a:xfrm>
        </p:grpSpPr>
        <p:sp>
          <p:nvSpPr>
            <p:cNvPr id="4888" name="Google Shape;4888;p23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889" name="Google Shape;4889;p237"/>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IDE (Integrated Development Environment) là gì?</a:t>
              </a:r>
              <a:endParaRPr/>
            </a:p>
          </p:txBody>
        </p:sp>
      </p:grpSp>
      <p:sp>
        <p:nvSpPr>
          <p:cNvPr id="4890" name="Google Shape;4890;p237"/>
          <p:cNvSpPr/>
          <p:nvPr/>
        </p:nvSpPr>
        <p:spPr>
          <a:xfrm>
            <a:off x="712181" y="2135483"/>
            <a:ext cx="8875571" cy="244856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IDE là phần mềm để tạo các ứng dụng kết hợp các công cụ phổ biến của nhà phát triển thành một Giao diện người dùng đồ họa (GUI) duy nhất.</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Nói chung, IDE bao gồm 3 yếu tố sau:</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Trình chỉnh sửa mã nguồn: Trình soạn thảo văn bản giúp bạn viết mã phần mềm, bao gồm tô sáng cú pháp bằng các ký hiệu trực quan. Nó cung cấp tính năng tự động hoàn thành ngôn ngữ cụ thể và kiểm tra lỗi khi viết mã.</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Tự động hóa bản dựng cục bộ: Một tiện ích tự động hóa các tác vụ đơn giản và lặp đi lặp lại như biên dịch mã nguồn máy tính thành mã nhị phân, đóng gói mã nhị phân và chạy thử nghiệm tự động khi tạo các bản dựng cục bộ của phần mềm được người dùng sử dụng.</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Trình gỡ lỗi: Một chương trình cho phép bạn kiểm tra các chương trình khác và hiển thị bằng đồ họa vị trí gỡ lỗi của mã nguồn của bạn.</a:t>
            </a:r>
            <a:endParaRPr b="0" i="0" sz="1200" u="none" cap="none" strike="noStrike">
              <a:solidFill>
                <a:srgbClr val="262626"/>
              </a:solidFill>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5" name="Shape 4895"/>
        <p:cNvGrpSpPr/>
        <p:nvPr/>
      </p:nvGrpSpPr>
      <p:grpSpPr>
        <a:xfrm>
          <a:off x="0" y="0"/>
          <a:ext cx="0" cy="0"/>
          <a:chOff x="0" y="0"/>
          <a:chExt cx="0" cy="0"/>
        </a:xfrm>
      </p:grpSpPr>
      <p:sp>
        <p:nvSpPr>
          <p:cNvPr id="4896" name="Google Shape;4896;p23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IDE</a:t>
            </a:r>
            <a:endParaRPr/>
          </a:p>
        </p:txBody>
      </p:sp>
      <p:sp>
        <p:nvSpPr>
          <p:cNvPr id="4897" name="Google Shape;4897;p2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898" name="Google Shape;4898;p23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
            </a:r>
            <a:endParaRPr/>
          </a:p>
        </p:txBody>
      </p:sp>
      <p:grpSp>
        <p:nvGrpSpPr>
          <p:cNvPr id="4899" name="Google Shape;4899;p238"/>
          <p:cNvGrpSpPr/>
          <p:nvPr/>
        </p:nvGrpSpPr>
        <p:grpSpPr>
          <a:xfrm>
            <a:off x="561405" y="1915809"/>
            <a:ext cx="8783192" cy="215444"/>
            <a:chOff x="1027113" y="2045625"/>
            <a:chExt cx="8785225" cy="215494"/>
          </a:xfrm>
        </p:grpSpPr>
        <p:sp>
          <p:nvSpPr>
            <p:cNvPr id="4900" name="Google Shape;4900;p2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901" name="Google Shape;4901;p238"/>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Tại sao các lập trình viên sử dụng IDE?</a:t>
              </a:r>
              <a:endParaRPr/>
            </a:p>
          </p:txBody>
        </p:sp>
      </p:grpSp>
      <p:sp>
        <p:nvSpPr>
          <p:cNvPr id="4902" name="Google Shape;4902;p238"/>
          <p:cNvSpPr/>
          <p:nvPr/>
        </p:nvSpPr>
        <p:spPr>
          <a:xfrm>
            <a:off x="712182" y="2135483"/>
            <a:ext cx="8648794" cy="26588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cho phép các nhà phát triển nhanh chóng lập trình các ứng dụng mới bằng cách loại bỏ nhu cầu cấu hình thủ công và tích hợp nhiều tiện ích như một phần của quy trình thiết lập.</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Sẽ rất hữu ích cho các nhà phát triển mới khi sử dụng IDE để làm quen với các công cụ và quy trình làm việc tiêu chuẩn của nhóm khi giới thiệu.</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tiết kiệm thời gian với các tính năng, chẳng hạn như hoàn thành mã thông minh và tạo mã tự động giúp loại bỏ nhu cầu nhập toàn bộ chuỗi.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giúp các nhà phát triển tổ chức quy trình công việc và giải quyết vấn đề.</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xác định các lỗi do lỗi của con người gây ra trong thời gian thực bằng cách phân tích mã khi nó được viết.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Hầu hết các nhóm phát triển doanh nghiệp ngày nay chọn một IDE được cấu hình sẵn được tối ưu hóa cho một trường hợp sử dụng cụ thể.</a:t>
            </a:r>
            <a:endParaRPr sz="1300">
              <a:solidFill>
                <a:srgbClr val="262626"/>
              </a:solidFill>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7" name="Shape 4907"/>
        <p:cNvGrpSpPr/>
        <p:nvPr/>
      </p:nvGrpSpPr>
      <p:grpSpPr>
        <a:xfrm>
          <a:off x="0" y="0"/>
          <a:ext cx="0" cy="0"/>
          <a:chOff x="0" y="0"/>
          <a:chExt cx="0" cy="0"/>
        </a:xfrm>
      </p:grpSpPr>
      <p:sp>
        <p:nvSpPr>
          <p:cNvPr id="4908" name="Google Shape;4908;p23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IDE</a:t>
            </a:r>
            <a:endParaRPr/>
          </a:p>
        </p:txBody>
      </p:sp>
      <p:sp>
        <p:nvSpPr>
          <p:cNvPr id="4909" name="Google Shape;4909;p2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910" name="Google Shape;4910;p23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
            </a:r>
            <a:endParaRPr/>
          </a:p>
        </p:txBody>
      </p:sp>
      <p:grpSp>
        <p:nvGrpSpPr>
          <p:cNvPr id="4911" name="Google Shape;4911;p239"/>
          <p:cNvGrpSpPr/>
          <p:nvPr/>
        </p:nvGrpSpPr>
        <p:grpSpPr>
          <a:xfrm>
            <a:off x="561405" y="1915809"/>
            <a:ext cx="8783192" cy="215444"/>
            <a:chOff x="1027113" y="2045625"/>
            <a:chExt cx="8785225" cy="215494"/>
          </a:xfrm>
        </p:grpSpPr>
        <p:sp>
          <p:nvSpPr>
            <p:cNvPr id="4912" name="Google Shape;4912;p23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913" name="Google Shape;4913;p239"/>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loại IDE</a:t>
              </a:r>
              <a:endParaRPr/>
            </a:p>
          </p:txBody>
        </p:sp>
      </p:grpSp>
      <p:sp>
        <p:nvSpPr>
          <p:cNvPr id="4914" name="Google Shape;4914;p239"/>
          <p:cNvSpPr/>
          <p:nvPr/>
        </p:nvSpPr>
        <p:spPr>
          <a:xfrm>
            <a:off x="866170" y="3234374"/>
            <a:ext cx="5935224" cy="2684529"/>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Eclipse </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 là một môi trường phát triển tích hợp dựa trên Java. Nó được tạo ra bởi Quỹ Eclipse. Vì Java là ngôn ngữ lập trình được phát triển bởi Sun Microsystems, Eclipse, có nghĩa là một biểu thức liên quan đến mặt trời, được lấy làm tên.</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 có thể được sử dụng, sửa đổi và phân phối lại miễn phí ở mọi nơi trong Windows, macOS hoặc Linux. Đối với macOS, có thể cài đặt Java mà không cần đặt biến môi trường, đây là đặc điểm của các HĐH giống Unix không phụ thuộc vào sổ đăng ký. Ngay cả khi bạn chỉ cài đặt thời gian chạy Java (JRE), trình biên dịch được bao gồm ngay lập tức, vì vậy bạn có thể cài đặt Java và gõ javac trong thiết bị đầu cuối để hoạt động ngay lập tức.</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Vì nó có thể được sử dụng ở mọi nơi mà không bị giới hạn bởi hệ điều hành, nên nó có thể được sử dụng để phát triển phần mềm trên nhiều nền tảng khác nhau.</a:t>
            </a:r>
            <a:endParaRPr b="0" i="0" sz="1800" u="none" cap="none" strike="noStrike">
              <a:solidFill>
                <a:srgbClr val="262626"/>
              </a:solidFill>
              <a:latin typeface="Arial"/>
              <a:ea typeface="Arial"/>
              <a:cs typeface="Arial"/>
              <a:sym typeface="Arial"/>
            </a:endParaRPr>
          </a:p>
        </p:txBody>
      </p:sp>
      <p:sp>
        <p:nvSpPr>
          <p:cNvPr id="4915" name="Google Shape;4915;p239"/>
          <p:cNvSpPr/>
          <p:nvPr/>
        </p:nvSpPr>
        <p:spPr>
          <a:xfrm>
            <a:off x="866170" y="2283653"/>
            <a:ext cx="8648794" cy="95072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nhiều loại IDEs, nhưng các IDEs tiêu biểu bao gồm PyCharm, Eclipse và VSC (Visual Studio Code).</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Nói một cách chính xác, VSC có thể được mở rộng thành trình soạn thảo văn bản hoặc IDE.</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hãy xem qua các tính năng của từng IDE:</a:t>
            </a:r>
            <a:endParaRPr sz="1300">
              <a:solidFill>
                <a:srgbClr val="262626"/>
              </a:solidFill>
              <a:latin typeface="Arial"/>
              <a:ea typeface="Arial"/>
              <a:cs typeface="Arial"/>
              <a:sym typeface="Arial"/>
            </a:endParaRPr>
          </a:p>
        </p:txBody>
      </p:sp>
      <p:grpSp>
        <p:nvGrpSpPr>
          <p:cNvPr id="4916" name="Google Shape;4916;p239"/>
          <p:cNvGrpSpPr/>
          <p:nvPr/>
        </p:nvGrpSpPr>
        <p:grpSpPr>
          <a:xfrm>
            <a:off x="6853945" y="3595815"/>
            <a:ext cx="2490652" cy="2146311"/>
            <a:chOff x="6580578" y="3595815"/>
            <a:chExt cx="2490652" cy="2146311"/>
          </a:xfrm>
        </p:grpSpPr>
        <p:pic>
          <p:nvPicPr>
            <p:cNvPr descr="Eclipse: A Brief History - IRI" id="4917" name="Google Shape;4917;p239"/>
            <p:cNvPicPr preferRelativeResize="0"/>
            <p:nvPr/>
          </p:nvPicPr>
          <p:blipFill rotWithShape="1">
            <a:blip r:embed="rId3">
              <a:alphaModFix/>
            </a:blip>
            <a:srcRect b="0" l="0" r="0" t="0"/>
            <a:stretch/>
          </p:blipFill>
          <p:spPr>
            <a:xfrm>
              <a:off x="7114408" y="4290098"/>
              <a:ext cx="1422992" cy="757743"/>
            </a:xfrm>
            <a:prstGeom prst="rect">
              <a:avLst/>
            </a:prstGeom>
            <a:noFill/>
            <a:ln>
              <a:noFill/>
            </a:ln>
          </p:spPr>
        </p:pic>
        <p:sp>
          <p:nvSpPr>
            <p:cNvPr id="4918" name="Google Shape;4918;p239"/>
            <p:cNvSpPr/>
            <p:nvPr/>
          </p:nvSpPr>
          <p:spPr>
            <a:xfrm>
              <a:off x="6580578" y="3595815"/>
              <a:ext cx="2490652" cy="2146311"/>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24"/>
          <p:cNvSpPr/>
          <p:nvPr/>
        </p:nvSpPr>
        <p:spPr>
          <a:xfrm>
            <a:off x="307890" y="2738111"/>
            <a:ext cx="9998873"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Hướng dẫn lệnh hệ điều hành Raspberry Pi</a:t>
            </a:r>
            <a:endParaRPr/>
          </a:p>
        </p:txBody>
      </p:sp>
      <p:sp>
        <p:nvSpPr>
          <p:cNvPr id="616" name="Google Shape;616;p24"/>
          <p:cNvSpPr/>
          <p:nvPr/>
        </p:nvSpPr>
        <p:spPr>
          <a:xfrm>
            <a:off x="962291" y="2456386"/>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 </a:t>
            </a:r>
            <a:endParaRPr sz="5400">
              <a:solidFill>
                <a:srgbClr val="7F7F7F"/>
              </a:solidFill>
              <a:latin typeface="Arial"/>
              <a:ea typeface="Arial"/>
              <a:cs typeface="Arial"/>
              <a:sym typeface="Arial"/>
            </a:endParaRPr>
          </a:p>
        </p:txBody>
      </p:sp>
      <p:sp>
        <p:nvSpPr>
          <p:cNvPr id="617" name="Google Shape;617;p24"/>
          <p:cNvSpPr/>
          <p:nvPr/>
        </p:nvSpPr>
        <p:spPr>
          <a:xfrm>
            <a:off x="1234524" y="3745809"/>
            <a:ext cx="5519420"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2.1. Kết nối với hệ điều hành Raspberry Pi từ máy tính của bạn</a:t>
            </a:r>
            <a:endParaRPr sz="1800">
              <a:solidFill>
                <a:srgbClr val="3F3F3F"/>
              </a:solidFill>
              <a:latin typeface="Arial"/>
              <a:ea typeface="Arial"/>
              <a:cs typeface="Arial"/>
              <a:sym typeface="Arial"/>
            </a:endParaRPr>
          </a:p>
        </p:txBody>
      </p:sp>
      <p:sp>
        <p:nvSpPr>
          <p:cNvPr id="618" name="Google Shape;618;p24"/>
          <p:cNvSpPr/>
          <p:nvPr/>
        </p:nvSpPr>
        <p:spPr>
          <a:xfrm>
            <a:off x="1051644" y="3883135"/>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619" name="Google Shape;619;p24"/>
          <p:cNvSpPr/>
          <p:nvPr/>
        </p:nvSpPr>
        <p:spPr>
          <a:xfrm>
            <a:off x="1234524" y="431414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Lệnh cơ bản</a:t>
            </a:r>
            <a:endParaRPr sz="1800">
              <a:solidFill>
                <a:srgbClr val="A5A5A5"/>
              </a:solidFill>
              <a:latin typeface="Arial"/>
              <a:ea typeface="Arial"/>
              <a:cs typeface="Arial"/>
              <a:sym typeface="Arial"/>
            </a:endParaRPr>
          </a:p>
        </p:txBody>
      </p:sp>
      <p:sp>
        <p:nvSpPr>
          <p:cNvPr id="620" name="Google Shape;620;p24"/>
          <p:cNvSpPr/>
          <p:nvPr/>
        </p:nvSpPr>
        <p:spPr>
          <a:xfrm>
            <a:off x="1051644" y="4312969"/>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621" name="Google Shape;621;p24"/>
          <p:cNvGrpSpPr/>
          <p:nvPr/>
        </p:nvGrpSpPr>
        <p:grpSpPr>
          <a:xfrm>
            <a:off x="1051644" y="4742803"/>
            <a:ext cx="5702300" cy="278172"/>
            <a:chOff x="571500" y="5165783"/>
            <a:chExt cx="5702300" cy="278172"/>
          </a:xfrm>
        </p:grpSpPr>
        <p:sp>
          <p:nvSpPr>
            <p:cNvPr id="622" name="Google Shape;622;p2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2.3. Các lệnh về Hệ thống tệp</a:t>
              </a:r>
              <a:endParaRPr sz="1800">
                <a:solidFill>
                  <a:srgbClr val="A5A5A5"/>
                </a:solidFill>
                <a:latin typeface="Arial"/>
                <a:ea typeface="Arial"/>
                <a:cs typeface="Arial"/>
                <a:sym typeface="Arial"/>
              </a:endParaRPr>
            </a:p>
          </p:txBody>
        </p:sp>
        <p:sp>
          <p:nvSpPr>
            <p:cNvPr id="623" name="Google Shape;623;p2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624" name="Google Shape;624;p24"/>
          <p:cNvGrpSpPr/>
          <p:nvPr/>
        </p:nvGrpSpPr>
        <p:grpSpPr>
          <a:xfrm>
            <a:off x="1051644" y="5147638"/>
            <a:ext cx="5702300" cy="278172"/>
            <a:chOff x="571500" y="5165783"/>
            <a:chExt cx="5702300" cy="278172"/>
          </a:xfrm>
        </p:grpSpPr>
        <p:sp>
          <p:nvSpPr>
            <p:cNvPr id="625" name="Google Shape;625;p2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2.4. Các lệnh về điều khiển hệ thống</a:t>
              </a:r>
              <a:endParaRPr sz="1800">
                <a:solidFill>
                  <a:srgbClr val="A5A5A5"/>
                </a:solidFill>
                <a:latin typeface="Arial"/>
                <a:ea typeface="Arial"/>
                <a:cs typeface="Arial"/>
                <a:sym typeface="Arial"/>
              </a:endParaRPr>
            </a:p>
          </p:txBody>
        </p:sp>
        <p:sp>
          <p:nvSpPr>
            <p:cNvPr id="626" name="Google Shape;626;p2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
        <p:nvSpPr>
          <p:cNvPr id="627" name="Google Shape;627;p24"/>
          <p:cNvSpPr/>
          <p:nvPr/>
        </p:nvSpPr>
        <p:spPr>
          <a:xfrm>
            <a:off x="5307327" y="434999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628" name="Google Shape;628;p24"/>
          <p:cNvSpPr/>
          <p:nvPr/>
        </p:nvSpPr>
        <p:spPr>
          <a:xfrm>
            <a:off x="5307327" y="477983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629" name="Google Shape;629;p24"/>
          <p:cNvSpPr/>
          <p:nvPr/>
        </p:nvSpPr>
        <p:spPr>
          <a:xfrm>
            <a:off x="5307327" y="5184666"/>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630" name="Google Shape;630;p24"/>
          <p:cNvGrpSpPr/>
          <p:nvPr/>
        </p:nvGrpSpPr>
        <p:grpSpPr>
          <a:xfrm>
            <a:off x="5490207" y="4351170"/>
            <a:ext cx="4315340" cy="1111668"/>
            <a:chOff x="5741201" y="4533272"/>
            <a:chExt cx="5519420" cy="1111668"/>
          </a:xfrm>
        </p:grpSpPr>
        <p:sp>
          <p:nvSpPr>
            <p:cNvPr id="631" name="Google Shape;631;p24"/>
            <p:cNvSpPr/>
            <p:nvPr/>
          </p:nvSpPr>
          <p:spPr>
            <a:xfrm>
              <a:off x="5741201" y="453327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2.5. Các lệnh về Network</a:t>
              </a:r>
              <a:endParaRPr/>
            </a:p>
          </p:txBody>
        </p:sp>
        <p:sp>
          <p:nvSpPr>
            <p:cNvPr id="632" name="Google Shape;632;p24"/>
            <p:cNvSpPr/>
            <p:nvPr/>
          </p:nvSpPr>
          <p:spPr>
            <a:xfrm>
              <a:off x="5741201" y="49631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2.6. Các lệnh về Người dùng &amp; Quyền</a:t>
              </a:r>
              <a:endParaRPr sz="1800">
                <a:solidFill>
                  <a:srgbClr val="A5A5A5"/>
                </a:solidFill>
                <a:latin typeface="Arial"/>
                <a:ea typeface="Arial"/>
                <a:cs typeface="Arial"/>
                <a:sym typeface="Arial"/>
              </a:endParaRPr>
            </a:p>
          </p:txBody>
        </p:sp>
        <p:sp>
          <p:nvSpPr>
            <p:cNvPr id="633" name="Google Shape;633;p24"/>
            <p:cNvSpPr/>
            <p:nvPr/>
          </p:nvSpPr>
          <p:spPr>
            <a:xfrm>
              <a:off x="5741201" y="5367941"/>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2.7. Công cụ lập trình</a:t>
              </a:r>
              <a:endParaRPr sz="1800">
                <a:solidFill>
                  <a:srgbClr val="A5A5A5"/>
                </a:solidFill>
                <a:latin typeface="Arial"/>
                <a:ea typeface="Arial"/>
                <a:cs typeface="Arial"/>
                <a:sym typeface="Arial"/>
              </a:endParaRPr>
            </a:p>
          </p:txBody>
        </p:sp>
      </p:gr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3" name="Shape 4923"/>
        <p:cNvGrpSpPr/>
        <p:nvPr/>
      </p:nvGrpSpPr>
      <p:grpSpPr>
        <a:xfrm>
          <a:off x="0" y="0"/>
          <a:ext cx="0" cy="0"/>
          <a:chOff x="0" y="0"/>
          <a:chExt cx="0" cy="0"/>
        </a:xfrm>
      </p:grpSpPr>
      <p:sp>
        <p:nvSpPr>
          <p:cNvPr id="4924" name="Google Shape;4924;p24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IDE</a:t>
            </a:r>
            <a:endParaRPr/>
          </a:p>
        </p:txBody>
      </p:sp>
      <p:sp>
        <p:nvSpPr>
          <p:cNvPr id="4925" name="Google Shape;4925;p2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926" name="Google Shape;4926;p24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
            </a:r>
            <a:endParaRPr/>
          </a:p>
        </p:txBody>
      </p:sp>
      <p:grpSp>
        <p:nvGrpSpPr>
          <p:cNvPr id="4927" name="Google Shape;4927;p240"/>
          <p:cNvGrpSpPr/>
          <p:nvPr/>
        </p:nvGrpSpPr>
        <p:grpSpPr>
          <a:xfrm>
            <a:off x="561405" y="1915809"/>
            <a:ext cx="8783192" cy="215444"/>
            <a:chOff x="1027113" y="2045625"/>
            <a:chExt cx="8785225" cy="215494"/>
          </a:xfrm>
        </p:grpSpPr>
        <p:sp>
          <p:nvSpPr>
            <p:cNvPr id="4928" name="Google Shape;4928;p2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929" name="Google Shape;4929;p240"/>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loại IDE</a:t>
              </a:r>
              <a:endParaRPr/>
            </a:p>
          </p:txBody>
        </p:sp>
      </p:grpSp>
      <p:sp>
        <p:nvSpPr>
          <p:cNvPr id="4930" name="Google Shape;4930;p240"/>
          <p:cNvSpPr/>
          <p:nvPr/>
        </p:nvSpPr>
        <p:spPr>
          <a:xfrm>
            <a:off x="712182" y="2135483"/>
            <a:ext cx="8742802" cy="414133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Pycharm </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PyCharm là một môi trường phát triển tích hợp (IDE) được sử dụng trong lập trình máy tính, dành riêng cho ngôn ngữ Python.</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 được phát triển bởi công ty Séc JetBrains (trước đây gọi là IntelliJ).</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 cung cấp phân tích mã, trình gỡ lỗi đồ họa, trình kiểm tra Bài tích hợp, tích hợp với các hệ thống kiểm soát phiên bản (VCSes) và hỗ trợ phát triển web với Django cũng như khoa học dữ liệu với Anaconda.</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Điều hướng dự án và mã: chế độ xem dự án chuyên biệt, chế độ xem cấu trúc tệp và chuyển nhanh giữa các tệp, lớp, phương thức và tập quán.</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Tái cấu trúc Python: bao gồm đổi tên, trích xuất phương thức, giới thiệu biến, giới thiệu hằng số, kéo lên, đẩy xuống và những thứ khác.</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Hỗ trợ cho các khung web: Django, web2py và Flask [chỉ phiên bản chuyên nghiệp] [8].</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Trình gỡ lỗi Python tích hợp.</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Thử nghiệm Bài tích hợp, với phạm vi mã từng dòng.</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Phát triển Python của Google App Engine [chỉ dành cho phiên bản chuyên nghiệp].</a:t>
            </a:r>
            <a:endParaRPr b="0" i="0" sz="1200" u="none" cap="none" strike="noStrike">
              <a:solidFill>
                <a:srgbClr val="262626"/>
              </a:solidFill>
              <a:latin typeface="Arial"/>
              <a:ea typeface="Arial"/>
              <a:cs typeface="Arial"/>
              <a:sym typeface="Arial"/>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Tích hợp kiểm soát phiên bản: giao diện người dùng hợp nhất cho Mercurial, Git, Subversion, Perforce và CVS với danh sách thay đổi và hợp nhất.</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5" name="Shape 4935"/>
        <p:cNvGrpSpPr/>
        <p:nvPr/>
      </p:nvGrpSpPr>
      <p:grpSpPr>
        <a:xfrm>
          <a:off x="0" y="0"/>
          <a:ext cx="0" cy="0"/>
          <a:chOff x="0" y="0"/>
          <a:chExt cx="0" cy="0"/>
        </a:xfrm>
      </p:grpSpPr>
      <p:sp>
        <p:nvSpPr>
          <p:cNvPr id="4936" name="Google Shape;4936;p24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IDE</a:t>
            </a:r>
            <a:endParaRPr/>
          </a:p>
        </p:txBody>
      </p:sp>
      <p:sp>
        <p:nvSpPr>
          <p:cNvPr id="4937" name="Google Shape;4937;p2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938" name="Google Shape;4938;p24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
            </a:r>
            <a:endParaRPr/>
          </a:p>
        </p:txBody>
      </p:sp>
      <p:grpSp>
        <p:nvGrpSpPr>
          <p:cNvPr id="4939" name="Google Shape;4939;p241"/>
          <p:cNvGrpSpPr/>
          <p:nvPr/>
        </p:nvGrpSpPr>
        <p:grpSpPr>
          <a:xfrm>
            <a:off x="561405" y="1915809"/>
            <a:ext cx="8783192" cy="215444"/>
            <a:chOff x="1027113" y="2045625"/>
            <a:chExt cx="8785225" cy="215494"/>
          </a:xfrm>
        </p:grpSpPr>
        <p:sp>
          <p:nvSpPr>
            <p:cNvPr id="4940" name="Google Shape;4940;p24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941" name="Google Shape;4941;p241"/>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laoij IDE</a:t>
              </a:r>
              <a:endParaRPr/>
            </a:p>
          </p:txBody>
        </p:sp>
      </p:grpSp>
      <p:sp>
        <p:nvSpPr>
          <p:cNvPr id="4942" name="Google Shape;4942;p241"/>
          <p:cNvSpPr/>
          <p:nvPr/>
        </p:nvSpPr>
        <p:spPr>
          <a:xfrm>
            <a:off x="712182" y="2135483"/>
            <a:ext cx="8648794" cy="1761199"/>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VSC(Visual Studio Code) </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 là một trình soạn thảo văn bản được giới thiệu vào ngày 29 tháng 4 năm 2015 và phiên bản đầy đủ 1.0.0 được phát hành vào ngày 15 tháng 4 năm 2016. Nó được phát triển bởi Microsoft.</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 được xây dựng trên khung Electron. Đây là trình chỉnh sửa đầu tiên hỗ trợ đa nền tảng trong số các công cụ phát triển của Microsoft và hỗ trợ Windows, macOS và Linux.</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Ưu điểm lớn nhất là các chức năng mở rộng cho phép nó được mở rộng lên IDE, ngoài hoạt động như một trình soạn thảo đơn giản và các tài liệu chính thức của Microsoft cung cấp các ví dụ về việc sử dụng các chức năng mở rộng đó.</a:t>
            </a:r>
            <a:endParaRPr b="0" i="0" sz="1200" u="none" cap="none" strike="noStrike">
              <a:solidFill>
                <a:srgbClr val="262626"/>
              </a:solidFill>
              <a:latin typeface="Arial"/>
              <a:ea typeface="Arial"/>
              <a:cs typeface="Arial"/>
              <a:sym typeface="Arial"/>
            </a:endParaRPr>
          </a:p>
        </p:txBody>
      </p:sp>
      <p:sp>
        <p:nvSpPr>
          <p:cNvPr id="4943" name="Google Shape;4943;p241"/>
          <p:cNvSpPr/>
          <p:nvPr/>
        </p:nvSpPr>
        <p:spPr>
          <a:xfrm>
            <a:off x="712182" y="3896682"/>
            <a:ext cx="6141763" cy="2094623"/>
          </a:xfrm>
          <a:prstGeom prst="rect">
            <a:avLst/>
          </a:prstGeom>
          <a:noFill/>
          <a:ln>
            <a:noFill/>
          </a:ln>
        </p:spPr>
        <p:txBody>
          <a:bodyPr anchorCtr="0" anchor="t" bIns="71975" lIns="0" spcFirstLastPara="1" rIns="143950" wrap="square" tIns="71975">
            <a:spAutoFit/>
          </a:bodyPr>
          <a:lstStyle/>
          <a:p>
            <a:pPr indent="-179352" lvl="1" marL="355529"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Vì Visual Studio Code không phải là IDE nên nó không có trình xây dựng tích hợp, vì vậy bạn phải xây dựng một môi trường biên dịch riêng để xây dựng trong Mã VS. Ví dụ: nếu bạn muốn biên dịch mã C/C++ trên Windows, hãy cài đặt hai plug-in C/C++ và C/C++ Compile Run, cài đặt TDM-GCC và bắt đầu từ môi trường có thể biên dịch đơn giản [1][2 ]. Khi được sử dụng cùng với Công cụ CMake, một phần bổ trợ CMake do Microsoft cung cấp chính thức, nó có thể được sử dụng làm IDE để quản lý phụ thuộc, tự động hoàn thành chẳng hạn như Intellisense, gỡ lỗi, kiểm tra và triển khai cùng một lúc.</a:t>
            </a:r>
            <a:endParaRPr/>
          </a:p>
          <a:p>
            <a:pPr indent="-179352" lvl="1" marL="355529"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 là một trình soạn thảo văn bản và IDE phổ biến đã chứng kiến sự gia tăng đáng kể trong việc sử dụng và chia sẻ VSC trong những năm gần đây.</a:t>
            </a:r>
            <a:endParaRPr b="0" i="0" sz="1200" u="none" cap="none" strike="noStrike">
              <a:solidFill>
                <a:srgbClr val="262626"/>
              </a:solidFill>
              <a:latin typeface="Arial"/>
              <a:ea typeface="Arial"/>
              <a:cs typeface="Arial"/>
              <a:sym typeface="Arial"/>
            </a:endParaRPr>
          </a:p>
        </p:txBody>
      </p:sp>
      <p:grpSp>
        <p:nvGrpSpPr>
          <p:cNvPr id="4944" name="Google Shape;4944;p241"/>
          <p:cNvGrpSpPr/>
          <p:nvPr/>
        </p:nvGrpSpPr>
        <p:grpSpPr>
          <a:xfrm>
            <a:off x="6853945" y="4029034"/>
            <a:ext cx="2490652" cy="1831835"/>
            <a:chOff x="6853945" y="4029034"/>
            <a:chExt cx="2490652" cy="1831835"/>
          </a:xfrm>
        </p:grpSpPr>
        <p:pic>
          <p:nvPicPr>
            <p:cNvPr descr="images.prismic.io/launchdarkly/ZWQ2YzRhNTItYzg4..." id="4945" name="Google Shape;4945;p241"/>
            <p:cNvPicPr preferRelativeResize="0"/>
            <p:nvPr/>
          </p:nvPicPr>
          <p:blipFill rotWithShape="1">
            <a:blip r:embed="rId3">
              <a:alphaModFix/>
            </a:blip>
            <a:srcRect b="0" l="0" r="0" t="0"/>
            <a:stretch/>
          </p:blipFill>
          <p:spPr>
            <a:xfrm>
              <a:off x="7075647" y="4339984"/>
              <a:ext cx="2063627" cy="1031814"/>
            </a:xfrm>
            <a:prstGeom prst="rect">
              <a:avLst/>
            </a:prstGeom>
            <a:noFill/>
            <a:ln>
              <a:noFill/>
            </a:ln>
          </p:spPr>
        </p:pic>
        <p:sp>
          <p:nvSpPr>
            <p:cNvPr id="4946" name="Google Shape;4946;p241"/>
            <p:cNvSpPr/>
            <p:nvPr/>
          </p:nvSpPr>
          <p:spPr>
            <a:xfrm>
              <a:off x="6853945" y="4029034"/>
              <a:ext cx="2490652" cy="183183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1" name="Shape 4951"/>
        <p:cNvGrpSpPr/>
        <p:nvPr/>
      </p:nvGrpSpPr>
      <p:grpSpPr>
        <a:xfrm>
          <a:off x="0" y="0"/>
          <a:ext cx="0" cy="0"/>
          <a:chOff x="0" y="0"/>
          <a:chExt cx="0" cy="0"/>
        </a:xfrm>
      </p:grpSpPr>
      <p:sp>
        <p:nvSpPr>
          <p:cNvPr id="4952" name="Google Shape;4952;p242"/>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Trình chỉnh sửa và IDE</a:t>
            </a:r>
            <a:endParaRPr/>
          </a:p>
        </p:txBody>
      </p:sp>
      <p:sp>
        <p:nvSpPr>
          <p:cNvPr id="4953" name="Google Shape;4953;p242"/>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sz="5400">
              <a:solidFill>
                <a:srgbClr val="7F7F7F"/>
              </a:solidFill>
              <a:latin typeface="Arial"/>
              <a:ea typeface="Arial"/>
              <a:cs typeface="Arial"/>
              <a:sym typeface="Arial"/>
            </a:endParaRPr>
          </a:p>
        </p:txBody>
      </p:sp>
      <p:grpSp>
        <p:nvGrpSpPr>
          <p:cNvPr id="4954" name="Google Shape;4954;p242"/>
          <p:cNvGrpSpPr/>
          <p:nvPr/>
        </p:nvGrpSpPr>
        <p:grpSpPr>
          <a:xfrm>
            <a:off x="1051644" y="3973744"/>
            <a:ext cx="5702300" cy="278172"/>
            <a:chOff x="1051644" y="3973744"/>
            <a:chExt cx="5702300" cy="278172"/>
          </a:xfrm>
        </p:grpSpPr>
        <p:sp>
          <p:nvSpPr>
            <p:cNvPr id="4955" name="Google Shape;4955;p242"/>
            <p:cNvSpPr/>
            <p:nvPr/>
          </p:nvSpPr>
          <p:spPr>
            <a:xfrm>
              <a:off x="1234524" y="3974917"/>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4.1. Trình soạn thảo văn bản</a:t>
              </a:r>
              <a:endParaRPr sz="1800">
                <a:solidFill>
                  <a:srgbClr val="A5A5A5"/>
                </a:solidFill>
                <a:latin typeface="Arial"/>
                <a:ea typeface="Arial"/>
                <a:cs typeface="Arial"/>
                <a:sym typeface="Arial"/>
              </a:endParaRPr>
            </a:p>
          </p:txBody>
        </p:sp>
        <p:sp>
          <p:nvSpPr>
            <p:cNvPr id="4956" name="Google Shape;4956;p242"/>
            <p:cNvSpPr/>
            <p:nvPr/>
          </p:nvSpPr>
          <p:spPr>
            <a:xfrm>
              <a:off x="1051644" y="3973744"/>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4957" name="Google Shape;4957;p242"/>
          <p:cNvGrpSpPr/>
          <p:nvPr/>
        </p:nvGrpSpPr>
        <p:grpSpPr>
          <a:xfrm>
            <a:off x="1054415" y="4392151"/>
            <a:ext cx="5702300" cy="278172"/>
            <a:chOff x="1051644" y="3973744"/>
            <a:chExt cx="5702300" cy="278172"/>
          </a:xfrm>
        </p:grpSpPr>
        <p:sp>
          <p:nvSpPr>
            <p:cNvPr id="4958" name="Google Shape;4958;p242"/>
            <p:cNvSpPr/>
            <p:nvPr/>
          </p:nvSpPr>
          <p:spPr>
            <a:xfrm>
              <a:off x="1234524" y="3974917"/>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4.2. Nano</a:t>
              </a:r>
              <a:endParaRPr/>
            </a:p>
          </p:txBody>
        </p:sp>
        <p:sp>
          <p:nvSpPr>
            <p:cNvPr id="4959" name="Google Shape;4959;p242"/>
            <p:cNvSpPr/>
            <p:nvPr/>
          </p:nvSpPr>
          <p:spPr>
            <a:xfrm>
              <a:off x="1051644" y="3973744"/>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4960" name="Google Shape;4960;p242"/>
          <p:cNvGrpSpPr/>
          <p:nvPr/>
        </p:nvGrpSpPr>
        <p:grpSpPr>
          <a:xfrm>
            <a:off x="1051968" y="5265917"/>
            <a:ext cx="5702300" cy="278172"/>
            <a:chOff x="1204044" y="4124327"/>
            <a:chExt cx="5702300" cy="278172"/>
          </a:xfrm>
        </p:grpSpPr>
        <p:sp>
          <p:nvSpPr>
            <p:cNvPr id="4961" name="Google Shape;4961;p242"/>
            <p:cNvSpPr/>
            <p:nvPr/>
          </p:nvSpPr>
          <p:spPr>
            <a:xfrm>
              <a:off x="1386924" y="412550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4.4. VSC</a:t>
              </a:r>
              <a:endParaRPr/>
            </a:p>
          </p:txBody>
        </p:sp>
        <p:sp>
          <p:nvSpPr>
            <p:cNvPr id="4962" name="Google Shape;4962;p242"/>
            <p:cNvSpPr/>
            <p:nvPr/>
          </p:nvSpPr>
          <p:spPr>
            <a:xfrm>
              <a:off x="1204044" y="412432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4963" name="Google Shape;4963;p242"/>
          <p:cNvGrpSpPr/>
          <p:nvPr/>
        </p:nvGrpSpPr>
        <p:grpSpPr>
          <a:xfrm>
            <a:off x="1054415" y="4825905"/>
            <a:ext cx="5702300" cy="278172"/>
            <a:chOff x="1051644" y="3973744"/>
            <a:chExt cx="5702300" cy="278172"/>
          </a:xfrm>
        </p:grpSpPr>
        <p:sp>
          <p:nvSpPr>
            <p:cNvPr id="4964" name="Google Shape;4964;p242"/>
            <p:cNvSpPr/>
            <p:nvPr/>
          </p:nvSpPr>
          <p:spPr>
            <a:xfrm>
              <a:off x="1234524" y="3974917"/>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4.3. IDE</a:t>
              </a:r>
              <a:endParaRPr/>
            </a:p>
          </p:txBody>
        </p:sp>
        <p:sp>
          <p:nvSpPr>
            <p:cNvPr id="4965" name="Google Shape;4965;p242"/>
            <p:cNvSpPr/>
            <p:nvPr/>
          </p:nvSpPr>
          <p:spPr>
            <a:xfrm>
              <a:off x="1051644" y="3973744"/>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0" name="Shape 4970"/>
        <p:cNvGrpSpPr/>
        <p:nvPr/>
      </p:nvGrpSpPr>
      <p:grpSpPr>
        <a:xfrm>
          <a:off x="0" y="0"/>
          <a:ext cx="0" cy="0"/>
          <a:chOff x="0" y="0"/>
          <a:chExt cx="0" cy="0"/>
        </a:xfrm>
      </p:grpSpPr>
      <p:sp>
        <p:nvSpPr>
          <p:cNvPr id="4971" name="Google Shape;4971;p24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VSC</a:t>
            </a:r>
            <a:endParaRPr/>
          </a:p>
        </p:txBody>
      </p:sp>
      <p:sp>
        <p:nvSpPr>
          <p:cNvPr id="4972" name="Google Shape;4972;p2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973" name="Google Shape;4973;p24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VSC</a:t>
            </a:r>
            <a:endParaRPr/>
          </a:p>
        </p:txBody>
      </p:sp>
      <p:grpSp>
        <p:nvGrpSpPr>
          <p:cNvPr id="4974" name="Google Shape;4974;p243"/>
          <p:cNvGrpSpPr/>
          <p:nvPr/>
        </p:nvGrpSpPr>
        <p:grpSpPr>
          <a:xfrm>
            <a:off x="561405" y="1915809"/>
            <a:ext cx="8783192" cy="215444"/>
            <a:chOff x="1027113" y="2045625"/>
            <a:chExt cx="8785225" cy="215494"/>
          </a:xfrm>
        </p:grpSpPr>
        <p:sp>
          <p:nvSpPr>
            <p:cNvPr id="4975" name="Google Shape;4975;p24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976" name="Google Shape;4976;p243"/>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VSC</a:t>
              </a:r>
              <a:endParaRPr/>
            </a:p>
          </p:txBody>
        </p:sp>
      </p:grpSp>
      <p:sp>
        <p:nvSpPr>
          <p:cNvPr id="4977" name="Google Shape;4977;p243"/>
          <p:cNvSpPr/>
          <p:nvPr/>
        </p:nvSpPr>
        <p:spPr>
          <a:xfrm>
            <a:off x="6457950" y="2302721"/>
            <a:ext cx="3152775" cy="114564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cài đặt VSC trong HĐH Raspberry Pi, trước tiên hãy kết nối với </a:t>
            </a:r>
            <a:r>
              <a:rPr lang="en-US" sz="1300" u="sng">
                <a:solidFill>
                  <a:srgbClr val="262626"/>
                </a:solidFill>
                <a:latin typeface="Arial"/>
                <a:ea typeface="Arial"/>
                <a:cs typeface="Arial"/>
                <a:sym typeface="Arial"/>
                <a:hlinkClick r:id="rId3">
                  <a:extLst>
                    <a:ext uri="{A12FA001-AC4F-418D-AE19-62706E023703}">
                      <ahyp:hlinkClr val="tx"/>
                    </a:ext>
                  </a:extLst>
                </a:hlinkClick>
              </a:rPr>
              <a:t>https://code.visualstudio.com/Download#</a:t>
            </a:r>
            <a:r>
              <a:rPr lang="en-US" sz="1300">
                <a:solidFill>
                  <a:srgbClr val="262626"/>
                </a:solidFill>
                <a:latin typeface="Arial"/>
                <a:ea typeface="Arial"/>
                <a:cs typeface="Arial"/>
                <a:sym typeface="Arial"/>
              </a:rPr>
              <a:t> và tải xuống phiên bản ARM của .deb.</a:t>
            </a:r>
            <a:endParaRPr/>
          </a:p>
        </p:txBody>
      </p:sp>
      <p:pic>
        <p:nvPicPr>
          <p:cNvPr id="4978" name="Google Shape;4978;p243"/>
          <p:cNvPicPr preferRelativeResize="0"/>
          <p:nvPr/>
        </p:nvPicPr>
        <p:blipFill rotWithShape="1">
          <a:blip r:embed="rId4">
            <a:alphaModFix/>
          </a:blip>
          <a:srcRect b="0" l="0" r="0" t="0"/>
          <a:stretch/>
        </p:blipFill>
        <p:spPr>
          <a:xfrm>
            <a:off x="550163" y="2306859"/>
            <a:ext cx="5760000" cy="3204907"/>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3" name="Shape 4983"/>
        <p:cNvGrpSpPr/>
        <p:nvPr/>
      </p:nvGrpSpPr>
      <p:grpSpPr>
        <a:xfrm>
          <a:off x="0" y="0"/>
          <a:ext cx="0" cy="0"/>
          <a:chOff x="0" y="0"/>
          <a:chExt cx="0" cy="0"/>
        </a:xfrm>
      </p:grpSpPr>
      <p:sp>
        <p:nvSpPr>
          <p:cNvPr id="4984" name="Google Shape;4984;p24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VSC</a:t>
            </a:r>
            <a:endParaRPr/>
          </a:p>
        </p:txBody>
      </p:sp>
      <p:sp>
        <p:nvSpPr>
          <p:cNvPr id="4985" name="Google Shape;4985;p2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4986" name="Google Shape;4986;p2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VSC</a:t>
            </a:r>
            <a:endParaRPr/>
          </a:p>
        </p:txBody>
      </p:sp>
      <p:grpSp>
        <p:nvGrpSpPr>
          <p:cNvPr id="4987" name="Google Shape;4987;p244"/>
          <p:cNvGrpSpPr/>
          <p:nvPr/>
        </p:nvGrpSpPr>
        <p:grpSpPr>
          <a:xfrm>
            <a:off x="561405" y="1915809"/>
            <a:ext cx="8783192" cy="215444"/>
            <a:chOff x="1027113" y="2045625"/>
            <a:chExt cx="8785225" cy="215494"/>
          </a:xfrm>
        </p:grpSpPr>
        <p:sp>
          <p:nvSpPr>
            <p:cNvPr id="4988" name="Google Shape;4988;p24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4989" name="Google Shape;4989;p244"/>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VSC </a:t>
              </a:r>
              <a:endParaRPr/>
            </a:p>
          </p:txBody>
        </p:sp>
      </p:grpSp>
      <p:sp>
        <p:nvSpPr>
          <p:cNvPr id="4990" name="Google Shape;4990;p244"/>
          <p:cNvSpPr/>
          <p:nvPr/>
        </p:nvSpPr>
        <p:spPr>
          <a:xfrm>
            <a:off x="6457951" y="2302721"/>
            <a:ext cx="3010050"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chuột phải vào tệp đã tải xuống trong/home/pi/Tải xuống, sau đó nhấp vào Package install.</a:t>
            </a:r>
            <a:endParaRPr/>
          </a:p>
        </p:txBody>
      </p:sp>
      <p:grpSp>
        <p:nvGrpSpPr>
          <p:cNvPr id="4991" name="Google Shape;4991;p244"/>
          <p:cNvGrpSpPr/>
          <p:nvPr/>
        </p:nvGrpSpPr>
        <p:grpSpPr>
          <a:xfrm>
            <a:off x="553418" y="2300411"/>
            <a:ext cx="5760000" cy="3204906"/>
            <a:chOff x="2030526" y="2954705"/>
            <a:chExt cx="5833046" cy="3245550"/>
          </a:xfrm>
        </p:grpSpPr>
        <p:pic>
          <p:nvPicPr>
            <p:cNvPr id="4992" name="Google Shape;4992;p244"/>
            <p:cNvPicPr preferRelativeResize="0"/>
            <p:nvPr/>
          </p:nvPicPr>
          <p:blipFill rotWithShape="1">
            <a:blip r:embed="rId3">
              <a:alphaModFix/>
            </a:blip>
            <a:srcRect b="0" l="0" r="0" t="0"/>
            <a:stretch/>
          </p:blipFill>
          <p:spPr>
            <a:xfrm>
              <a:off x="2030526" y="2954705"/>
              <a:ext cx="5833046" cy="3245550"/>
            </a:xfrm>
            <a:prstGeom prst="rect">
              <a:avLst/>
            </a:prstGeom>
            <a:noFill/>
            <a:ln cap="flat" cmpd="sng" w="9525">
              <a:solidFill>
                <a:srgbClr val="D8D8D8"/>
              </a:solidFill>
              <a:prstDash val="solid"/>
              <a:round/>
              <a:headEnd len="sm" w="sm" type="none"/>
              <a:tailEnd len="sm" w="sm" type="none"/>
            </a:ln>
          </p:spPr>
        </p:pic>
        <p:sp>
          <p:nvSpPr>
            <p:cNvPr id="4993" name="Google Shape;4993;p244"/>
            <p:cNvSpPr/>
            <p:nvPr/>
          </p:nvSpPr>
          <p:spPr>
            <a:xfrm>
              <a:off x="5741951" y="3541736"/>
              <a:ext cx="423899" cy="52226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4994" name="Google Shape;4994;p244"/>
            <p:cNvSpPr/>
            <p:nvPr/>
          </p:nvSpPr>
          <p:spPr>
            <a:xfrm>
              <a:off x="6015001" y="4086545"/>
              <a:ext cx="608049" cy="1524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9" name="Shape 4999"/>
        <p:cNvGrpSpPr/>
        <p:nvPr/>
      </p:nvGrpSpPr>
      <p:grpSpPr>
        <a:xfrm>
          <a:off x="0" y="0"/>
          <a:ext cx="0" cy="0"/>
          <a:chOff x="0" y="0"/>
          <a:chExt cx="0" cy="0"/>
        </a:xfrm>
      </p:grpSpPr>
      <p:sp>
        <p:nvSpPr>
          <p:cNvPr id="5000" name="Google Shape;5000;p24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VSC</a:t>
            </a:r>
            <a:endParaRPr/>
          </a:p>
        </p:txBody>
      </p:sp>
      <p:sp>
        <p:nvSpPr>
          <p:cNvPr id="5001" name="Google Shape;5001;p2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5002" name="Google Shape;5002;p2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VSC</a:t>
            </a:r>
            <a:endParaRPr/>
          </a:p>
        </p:txBody>
      </p:sp>
      <p:grpSp>
        <p:nvGrpSpPr>
          <p:cNvPr id="5003" name="Google Shape;5003;p245"/>
          <p:cNvGrpSpPr/>
          <p:nvPr/>
        </p:nvGrpSpPr>
        <p:grpSpPr>
          <a:xfrm>
            <a:off x="561405" y="1915809"/>
            <a:ext cx="8783192" cy="215444"/>
            <a:chOff x="1027113" y="2045625"/>
            <a:chExt cx="8785225" cy="215494"/>
          </a:xfrm>
        </p:grpSpPr>
        <p:sp>
          <p:nvSpPr>
            <p:cNvPr id="5004" name="Google Shape;5004;p24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005" name="Google Shape;5005;p245"/>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VSC </a:t>
              </a:r>
              <a:endParaRPr/>
            </a:p>
          </p:txBody>
        </p:sp>
      </p:grpSp>
      <p:sp>
        <p:nvSpPr>
          <p:cNvPr id="5006" name="Google Shape;5006;p245"/>
          <p:cNvSpPr/>
          <p:nvPr/>
        </p:nvSpPr>
        <p:spPr>
          <a:xfrm>
            <a:off x="6457951" y="2302721"/>
            <a:ext cx="3037206"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mật khẩu của Raspberry Pi rồi nhấn OK.</a:t>
            </a:r>
            <a:endParaRPr/>
          </a:p>
        </p:txBody>
      </p:sp>
      <p:grpSp>
        <p:nvGrpSpPr>
          <p:cNvPr id="5007" name="Google Shape;5007;p245"/>
          <p:cNvGrpSpPr/>
          <p:nvPr/>
        </p:nvGrpSpPr>
        <p:grpSpPr>
          <a:xfrm>
            <a:off x="550309" y="2303584"/>
            <a:ext cx="5760000" cy="3204906"/>
            <a:chOff x="198617" y="5316415"/>
            <a:chExt cx="5957300" cy="3314686"/>
          </a:xfrm>
        </p:grpSpPr>
        <p:pic>
          <p:nvPicPr>
            <p:cNvPr descr="텍스트이(가) 표시된 사진&#10;&#10;자동 생성된 설명" id="5008" name="Google Shape;5008;p245"/>
            <p:cNvPicPr preferRelativeResize="0"/>
            <p:nvPr/>
          </p:nvPicPr>
          <p:blipFill rotWithShape="1">
            <a:blip r:embed="rId3">
              <a:alphaModFix/>
            </a:blip>
            <a:srcRect b="0" l="0" r="0" t="0"/>
            <a:stretch/>
          </p:blipFill>
          <p:spPr>
            <a:xfrm>
              <a:off x="198617" y="5316415"/>
              <a:ext cx="5957300" cy="3314686"/>
            </a:xfrm>
            <a:prstGeom prst="rect">
              <a:avLst/>
            </a:prstGeom>
            <a:noFill/>
            <a:ln cap="flat" cmpd="sng" w="9525">
              <a:solidFill>
                <a:srgbClr val="D8D8D8"/>
              </a:solidFill>
              <a:prstDash val="solid"/>
              <a:round/>
              <a:headEnd len="sm" w="sm" type="none"/>
              <a:tailEnd len="sm" w="sm" type="none"/>
            </a:ln>
          </p:spPr>
        </p:pic>
        <p:sp>
          <p:nvSpPr>
            <p:cNvPr id="5009" name="Google Shape;5009;p245"/>
            <p:cNvSpPr/>
            <p:nvPr/>
          </p:nvSpPr>
          <p:spPr>
            <a:xfrm>
              <a:off x="2591374" y="7094415"/>
              <a:ext cx="1001749" cy="1270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5010" name="Google Shape;5010;p245"/>
            <p:cNvSpPr/>
            <p:nvPr/>
          </p:nvSpPr>
          <p:spPr>
            <a:xfrm>
              <a:off x="3823274" y="7418265"/>
              <a:ext cx="290549" cy="1016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5" name="Shape 5015"/>
        <p:cNvGrpSpPr/>
        <p:nvPr/>
      </p:nvGrpSpPr>
      <p:grpSpPr>
        <a:xfrm>
          <a:off x="0" y="0"/>
          <a:ext cx="0" cy="0"/>
          <a:chOff x="0" y="0"/>
          <a:chExt cx="0" cy="0"/>
        </a:xfrm>
      </p:grpSpPr>
      <p:sp>
        <p:nvSpPr>
          <p:cNvPr id="5016" name="Google Shape;5016;p24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VSC</a:t>
            </a:r>
            <a:endParaRPr/>
          </a:p>
        </p:txBody>
      </p:sp>
      <p:sp>
        <p:nvSpPr>
          <p:cNvPr id="5017" name="Google Shape;5017;p2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5018" name="Google Shape;5018;p2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VSC</a:t>
            </a:r>
            <a:endParaRPr/>
          </a:p>
        </p:txBody>
      </p:sp>
      <p:grpSp>
        <p:nvGrpSpPr>
          <p:cNvPr id="5019" name="Google Shape;5019;p246"/>
          <p:cNvGrpSpPr/>
          <p:nvPr/>
        </p:nvGrpSpPr>
        <p:grpSpPr>
          <a:xfrm>
            <a:off x="561405" y="1915809"/>
            <a:ext cx="8783192" cy="215444"/>
            <a:chOff x="1027113" y="2045625"/>
            <a:chExt cx="8785225" cy="215494"/>
          </a:xfrm>
        </p:grpSpPr>
        <p:sp>
          <p:nvSpPr>
            <p:cNvPr id="5020" name="Google Shape;5020;p24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021" name="Google Shape;5021;p246"/>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VSC </a:t>
              </a:r>
              <a:endParaRPr/>
            </a:p>
          </p:txBody>
        </p:sp>
      </p:grpSp>
      <p:sp>
        <p:nvSpPr>
          <p:cNvPr id="5022" name="Google Shape;5022;p246"/>
          <p:cNvSpPr/>
          <p:nvPr/>
        </p:nvSpPr>
        <p:spPr>
          <a:xfrm>
            <a:off x="6457951" y="2302721"/>
            <a:ext cx="3010050" cy="99688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quá trình cài đặt hoàn tất, Raspberry Pi menu → Lập trình → Visual Studio Code được tạo.</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Bấm để chạy.</a:t>
            </a:r>
            <a:endParaRPr sz="1300">
              <a:solidFill>
                <a:srgbClr val="262626"/>
              </a:solidFill>
              <a:latin typeface="Arial"/>
              <a:ea typeface="Arial"/>
              <a:cs typeface="Arial"/>
              <a:sym typeface="Arial"/>
            </a:endParaRPr>
          </a:p>
        </p:txBody>
      </p:sp>
      <p:grpSp>
        <p:nvGrpSpPr>
          <p:cNvPr id="5023" name="Google Shape;5023;p246"/>
          <p:cNvGrpSpPr/>
          <p:nvPr/>
        </p:nvGrpSpPr>
        <p:grpSpPr>
          <a:xfrm>
            <a:off x="552777" y="2307718"/>
            <a:ext cx="5760000" cy="3204906"/>
            <a:chOff x="119023" y="5332272"/>
            <a:chExt cx="6013450" cy="3345928"/>
          </a:xfrm>
        </p:grpSpPr>
        <p:pic>
          <p:nvPicPr>
            <p:cNvPr id="5024" name="Google Shape;5024;p246"/>
            <p:cNvPicPr preferRelativeResize="0"/>
            <p:nvPr/>
          </p:nvPicPr>
          <p:blipFill rotWithShape="1">
            <a:blip r:embed="rId3">
              <a:alphaModFix/>
            </a:blip>
            <a:srcRect b="0" l="0" r="0" t="0"/>
            <a:stretch/>
          </p:blipFill>
          <p:spPr>
            <a:xfrm>
              <a:off x="119023" y="5332272"/>
              <a:ext cx="6013450" cy="3345928"/>
            </a:xfrm>
            <a:prstGeom prst="rect">
              <a:avLst/>
            </a:prstGeom>
            <a:noFill/>
            <a:ln cap="flat" cmpd="sng" w="9525">
              <a:solidFill>
                <a:srgbClr val="D8D8D8"/>
              </a:solidFill>
              <a:prstDash val="solid"/>
              <a:round/>
              <a:headEnd len="sm" w="sm" type="none"/>
              <a:tailEnd len="sm" w="sm" type="none"/>
            </a:ln>
          </p:spPr>
        </p:pic>
        <p:sp>
          <p:nvSpPr>
            <p:cNvPr id="5025" name="Google Shape;5025;p246"/>
            <p:cNvSpPr/>
            <p:nvPr/>
          </p:nvSpPr>
          <p:spPr>
            <a:xfrm>
              <a:off x="119024" y="5441514"/>
              <a:ext cx="148654" cy="9297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5026" name="Google Shape;5026;p246"/>
            <p:cNvSpPr/>
            <p:nvPr/>
          </p:nvSpPr>
          <p:spPr>
            <a:xfrm>
              <a:off x="141519" y="5563865"/>
              <a:ext cx="751365" cy="1022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5027" name="Google Shape;5027;p246"/>
            <p:cNvSpPr/>
            <p:nvPr/>
          </p:nvSpPr>
          <p:spPr>
            <a:xfrm>
              <a:off x="980250" y="5805165"/>
              <a:ext cx="826502" cy="1022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2" name="Shape 5032"/>
        <p:cNvGrpSpPr/>
        <p:nvPr/>
      </p:nvGrpSpPr>
      <p:grpSpPr>
        <a:xfrm>
          <a:off x="0" y="0"/>
          <a:ext cx="0" cy="0"/>
          <a:chOff x="0" y="0"/>
          <a:chExt cx="0" cy="0"/>
        </a:xfrm>
      </p:grpSpPr>
      <p:sp>
        <p:nvSpPr>
          <p:cNvPr id="5033" name="Google Shape;5033;p24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VSC</a:t>
            </a:r>
            <a:endParaRPr/>
          </a:p>
        </p:txBody>
      </p:sp>
      <p:sp>
        <p:nvSpPr>
          <p:cNvPr id="5034" name="Google Shape;5034;p2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5035" name="Google Shape;5035;p2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VSC</a:t>
            </a:r>
            <a:endParaRPr/>
          </a:p>
        </p:txBody>
      </p:sp>
      <p:grpSp>
        <p:nvGrpSpPr>
          <p:cNvPr id="5036" name="Google Shape;5036;p247"/>
          <p:cNvGrpSpPr/>
          <p:nvPr/>
        </p:nvGrpSpPr>
        <p:grpSpPr>
          <a:xfrm>
            <a:off x="561405" y="1915809"/>
            <a:ext cx="8783192" cy="215444"/>
            <a:chOff x="1027113" y="2045625"/>
            <a:chExt cx="8785225" cy="215494"/>
          </a:xfrm>
        </p:grpSpPr>
        <p:sp>
          <p:nvSpPr>
            <p:cNvPr id="5037" name="Google Shape;5037;p24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038" name="Google Shape;5038;p247"/>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VSC </a:t>
              </a:r>
              <a:endParaRPr/>
            </a:p>
          </p:txBody>
        </p:sp>
      </p:grpSp>
      <p:sp>
        <p:nvSpPr>
          <p:cNvPr id="5039" name="Google Shape;5039;p247"/>
          <p:cNvSpPr/>
          <p:nvPr/>
        </p:nvSpPr>
        <p:spPr>
          <a:xfrm>
            <a:off x="6457951" y="2302721"/>
            <a:ext cx="3037206" cy="59677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các mục cài đặt đơn giản.</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Mark done rồi Bỏ qua.</a:t>
            </a:r>
            <a:endParaRPr sz="1300">
              <a:solidFill>
                <a:srgbClr val="262626"/>
              </a:solidFill>
              <a:latin typeface="Arial"/>
              <a:ea typeface="Arial"/>
              <a:cs typeface="Arial"/>
              <a:sym typeface="Arial"/>
            </a:endParaRPr>
          </a:p>
        </p:txBody>
      </p:sp>
      <p:grpSp>
        <p:nvGrpSpPr>
          <p:cNvPr id="5040" name="Google Shape;5040;p247"/>
          <p:cNvGrpSpPr/>
          <p:nvPr/>
        </p:nvGrpSpPr>
        <p:grpSpPr>
          <a:xfrm>
            <a:off x="555499" y="2307115"/>
            <a:ext cx="5760000" cy="3204906"/>
            <a:chOff x="555499" y="5179270"/>
            <a:chExt cx="6034174" cy="3357459"/>
          </a:xfrm>
        </p:grpSpPr>
        <p:pic>
          <p:nvPicPr>
            <p:cNvPr id="5041" name="Google Shape;5041;p247"/>
            <p:cNvPicPr preferRelativeResize="0"/>
            <p:nvPr/>
          </p:nvPicPr>
          <p:blipFill rotWithShape="1">
            <a:blip r:embed="rId3">
              <a:alphaModFix/>
            </a:blip>
            <a:srcRect b="0" l="0" r="0" t="0"/>
            <a:stretch/>
          </p:blipFill>
          <p:spPr>
            <a:xfrm>
              <a:off x="555499" y="5179270"/>
              <a:ext cx="6034174" cy="3357459"/>
            </a:xfrm>
            <a:prstGeom prst="rect">
              <a:avLst/>
            </a:prstGeom>
            <a:noFill/>
            <a:ln cap="flat" cmpd="sng" w="9525">
              <a:solidFill>
                <a:srgbClr val="D8D8D8"/>
              </a:solidFill>
              <a:prstDash val="solid"/>
              <a:round/>
              <a:headEnd len="sm" w="sm" type="none"/>
              <a:tailEnd len="sm" w="sm" type="none"/>
            </a:ln>
          </p:spPr>
        </p:pic>
        <p:sp>
          <p:nvSpPr>
            <p:cNvPr id="5042" name="Google Shape;5042;p247"/>
            <p:cNvSpPr/>
            <p:nvPr/>
          </p:nvSpPr>
          <p:spPr>
            <a:xfrm>
              <a:off x="1898577" y="7538540"/>
              <a:ext cx="751365" cy="1022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7" name="Shape 5047"/>
        <p:cNvGrpSpPr/>
        <p:nvPr/>
      </p:nvGrpSpPr>
      <p:grpSpPr>
        <a:xfrm>
          <a:off x="0" y="0"/>
          <a:ext cx="0" cy="0"/>
          <a:chOff x="0" y="0"/>
          <a:chExt cx="0" cy="0"/>
        </a:xfrm>
      </p:grpSpPr>
      <p:sp>
        <p:nvSpPr>
          <p:cNvPr id="5048" name="Google Shape;5048;p24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VSC</a:t>
            </a:r>
            <a:endParaRPr/>
          </a:p>
        </p:txBody>
      </p:sp>
      <p:sp>
        <p:nvSpPr>
          <p:cNvPr id="5049" name="Google Shape;5049;p2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5050" name="Google Shape;5050;p2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VSC</a:t>
            </a:r>
            <a:endParaRPr/>
          </a:p>
        </p:txBody>
      </p:sp>
      <p:grpSp>
        <p:nvGrpSpPr>
          <p:cNvPr id="5051" name="Google Shape;5051;p248"/>
          <p:cNvGrpSpPr/>
          <p:nvPr/>
        </p:nvGrpSpPr>
        <p:grpSpPr>
          <a:xfrm>
            <a:off x="561405" y="1915809"/>
            <a:ext cx="8783192" cy="215444"/>
            <a:chOff x="1027113" y="2045625"/>
            <a:chExt cx="8785225" cy="215494"/>
          </a:xfrm>
        </p:grpSpPr>
        <p:sp>
          <p:nvSpPr>
            <p:cNvPr id="5052" name="Google Shape;5052;p24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053" name="Google Shape;5053;p248"/>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VSC </a:t>
              </a:r>
              <a:endParaRPr/>
            </a:p>
          </p:txBody>
        </p:sp>
      </p:grpSp>
      <p:sp>
        <p:nvSpPr>
          <p:cNvPr id="5054" name="Google Shape;5054;p248"/>
          <p:cNvSpPr/>
          <p:nvPr/>
        </p:nvSpPr>
        <p:spPr>
          <a:xfrm>
            <a:off x="6448425" y="2302721"/>
            <a:ext cx="2948963"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New file để tạo tệp mới.</a:t>
            </a:r>
            <a:endParaRPr/>
          </a:p>
        </p:txBody>
      </p:sp>
      <p:grpSp>
        <p:nvGrpSpPr>
          <p:cNvPr id="5055" name="Google Shape;5055;p248"/>
          <p:cNvGrpSpPr/>
          <p:nvPr/>
        </p:nvGrpSpPr>
        <p:grpSpPr>
          <a:xfrm>
            <a:off x="555425" y="2304208"/>
            <a:ext cx="5760000" cy="3204906"/>
            <a:chOff x="1047794" y="4285409"/>
            <a:chExt cx="6174924" cy="3435773"/>
          </a:xfrm>
        </p:grpSpPr>
        <p:pic>
          <p:nvPicPr>
            <p:cNvPr descr="텍스트, 스크린샷, 모니터, 컴퓨터이(가) 표시된 사진&#10;&#10;자동 생성된 설명" id="5056" name="Google Shape;5056;p248"/>
            <p:cNvPicPr preferRelativeResize="0"/>
            <p:nvPr/>
          </p:nvPicPr>
          <p:blipFill rotWithShape="1">
            <a:blip r:embed="rId3">
              <a:alphaModFix/>
            </a:blip>
            <a:srcRect b="0" l="0" r="0" t="0"/>
            <a:stretch/>
          </p:blipFill>
          <p:spPr>
            <a:xfrm>
              <a:off x="1047794" y="4285409"/>
              <a:ext cx="6174924" cy="3435773"/>
            </a:xfrm>
            <a:prstGeom prst="rect">
              <a:avLst/>
            </a:prstGeom>
            <a:noFill/>
            <a:ln cap="flat" cmpd="sng" w="9525">
              <a:solidFill>
                <a:srgbClr val="D8D8D8"/>
              </a:solidFill>
              <a:prstDash val="solid"/>
              <a:round/>
              <a:headEnd len="sm" w="sm" type="none"/>
              <a:tailEnd len="sm" w="sm" type="none"/>
            </a:ln>
          </p:spPr>
        </p:pic>
        <p:sp>
          <p:nvSpPr>
            <p:cNvPr id="5057" name="Google Shape;5057;p248"/>
            <p:cNvSpPr/>
            <p:nvPr/>
          </p:nvSpPr>
          <p:spPr>
            <a:xfrm>
              <a:off x="2449490" y="5675723"/>
              <a:ext cx="381634" cy="9593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2" name="Shape 5062"/>
        <p:cNvGrpSpPr/>
        <p:nvPr/>
      </p:nvGrpSpPr>
      <p:grpSpPr>
        <a:xfrm>
          <a:off x="0" y="0"/>
          <a:ext cx="0" cy="0"/>
          <a:chOff x="0" y="0"/>
          <a:chExt cx="0" cy="0"/>
        </a:xfrm>
      </p:grpSpPr>
      <p:sp>
        <p:nvSpPr>
          <p:cNvPr id="5063" name="Google Shape;5063;p24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VSC</a:t>
            </a:r>
            <a:endParaRPr/>
          </a:p>
        </p:txBody>
      </p:sp>
      <p:sp>
        <p:nvSpPr>
          <p:cNvPr id="5064" name="Google Shape;5064;p2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5065" name="Google Shape;5065;p2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VSC</a:t>
            </a:r>
            <a:endParaRPr/>
          </a:p>
        </p:txBody>
      </p:sp>
      <p:grpSp>
        <p:nvGrpSpPr>
          <p:cNvPr id="5066" name="Google Shape;5066;p249"/>
          <p:cNvGrpSpPr/>
          <p:nvPr/>
        </p:nvGrpSpPr>
        <p:grpSpPr>
          <a:xfrm>
            <a:off x="561405" y="1915809"/>
            <a:ext cx="8783192" cy="215444"/>
            <a:chOff x="1027113" y="2045625"/>
            <a:chExt cx="8785225" cy="215494"/>
          </a:xfrm>
        </p:grpSpPr>
        <p:sp>
          <p:nvSpPr>
            <p:cNvPr id="5067" name="Google Shape;5067;p2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068" name="Google Shape;5068;p249"/>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VSC </a:t>
              </a:r>
              <a:endParaRPr/>
            </a:p>
          </p:txBody>
        </p:sp>
      </p:grpSp>
      <p:sp>
        <p:nvSpPr>
          <p:cNvPr id="5069" name="Google Shape;5069;p249"/>
          <p:cNvSpPr/>
          <p:nvPr/>
        </p:nvSpPr>
        <p:spPr>
          <a:xfrm>
            <a:off x="6458852" y="2302721"/>
            <a:ext cx="3081755" cy="139699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Thông báo Select a language xuất hiện.</a:t>
            </a:r>
            <a:endParaRPr/>
          </a:p>
          <a:p>
            <a:pPr indent="-182526" lvl="0" marL="182526" marR="0" rtl="0" algn="l">
              <a:spcBef>
                <a:spcPts val="4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Tuy nhiên VSC thực chất là một Text editor nên nó chỉ có chức năng soạn thảo văn bản nên phải cài thêm Python.</a:t>
            </a:r>
            <a:endParaRPr sz="1300">
              <a:solidFill>
                <a:srgbClr val="262626"/>
              </a:solidFill>
              <a:latin typeface="Arial"/>
              <a:ea typeface="Arial"/>
              <a:cs typeface="Arial"/>
              <a:sym typeface="Arial"/>
            </a:endParaRPr>
          </a:p>
        </p:txBody>
      </p:sp>
      <p:grpSp>
        <p:nvGrpSpPr>
          <p:cNvPr id="5070" name="Google Shape;5070;p249"/>
          <p:cNvGrpSpPr/>
          <p:nvPr/>
        </p:nvGrpSpPr>
        <p:grpSpPr>
          <a:xfrm>
            <a:off x="556355" y="2307719"/>
            <a:ext cx="5760000" cy="3204906"/>
            <a:chOff x="368786" y="5437780"/>
            <a:chExt cx="6150547" cy="3422210"/>
          </a:xfrm>
        </p:grpSpPr>
        <p:pic>
          <p:nvPicPr>
            <p:cNvPr descr="텍스트, 스크린샷, 모니터, 화면이(가) 표시된 사진&#10;&#10;자동 생성된 설명" id="5071" name="Google Shape;5071;p249"/>
            <p:cNvPicPr preferRelativeResize="0"/>
            <p:nvPr/>
          </p:nvPicPr>
          <p:blipFill rotWithShape="1">
            <a:blip r:embed="rId3">
              <a:alphaModFix/>
            </a:blip>
            <a:srcRect b="0" l="0" r="0" t="0"/>
            <a:stretch/>
          </p:blipFill>
          <p:spPr>
            <a:xfrm>
              <a:off x="368786" y="5437780"/>
              <a:ext cx="6150547" cy="3422210"/>
            </a:xfrm>
            <a:prstGeom prst="rect">
              <a:avLst/>
            </a:prstGeom>
            <a:noFill/>
            <a:ln cap="flat" cmpd="sng" w="9525">
              <a:solidFill>
                <a:srgbClr val="D8D8D8"/>
              </a:solidFill>
              <a:prstDash val="solid"/>
              <a:round/>
              <a:headEnd len="sm" w="sm" type="none"/>
              <a:tailEnd len="sm" w="sm" type="none"/>
            </a:ln>
          </p:spPr>
        </p:pic>
        <p:sp>
          <p:nvSpPr>
            <p:cNvPr id="5072" name="Google Shape;5072;p249"/>
            <p:cNvSpPr/>
            <p:nvPr/>
          </p:nvSpPr>
          <p:spPr>
            <a:xfrm>
              <a:off x="1828238" y="5977445"/>
              <a:ext cx="751365" cy="1022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5073" name="Google Shape;5073;p249"/>
            <p:cNvSpPr/>
            <p:nvPr/>
          </p:nvSpPr>
          <p:spPr>
            <a:xfrm>
              <a:off x="1706870" y="6269224"/>
              <a:ext cx="3505170" cy="157791"/>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But we cannot use python for now in VSC</a:t>
              </a:r>
              <a:endParaRPr sz="900">
                <a:solidFill>
                  <a:schemeClr val="lt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25"/>
          <p:cNvSpPr/>
          <p:nvPr/>
        </p:nvSpPr>
        <p:spPr>
          <a:xfrm>
            <a:off x="416128" y="444866"/>
            <a:ext cx="6520131"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640" name="Google Shape;640;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641" name="Google Shape;641;p25"/>
          <p:cNvSpPr/>
          <p:nvPr/>
        </p:nvSpPr>
        <p:spPr>
          <a:xfrm>
            <a:off x="463014" y="1103692"/>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Kết nối với hệ điều hành Raspberry Pi từ máy tính của bạn</a:t>
            </a:r>
            <a:endParaRPr sz="2400">
              <a:solidFill>
                <a:srgbClr val="0C0C0C"/>
              </a:solidFill>
              <a:latin typeface="Arial"/>
              <a:ea typeface="Arial"/>
              <a:cs typeface="Arial"/>
              <a:sym typeface="Arial"/>
            </a:endParaRPr>
          </a:p>
        </p:txBody>
      </p:sp>
      <p:sp>
        <p:nvSpPr>
          <p:cNvPr id="642" name="Google Shape;642;p25"/>
          <p:cNvSpPr/>
          <p:nvPr/>
        </p:nvSpPr>
        <p:spPr>
          <a:xfrm>
            <a:off x="712182" y="2260912"/>
            <a:ext cx="8630827" cy="165347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một giải pháp dễ dàng để sử dụng Raspberry Pi.</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cách sử dụng Raspberry Pi trên máy tính để bàn hoặc máy tính xách tay của bạn thay vì kết nối màn hình, bàn phím và chuột với Raspberry Pi mỗi khi bạn sử dụng.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cách điều khiển Raspberry Pi từ xa từ các thiết bị khác qua SSH (PuTTY).</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cách làm việc trên Raspberry Pi từ màn hình đồ họa (môi trường giao diện người dùng đồ họa) bằng Máy tính mạng trực quan (VNC).</a:t>
            </a:r>
            <a:endParaRPr sz="1300">
              <a:solidFill>
                <a:srgbClr val="262626"/>
              </a:solidFill>
              <a:latin typeface="Arial"/>
              <a:ea typeface="Arial"/>
              <a:cs typeface="Arial"/>
              <a:sym typeface="Arial"/>
            </a:endParaRPr>
          </a:p>
        </p:txBody>
      </p:sp>
      <p:grpSp>
        <p:nvGrpSpPr>
          <p:cNvPr id="643" name="Google Shape;643;p25"/>
          <p:cNvGrpSpPr/>
          <p:nvPr/>
        </p:nvGrpSpPr>
        <p:grpSpPr>
          <a:xfrm>
            <a:off x="559817" y="1935817"/>
            <a:ext cx="8783192" cy="215394"/>
            <a:chOff x="1027113" y="2063735"/>
            <a:chExt cx="8785225" cy="215444"/>
          </a:xfrm>
        </p:grpSpPr>
        <p:sp>
          <p:nvSpPr>
            <p:cNvPr id="644" name="Google Shape;644;p25"/>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645" name="Google Shape;645;p25"/>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Những gì chúng ta sẽ học trong bài này</a:t>
              </a:r>
              <a:endParaRPr sz="1400">
                <a:solidFill>
                  <a:srgbClr val="262626"/>
                </a:solidFill>
                <a:latin typeface="Arial"/>
                <a:ea typeface="Arial"/>
                <a:cs typeface="Arial"/>
                <a:sym typeface="Arial"/>
              </a:endParaRPr>
            </a:p>
          </p:txBody>
        </p:sp>
      </p:gr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8" name="Shape 5078"/>
        <p:cNvGrpSpPr/>
        <p:nvPr/>
      </p:nvGrpSpPr>
      <p:grpSpPr>
        <a:xfrm>
          <a:off x="0" y="0"/>
          <a:ext cx="0" cy="0"/>
          <a:chOff x="0" y="0"/>
          <a:chExt cx="0" cy="0"/>
        </a:xfrm>
      </p:grpSpPr>
      <p:sp>
        <p:nvSpPr>
          <p:cNvPr id="5079" name="Google Shape;5079;p25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VSC</a:t>
            </a:r>
            <a:endParaRPr/>
          </a:p>
        </p:txBody>
      </p:sp>
      <p:sp>
        <p:nvSpPr>
          <p:cNvPr id="5080" name="Google Shape;5080;p2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5081" name="Google Shape;5081;p2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VSC</a:t>
            </a:r>
            <a:endParaRPr/>
          </a:p>
        </p:txBody>
      </p:sp>
      <p:grpSp>
        <p:nvGrpSpPr>
          <p:cNvPr id="5082" name="Google Shape;5082;p250"/>
          <p:cNvGrpSpPr/>
          <p:nvPr/>
        </p:nvGrpSpPr>
        <p:grpSpPr>
          <a:xfrm>
            <a:off x="561405" y="1915809"/>
            <a:ext cx="8783192" cy="215444"/>
            <a:chOff x="1027113" y="2045625"/>
            <a:chExt cx="8785225" cy="215494"/>
          </a:xfrm>
        </p:grpSpPr>
        <p:sp>
          <p:nvSpPr>
            <p:cNvPr id="5083" name="Google Shape;5083;p25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084" name="Google Shape;5084;p250"/>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VSC </a:t>
              </a:r>
              <a:endParaRPr/>
            </a:p>
          </p:txBody>
        </p:sp>
      </p:grpSp>
      <p:sp>
        <p:nvSpPr>
          <p:cNvPr id="5085" name="Google Shape;5085;p250"/>
          <p:cNvSpPr/>
          <p:nvPr/>
        </p:nvSpPr>
        <p:spPr>
          <a:xfrm>
            <a:off x="6457951" y="2302721"/>
            <a:ext cx="2982014" cy="94559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Tiện ích mở rộng tìm kiếm trong Marketplace ở bên trái và nhấp vào Python → Nhấp vào Cài đặt để cài đặt Python.</a:t>
            </a:r>
            <a:endParaRPr sz="1300">
              <a:solidFill>
                <a:schemeClr val="dk1"/>
              </a:solidFill>
              <a:latin typeface="Arial"/>
              <a:ea typeface="Arial"/>
              <a:cs typeface="Arial"/>
              <a:sym typeface="Arial"/>
            </a:endParaRPr>
          </a:p>
        </p:txBody>
      </p:sp>
      <p:grpSp>
        <p:nvGrpSpPr>
          <p:cNvPr id="5086" name="Google Shape;5086;p250"/>
          <p:cNvGrpSpPr/>
          <p:nvPr/>
        </p:nvGrpSpPr>
        <p:grpSpPr>
          <a:xfrm>
            <a:off x="554404" y="2305579"/>
            <a:ext cx="5760000" cy="3204906"/>
            <a:chOff x="613019" y="5224626"/>
            <a:chExt cx="5871145" cy="3266748"/>
          </a:xfrm>
        </p:grpSpPr>
        <p:pic>
          <p:nvPicPr>
            <p:cNvPr descr="텍스트, 모니터, 스크린샷, 화면이(가) 표시된 사진&#10;&#10;자동 생성된 설명" id="5087" name="Google Shape;5087;p250"/>
            <p:cNvPicPr preferRelativeResize="0"/>
            <p:nvPr/>
          </p:nvPicPr>
          <p:blipFill rotWithShape="1">
            <a:blip r:embed="rId3">
              <a:alphaModFix/>
            </a:blip>
            <a:srcRect b="0" l="0" r="0" t="0"/>
            <a:stretch/>
          </p:blipFill>
          <p:spPr>
            <a:xfrm>
              <a:off x="613019" y="5224626"/>
              <a:ext cx="5871145" cy="3266748"/>
            </a:xfrm>
            <a:prstGeom prst="rect">
              <a:avLst/>
            </a:prstGeom>
            <a:noFill/>
            <a:ln cap="flat" cmpd="sng" w="9525">
              <a:solidFill>
                <a:srgbClr val="D8D8D8"/>
              </a:solidFill>
              <a:prstDash val="solid"/>
              <a:round/>
              <a:headEnd len="sm" w="sm" type="none"/>
              <a:tailEnd len="sm" w="sm" type="none"/>
            </a:ln>
          </p:spPr>
        </p:pic>
        <p:sp>
          <p:nvSpPr>
            <p:cNvPr id="5088" name="Google Shape;5088;p250"/>
            <p:cNvSpPr/>
            <p:nvPr/>
          </p:nvSpPr>
          <p:spPr>
            <a:xfrm>
              <a:off x="627939" y="6277412"/>
              <a:ext cx="147405" cy="12727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5089" name="Google Shape;5089;p250"/>
            <p:cNvSpPr/>
            <p:nvPr/>
          </p:nvSpPr>
          <p:spPr>
            <a:xfrm>
              <a:off x="803329" y="5946461"/>
              <a:ext cx="901524" cy="20497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5090" name="Google Shape;5090;p250"/>
            <p:cNvSpPr/>
            <p:nvPr/>
          </p:nvSpPr>
          <p:spPr>
            <a:xfrm>
              <a:off x="816029" y="5755056"/>
              <a:ext cx="901524" cy="10518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5091" name="Google Shape;5091;p250"/>
            <p:cNvSpPr/>
            <p:nvPr/>
          </p:nvSpPr>
          <p:spPr>
            <a:xfrm>
              <a:off x="3224542" y="6104306"/>
              <a:ext cx="237399" cy="10518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6" name="Shape 5096"/>
        <p:cNvGrpSpPr/>
        <p:nvPr/>
      </p:nvGrpSpPr>
      <p:grpSpPr>
        <a:xfrm>
          <a:off x="0" y="0"/>
          <a:ext cx="0" cy="0"/>
          <a:chOff x="0" y="0"/>
          <a:chExt cx="0" cy="0"/>
        </a:xfrm>
      </p:grpSpPr>
      <p:sp>
        <p:nvSpPr>
          <p:cNvPr id="5097" name="Google Shape;5097;p25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VSC</a:t>
            </a:r>
            <a:endParaRPr/>
          </a:p>
        </p:txBody>
      </p:sp>
      <p:sp>
        <p:nvSpPr>
          <p:cNvPr id="5098" name="Google Shape;5098;p2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5099" name="Google Shape;5099;p25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VSC</a:t>
            </a:r>
            <a:endParaRPr/>
          </a:p>
        </p:txBody>
      </p:sp>
      <p:grpSp>
        <p:nvGrpSpPr>
          <p:cNvPr id="5100" name="Google Shape;5100;p251"/>
          <p:cNvGrpSpPr/>
          <p:nvPr/>
        </p:nvGrpSpPr>
        <p:grpSpPr>
          <a:xfrm>
            <a:off x="561405" y="1915809"/>
            <a:ext cx="8783192" cy="215444"/>
            <a:chOff x="1027113" y="2045625"/>
            <a:chExt cx="8785225" cy="215494"/>
          </a:xfrm>
        </p:grpSpPr>
        <p:sp>
          <p:nvSpPr>
            <p:cNvPr id="5101" name="Google Shape;5101;p25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102" name="Google Shape;5102;p251"/>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VSC </a:t>
              </a:r>
              <a:endParaRPr/>
            </a:p>
          </p:txBody>
        </p:sp>
      </p:grpSp>
      <p:sp>
        <p:nvSpPr>
          <p:cNvPr id="5103" name="Google Shape;5103;p251"/>
          <p:cNvSpPr/>
          <p:nvPr/>
        </p:nvSpPr>
        <p:spPr>
          <a:xfrm>
            <a:off x="6457951" y="2302720"/>
            <a:ext cx="2959980" cy="99688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Python đã được cài đặt, hãy đặt ngôn ngữ là Python.</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Select a language→ Nhập python rồi chọn.</a:t>
            </a:r>
            <a:endParaRPr sz="1300">
              <a:solidFill>
                <a:srgbClr val="262626"/>
              </a:solidFill>
              <a:latin typeface="Arial"/>
              <a:ea typeface="Arial"/>
              <a:cs typeface="Arial"/>
              <a:sym typeface="Arial"/>
            </a:endParaRPr>
          </a:p>
        </p:txBody>
      </p:sp>
      <p:grpSp>
        <p:nvGrpSpPr>
          <p:cNvPr id="5104" name="Google Shape;5104;p251"/>
          <p:cNvGrpSpPr/>
          <p:nvPr/>
        </p:nvGrpSpPr>
        <p:grpSpPr>
          <a:xfrm>
            <a:off x="551472" y="2305411"/>
            <a:ext cx="5760000" cy="3204906"/>
            <a:chOff x="3435350" y="2446088"/>
            <a:chExt cx="5909246" cy="3287948"/>
          </a:xfrm>
        </p:grpSpPr>
        <p:pic>
          <p:nvPicPr>
            <p:cNvPr descr="텍스트, 스크린샷, 모니터, 화면이(가) 표시된 사진&#10;&#10;자동 생성된 설명" id="5105" name="Google Shape;5105;p251"/>
            <p:cNvPicPr preferRelativeResize="0"/>
            <p:nvPr/>
          </p:nvPicPr>
          <p:blipFill rotWithShape="1">
            <a:blip r:embed="rId3">
              <a:alphaModFix/>
            </a:blip>
            <a:srcRect b="0" l="0" r="0" t="0"/>
            <a:stretch/>
          </p:blipFill>
          <p:spPr>
            <a:xfrm>
              <a:off x="3435350" y="2446088"/>
              <a:ext cx="5909246" cy="3287948"/>
            </a:xfrm>
            <a:prstGeom prst="rect">
              <a:avLst/>
            </a:prstGeom>
            <a:noFill/>
            <a:ln cap="flat" cmpd="sng" w="9525">
              <a:solidFill>
                <a:srgbClr val="D8D8D8"/>
              </a:solidFill>
              <a:prstDash val="solid"/>
              <a:round/>
              <a:headEnd len="sm" w="sm" type="none"/>
              <a:tailEnd len="sm" w="sm" type="none"/>
            </a:ln>
          </p:spPr>
        </p:pic>
        <p:sp>
          <p:nvSpPr>
            <p:cNvPr id="5106" name="Google Shape;5106;p251"/>
            <p:cNvSpPr/>
            <p:nvPr/>
          </p:nvSpPr>
          <p:spPr>
            <a:xfrm>
              <a:off x="4857559" y="2988921"/>
              <a:ext cx="571691" cy="9082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5107" name="Google Shape;5107;p251"/>
            <p:cNvSpPr/>
            <p:nvPr/>
          </p:nvSpPr>
          <p:spPr>
            <a:xfrm>
              <a:off x="5429250" y="2871970"/>
              <a:ext cx="571691" cy="9082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5108" name="Google Shape;5108;p251"/>
            <p:cNvSpPr/>
            <p:nvPr/>
          </p:nvSpPr>
          <p:spPr>
            <a:xfrm>
              <a:off x="5448491" y="2988921"/>
              <a:ext cx="571691" cy="9082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3" name="Shape 5113"/>
        <p:cNvGrpSpPr/>
        <p:nvPr/>
      </p:nvGrpSpPr>
      <p:grpSpPr>
        <a:xfrm>
          <a:off x="0" y="0"/>
          <a:ext cx="0" cy="0"/>
          <a:chOff x="0" y="0"/>
          <a:chExt cx="0" cy="0"/>
        </a:xfrm>
      </p:grpSpPr>
      <p:sp>
        <p:nvSpPr>
          <p:cNvPr id="5114" name="Google Shape;5114;p25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VSC</a:t>
            </a:r>
            <a:endParaRPr/>
          </a:p>
        </p:txBody>
      </p:sp>
      <p:sp>
        <p:nvSpPr>
          <p:cNvPr id="5115" name="Google Shape;5115;p2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5116" name="Google Shape;5116;p2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VSC</a:t>
            </a:r>
            <a:endParaRPr/>
          </a:p>
        </p:txBody>
      </p:sp>
      <p:grpSp>
        <p:nvGrpSpPr>
          <p:cNvPr id="5117" name="Google Shape;5117;p252"/>
          <p:cNvGrpSpPr/>
          <p:nvPr/>
        </p:nvGrpSpPr>
        <p:grpSpPr>
          <a:xfrm>
            <a:off x="561405" y="1915809"/>
            <a:ext cx="8783192" cy="215444"/>
            <a:chOff x="1027113" y="2045625"/>
            <a:chExt cx="8785225" cy="215494"/>
          </a:xfrm>
        </p:grpSpPr>
        <p:sp>
          <p:nvSpPr>
            <p:cNvPr id="5118" name="Google Shape;5118;p25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5119" name="Google Shape;5119;p252"/>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sử dụng VSC </a:t>
              </a:r>
              <a:endParaRPr/>
            </a:p>
          </p:txBody>
        </p:sp>
      </p:grpSp>
      <p:sp>
        <p:nvSpPr>
          <p:cNvPr id="5120" name="Google Shape;5120;p252"/>
          <p:cNvSpPr/>
          <p:nvPr/>
        </p:nvSpPr>
        <p:spPr>
          <a:xfrm>
            <a:off x="6457951" y="2302720"/>
            <a:ext cx="2959980" cy="204845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tệp có tên example1.py và viết mã.</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xong nhấn Ctrl + s để lưu lại và đặt tên là example1.py.</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Nhấn tab Terminal ở trên cùng để tạo terminal mới và khi bạn nhập lệnh python3 example.py trong terminal, bạn có thể thấy kết quả được hiển thị.</a:t>
            </a:r>
            <a:endParaRPr sz="1300">
              <a:solidFill>
                <a:srgbClr val="262626"/>
              </a:solidFill>
              <a:latin typeface="Arial"/>
              <a:ea typeface="Arial"/>
              <a:cs typeface="Arial"/>
              <a:sym typeface="Arial"/>
            </a:endParaRPr>
          </a:p>
        </p:txBody>
      </p:sp>
      <p:grpSp>
        <p:nvGrpSpPr>
          <p:cNvPr id="5121" name="Google Shape;5121;p252"/>
          <p:cNvGrpSpPr/>
          <p:nvPr/>
        </p:nvGrpSpPr>
        <p:grpSpPr>
          <a:xfrm>
            <a:off x="553215" y="2303044"/>
            <a:ext cx="5760000" cy="3204907"/>
            <a:chOff x="3384550" y="2501346"/>
            <a:chExt cx="5960046" cy="3316214"/>
          </a:xfrm>
        </p:grpSpPr>
        <p:pic>
          <p:nvPicPr>
            <p:cNvPr descr="텍스트, 스크린샷, 모니터, 화면이(가) 표시된 사진&#10;&#10;자동 생성된 설명" id="5122" name="Google Shape;5122;p252"/>
            <p:cNvPicPr preferRelativeResize="0"/>
            <p:nvPr/>
          </p:nvPicPr>
          <p:blipFill rotWithShape="1">
            <a:blip r:embed="rId3">
              <a:alphaModFix/>
            </a:blip>
            <a:srcRect b="0" l="0" r="0" t="0"/>
            <a:stretch/>
          </p:blipFill>
          <p:spPr>
            <a:xfrm>
              <a:off x="3384550" y="2501346"/>
              <a:ext cx="5960046" cy="3316214"/>
            </a:xfrm>
            <a:prstGeom prst="rect">
              <a:avLst/>
            </a:prstGeom>
            <a:noFill/>
            <a:ln cap="flat" cmpd="sng" w="9525">
              <a:solidFill>
                <a:srgbClr val="D8D8D8"/>
              </a:solidFill>
              <a:prstDash val="solid"/>
              <a:round/>
              <a:headEnd len="sm" w="sm" type="none"/>
              <a:tailEnd len="sm" w="sm" type="none"/>
            </a:ln>
          </p:spPr>
        </p:pic>
        <p:sp>
          <p:nvSpPr>
            <p:cNvPr id="5123" name="Google Shape;5123;p252"/>
            <p:cNvSpPr/>
            <p:nvPr/>
          </p:nvSpPr>
          <p:spPr>
            <a:xfrm>
              <a:off x="4813301" y="3103556"/>
              <a:ext cx="438150" cy="32544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sp>
          <p:nvSpPr>
            <p:cNvPr id="5124" name="Google Shape;5124;p252"/>
            <p:cNvSpPr/>
            <p:nvPr/>
          </p:nvSpPr>
          <p:spPr>
            <a:xfrm>
              <a:off x="5093099" y="4881556"/>
              <a:ext cx="628252" cy="8414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Malgun Gothic"/>
                <a:ea typeface="Malgun Gothic"/>
                <a:cs typeface="Malgun Gothic"/>
                <a:sym typeface="Malgun Gothic"/>
              </a:endParaRPr>
            </a:p>
          </p:txBody>
        </p:sp>
      </p:gr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9" name="Shape 5129"/>
        <p:cNvGrpSpPr/>
        <p:nvPr/>
      </p:nvGrpSpPr>
      <p:grpSpPr>
        <a:xfrm>
          <a:off x="0" y="0"/>
          <a:ext cx="0" cy="0"/>
          <a:chOff x="0" y="0"/>
          <a:chExt cx="0" cy="0"/>
        </a:xfrm>
      </p:grpSpPr>
      <p:grpSp>
        <p:nvGrpSpPr>
          <p:cNvPr id="5130" name="Google Shape;5130;p253"/>
          <p:cNvGrpSpPr/>
          <p:nvPr/>
        </p:nvGrpSpPr>
        <p:grpSpPr>
          <a:xfrm>
            <a:off x="1586" y="1099"/>
            <a:ext cx="9899652" cy="6855802"/>
            <a:chOff x="-1" y="0"/>
            <a:chExt cx="9902826" cy="6858000"/>
          </a:xfrm>
        </p:grpSpPr>
        <p:pic>
          <p:nvPicPr>
            <p:cNvPr id="5131" name="Google Shape;5131;p253"/>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5132" name="Google Shape;5132;p253"/>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5133" name="Google Shape;5133;p253"/>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5134" name="Google Shape;5134;p253"/>
            <p:cNvSpPr/>
            <p:nvPr/>
          </p:nvSpPr>
          <p:spPr>
            <a:xfrm>
              <a:off x="945928" y="2892042"/>
              <a:ext cx="8398097" cy="84633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5498">
                  <a:solidFill>
                    <a:srgbClr val="FFFFFF"/>
                  </a:solidFill>
                  <a:latin typeface="Arial"/>
                  <a:ea typeface="Arial"/>
                  <a:cs typeface="Arial"/>
                  <a:sym typeface="Arial"/>
                </a:rPr>
                <a:t>Kết thúc bài học</a:t>
              </a:r>
              <a:endParaRPr sz="5498">
                <a:solidFill>
                  <a:srgbClr val="FFFFFF"/>
                </a:solidFill>
                <a:latin typeface="Arial"/>
                <a:ea typeface="Arial"/>
                <a:cs typeface="Arial"/>
                <a:sym typeface="Arial"/>
              </a:endParaRPr>
            </a:p>
          </p:txBody>
        </p:sp>
      </p:grpSp>
      <p:sp>
        <p:nvSpPr>
          <p:cNvPr id="5135" name="Google Shape;5135;p253"/>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300">
                <a:solidFill>
                  <a:schemeClr val="lt1"/>
                </a:solidFill>
                <a:latin typeface="Arial"/>
                <a:ea typeface="Arial"/>
                <a:cs typeface="Arial"/>
                <a:sym typeface="Arial"/>
              </a:rPr>
              <a:t>Samsung Innovation Campus</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0" name="Shape 5140"/>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grpSp>
        <p:nvGrpSpPr>
          <p:cNvPr id="651" name="Google Shape;651;p26"/>
          <p:cNvGrpSpPr/>
          <p:nvPr/>
        </p:nvGrpSpPr>
        <p:grpSpPr>
          <a:xfrm>
            <a:off x="559817" y="1935722"/>
            <a:ext cx="8783192" cy="215394"/>
            <a:chOff x="1027113" y="2045625"/>
            <a:chExt cx="8785225" cy="215444"/>
          </a:xfrm>
        </p:grpSpPr>
        <p:sp>
          <p:nvSpPr>
            <p:cNvPr id="652" name="Google Shape;652;p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653" name="Google Shape;653;p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lập hệ điều hành Raspberry Pi với Raspberry Pi</a:t>
              </a:r>
              <a:endParaRPr/>
            </a:p>
          </p:txBody>
        </p:sp>
      </p:grpSp>
      <p:sp>
        <p:nvSpPr>
          <p:cNvPr id="654" name="Google Shape;654;p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Sẵn sàng kết nối với Raspberry Pi OS</a:t>
            </a:r>
            <a:endParaRPr/>
          </a:p>
        </p:txBody>
      </p:sp>
      <p:sp>
        <p:nvSpPr>
          <p:cNvPr id="655" name="Google Shape;655;p26"/>
          <p:cNvSpPr/>
          <p:nvPr/>
        </p:nvSpPr>
        <p:spPr>
          <a:xfrm>
            <a:off x="416128" y="444866"/>
            <a:ext cx="6437753"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656" name="Google Shape;656;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657" name="Google Shape;657;p26"/>
          <p:cNvGrpSpPr/>
          <p:nvPr/>
        </p:nvGrpSpPr>
        <p:grpSpPr>
          <a:xfrm>
            <a:off x="557935" y="2232000"/>
            <a:ext cx="5040000" cy="2805437"/>
            <a:chOff x="5631116" y="3774520"/>
            <a:chExt cx="3712146" cy="2065465"/>
          </a:xfrm>
        </p:grpSpPr>
        <p:pic>
          <p:nvPicPr>
            <p:cNvPr id="658" name="Google Shape;658;p26"/>
            <p:cNvPicPr preferRelativeResize="0"/>
            <p:nvPr/>
          </p:nvPicPr>
          <p:blipFill rotWithShape="1">
            <a:blip r:embed="rId3">
              <a:alphaModFix/>
            </a:blip>
            <a:srcRect b="0" l="0" r="0" t="0"/>
            <a:stretch/>
          </p:blipFill>
          <p:spPr>
            <a:xfrm>
              <a:off x="5631116" y="3774520"/>
              <a:ext cx="3712146" cy="2065465"/>
            </a:xfrm>
            <a:prstGeom prst="rect">
              <a:avLst/>
            </a:prstGeom>
            <a:noFill/>
            <a:ln>
              <a:noFill/>
            </a:ln>
          </p:spPr>
        </p:pic>
        <p:sp>
          <p:nvSpPr>
            <p:cNvPr id="659" name="Google Shape;659;p26"/>
            <p:cNvSpPr/>
            <p:nvPr/>
          </p:nvSpPr>
          <p:spPr>
            <a:xfrm>
              <a:off x="5646189" y="4411751"/>
              <a:ext cx="432686" cy="7013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660" name="Google Shape;660;p26"/>
            <p:cNvSpPr/>
            <p:nvPr/>
          </p:nvSpPr>
          <p:spPr>
            <a:xfrm>
              <a:off x="6089725" y="4798253"/>
              <a:ext cx="527942" cy="5389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661" name="Google Shape;661;p26"/>
            <p:cNvSpPr/>
            <p:nvPr/>
          </p:nvSpPr>
          <p:spPr>
            <a:xfrm>
              <a:off x="7385654" y="4493453"/>
              <a:ext cx="199880" cy="7844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662" name="Google Shape;662;p26"/>
            <p:cNvSpPr/>
            <p:nvPr/>
          </p:nvSpPr>
          <p:spPr>
            <a:xfrm>
              <a:off x="6936989" y="4639098"/>
              <a:ext cx="627311" cy="16815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663" name="Google Shape;663;p26"/>
            <p:cNvSpPr/>
            <p:nvPr/>
          </p:nvSpPr>
          <p:spPr>
            <a:xfrm>
              <a:off x="5637259" y="3839120"/>
              <a:ext cx="85790" cy="873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664" name="Google Shape;664;p26"/>
          <p:cNvSpPr/>
          <p:nvPr/>
        </p:nvSpPr>
        <p:spPr>
          <a:xfrm>
            <a:off x="5703683" y="2175461"/>
            <a:ext cx="3773803" cy="346422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Thiết lập Raspberry Pi bằng cách kết nối bàn phím và chuột.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một cách dễ dàng hơn để sử dụng nó từ PC của bạn thay vì điều khiển nó bằng Giao diện I/O (ví dụ: bàn phím, chuột…) được kết nối trực tiếp với Raspberry Pi.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số một số cách để kết nối Raspberry Pi từ xa, chúng ta sẽ sử dụng SSH và VNC.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kích hoạt SSH và VNC,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menu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Chọn Tùy chọn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Chọn Giao diện cấu hình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Tick vào Enable trong SSH và VNC</a:t>
            </a:r>
            <a:endParaRPr/>
          </a:p>
        </p:txBody>
      </p:sp>
      <p:pic>
        <p:nvPicPr>
          <p:cNvPr id="665" name="Google Shape;665;p26"/>
          <p:cNvPicPr preferRelativeResize="0"/>
          <p:nvPr/>
        </p:nvPicPr>
        <p:blipFill rotWithShape="1">
          <a:blip r:embed="rId3">
            <a:alphaModFix/>
          </a:blip>
          <a:srcRect b="93283" l="195" r="97553" t="2900"/>
          <a:stretch/>
        </p:blipFill>
        <p:spPr>
          <a:xfrm>
            <a:off x="784860" y="2244305"/>
            <a:ext cx="324114" cy="305855"/>
          </a:xfrm>
          <a:prstGeom prst="rect">
            <a:avLst/>
          </a:prstGeom>
          <a:solidFill>
            <a:schemeClr val="lt1"/>
          </a:solidFill>
          <a:ln cap="flat" cmpd="sng" w="12700">
            <a:solidFill>
              <a:srgbClr val="FF0000"/>
            </a:solidFill>
            <a:prstDash val="solid"/>
            <a:round/>
            <a:headEnd len="sm" w="sm" type="none"/>
            <a:tailEnd len="sm" w="sm" type="none"/>
          </a:ln>
        </p:spPr>
      </p:pic>
      <p:sp>
        <p:nvSpPr>
          <p:cNvPr id="666" name="Google Shape;666;p26"/>
          <p:cNvSpPr/>
          <p:nvPr/>
        </p:nvSpPr>
        <p:spPr>
          <a:xfrm>
            <a:off x="2920395" y="2540009"/>
            <a:ext cx="956248" cy="26919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Interfaces</a:t>
            </a:r>
            <a:endParaRPr b="1" sz="1300">
              <a:solidFill>
                <a:schemeClr val="lt1"/>
              </a:solidFill>
              <a:latin typeface="Arial"/>
              <a:ea typeface="Arial"/>
              <a:cs typeface="Arial"/>
              <a:sym typeface="Arial"/>
            </a:endParaRPr>
          </a:p>
        </p:txBody>
      </p:sp>
      <p:grpSp>
        <p:nvGrpSpPr>
          <p:cNvPr id="667" name="Google Shape;667;p26"/>
          <p:cNvGrpSpPr/>
          <p:nvPr/>
        </p:nvGrpSpPr>
        <p:grpSpPr>
          <a:xfrm>
            <a:off x="3192780" y="3258522"/>
            <a:ext cx="1917997" cy="498176"/>
            <a:chOff x="3192780" y="3258522"/>
            <a:chExt cx="1917997" cy="498176"/>
          </a:xfrm>
        </p:grpSpPr>
        <p:sp>
          <p:nvSpPr>
            <p:cNvPr id="668" name="Google Shape;668;p26"/>
            <p:cNvSpPr/>
            <p:nvPr/>
          </p:nvSpPr>
          <p:spPr>
            <a:xfrm>
              <a:off x="3982448" y="3258522"/>
              <a:ext cx="1128329" cy="49817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SSH: Enable</a:t>
              </a:r>
              <a:endParaRPr/>
            </a:p>
            <a:p>
              <a:pPr indent="0" lvl="0" marL="0" marR="0" rtl="0" algn="ctr">
                <a:spcBef>
                  <a:spcPts val="0"/>
                </a:spcBef>
                <a:spcAft>
                  <a:spcPts val="0"/>
                </a:spcAft>
                <a:buNone/>
              </a:pPr>
              <a:r>
                <a:rPr b="1" lang="en-US" sz="1300">
                  <a:solidFill>
                    <a:schemeClr val="lt1"/>
                  </a:solidFill>
                  <a:latin typeface="Arial"/>
                  <a:ea typeface="Arial"/>
                  <a:cs typeface="Arial"/>
                  <a:sym typeface="Arial"/>
                </a:rPr>
                <a:t>VNC: Enable</a:t>
              </a:r>
              <a:endParaRPr b="1" sz="1300">
                <a:solidFill>
                  <a:schemeClr val="lt1"/>
                </a:solidFill>
                <a:latin typeface="Arial"/>
                <a:ea typeface="Arial"/>
                <a:cs typeface="Arial"/>
                <a:sym typeface="Arial"/>
              </a:endParaRPr>
            </a:p>
          </p:txBody>
        </p:sp>
        <p:cxnSp>
          <p:nvCxnSpPr>
            <p:cNvPr id="669" name="Google Shape;669;p26"/>
            <p:cNvCxnSpPr/>
            <p:nvPr/>
          </p:nvCxnSpPr>
          <p:spPr>
            <a:xfrm rot="10800000">
              <a:off x="3192780" y="3497580"/>
              <a:ext cx="792480" cy="0"/>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670" name="Google Shape;670;p26"/>
          <p:cNvGrpSpPr/>
          <p:nvPr/>
        </p:nvGrpSpPr>
        <p:grpSpPr>
          <a:xfrm>
            <a:off x="1146830" y="3675402"/>
            <a:ext cx="2251689" cy="620768"/>
            <a:chOff x="1146830" y="3675402"/>
            <a:chExt cx="2251689" cy="620768"/>
          </a:xfrm>
        </p:grpSpPr>
        <p:sp>
          <p:nvSpPr>
            <p:cNvPr id="671" name="Google Shape;671;p26"/>
            <p:cNvSpPr/>
            <p:nvPr/>
          </p:nvSpPr>
          <p:spPr>
            <a:xfrm>
              <a:off x="1146830" y="4026976"/>
              <a:ext cx="2251689" cy="26919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Raspberry Pi Configuration</a:t>
              </a:r>
              <a:endParaRPr b="1" sz="1300">
                <a:solidFill>
                  <a:schemeClr val="lt1"/>
                </a:solidFill>
                <a:latin typeface="Arial"/>
                <a:ea typeface="Arial"/>
                <a:cs typeface="Arial"/>
                <a:sym typeface="Arial"/>
              </a:endParaRPr>
            </a:p>
          </p:txBody>
        </p:sp>
        <p:cxnSp>
          <p:nvCxnSpPr>
            <p:cNvPr id="672" name="Google Shape;672;p26"/>
            <p:cNvCxnSpPr/>
            <p:nvPr/>
          </p:nvCxnSpPr>
          <p:spPr>
            <a:xfrm rot="10800000">
              <a:off x="1524000" y="3675402"/>
              <a:ext cx="0" cy="351574"/>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673" name="Google Shape;673;p26"/>
          <p:cNvGrpSpPr/>
          <p:nvPr/>
        </p:nvGrpSpPr>
        <p:grpSpPr>
          <a:xfrm>
            <a:off x="1165860" y="2543433"/>
            <a:ext cx="1395470" cy="518353"/>
            <a:chOff x="1165860" y="2543433"/>
            <a:chExt cx="1395470" cy="518353"/>
          </a:xfrm>
        </p:grpSpPr>
        <p:sp>
          <p:nvSpPr>
            <p:cNvPr id="674" name="Google Shape;674;p26"/>
            <p:cNvSpPr/>
            <p:nvPr/>
          </p:nvSpPr>
          <p:spPr>
            <a:xfrm>
              <a:off x="1416312" y="2543433"/>
              <a:ext cx="1145018" cy="266700"/>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Preferences</a:t>
              </a:r>
              <a:endParaRPr b="1" sz="1300">
                <a:solidFill>
                  <a:schemeClr val="lt1"/>
                </a:solidFill>
                <a:latin typeface="Arial"/>
                <a:ea typeface="Arial"/>
                <a:cs typeface="Arial"/>
                <a:sym typeface="Arial"/>
              </a:endParaRPr>
            </a:p>
          </p:txBody>
        </p:sp>
        <p:cxnSp>
          <p:nvCxnSpPr>
            <p:cNvPr id="675" name="Google Shape;675;p26"/>
            <p:cNvCxnSpPr/>
            <p:nvPr/>
          </p:nvCxnSpPr>
          <p:spPr>
            <a:xfrm flipH="1">
              <a:off x="1165860" y="2811780"/>
              <a:ext cx="251460" cy="250006"/>
            </a:xfrm>
            <a:prstGeom prst="straightConnector1">
              <a:avLst/>
            </a:prstGeom>
            <a:noFill/>
            <a:ln cap="flat" cmpd="sng" w="12700">
              <a:solidFill>
                <a:srgbClr val="00B0F0"/>
              </a:solidFill>
              <a:prstDash val="solid"/>
              <a:miter lim="800000"/>
              <a:headEnd len="sm" w="sm" type="none"/>
              <a:tailEnd len="med" w="med" type="triangle"/>
            </a:ln>
          </p:spPr>
        </p:cxnSp>
      </p:grpSp>
      <p:cxnSp>
        <p:nvCxnSpPr>
          <p:cNvPr id="676" name="Google Shape;676;p26"/>
          <p:cNvCxnSpPr>
            <a:endCxn id="661" idx="0"/>
          </p:cNvCxnSpPr>
          <p:nvPr/>
        </p:nvCxnSpPr>
        <p:spPr>
          <a:xfrm>
            <a:off x="3075769" y="2786397"/>
            <a:ext cx="0" cy="422100"/>
          </a:xfrm>
          <a:prstGeom prst="straightConnector1">
            <a:avLst/>
          </a:prstGeom>
          <a:noFill/>
          <a:ln cap="flat" cmpd="sng" w="12700">
            <a:solidFill>
              <a:srgbClr val="00B0F0"/>
            </a:solidFill>
            <a:prstDash val="solid"/>
            <a:miter lim="800000"/>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grpSp>
        <p:nvGrpSpPr>
          <p:cNvPr id="682" name="Google Shape;682;p27"/>
          <p:cNvGrpSpPr/>
          <p:nvPr/>
        </p:nvGrpSpPr>
        <p:grpSpPr>
          <a:xfrm>
            <a:off x="559817" y="1935817"/>
            <a:ext cx="8783192" cy="215394"/>
            <a:chOff x="1027113" y="2045625"/>
            <a:chExt cx="8785225" cy="215444"/>
          </a:xfrm>
        </p:grpSpPr>
        <p:sp>
          <p:nvSpPr>
            <p:cNvPr id="683" name="Google Shape;683;p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684" name="Google Shape;684;p2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lập hệ điều hành Raspberry Pi với Raspberry Pi</a:t>
              </a:r>
              <a:endParaRPr/>
            </a:p>
          </p:txBody>
        </p:sp>
      </p:grpSp>
      <p:sp>
        <p:nvSpPr>
          <p:cNvPr id="685" name="Google Shape;685;p2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Sẵn sàng kết nối với Raspberry Pi OS</a:t>
            </a:r>
            <a:endParaRPr/>
          </a:p>
        </p:txBody>
      </p:sp>
      <p:sp>
        <p:nvSpPr>
          <p:cNvPr id="686" name="Google Shape;686;p27"/>
          <p:cNvSpPr/>
          <p:nvPr/>
        </p:nvSpPr>
        <p:spPr>
          <a:xfrm>
            <a:off x="416128" y="444866"/>
            <a:ext cx="6338899"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687" name="Google Shape;687;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688" name="Google Shape;688;p27"/>
          <p:cNvGrpSpPr/>
          <p:nvPr/>
        </p:nvGrpSpPr>
        <p:grpSpPr>
          <a:xfrm>
            <a:off x="557935" y="2232000"/>
            <a:ext cx="5040000" cy="2804293"/>
            <a:chOff x="595809" y="2582239"/>
            <a:chExt cx="5458395" cy="3037091"/>
          </a:xfrm>
        </p:grpSpPr>
        <p:pic>
          <p:nvPicPr>
            <p:cNvPr id="689" name="Google Shape;689;p27"/>
            <p:cNvPicPr preferRelativeResize="0"/>
            <p:nvPr/>
          </p:nvPicPr>
          <p:blipFill rotWithShape="1">
            <a:blip r:embed="rId3">
              <a:alphaModFix/>
            </a:blip>
            <a:srcRect b="0" l="0" r="0" t="0"/>
            <a:stretch/>
          </p:blipFill>
          <p:spPr>
            <a:xfrm>
              <a:off x="595809" y="2582239"/>
              <a:ext cx="5458395" cy="3037091"/>
            </a:xfrm>
            <a:prstGeom prst="rect">
              <a:avLst/>
            </a:prstGeom>
            <a:noFill/>
            <a:ln>
              <a:noFill/>
            </a:ln>
          </p:spPr>
        </p:pic>
        <p:sp>
          <p:nvSpPr>
            <p:cNvPr id="690" name="Google Shape;690;p27"/>
            <p:cNvSpPr/>
            <p:nvPr/>
          </p:nvSpPr>
          <p:spPr>
            <a:xfrm>
              <a:off x="2228444" y="4413248"/>
              <a:ext cx="132666" cy="9907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691" name="Google Shape;691;p27"/>
            <p:cNvSpPr/>
            <p:nvPr/>
          </p:nvSpPr>
          <p:spPr>
            <a:xfrm>
              <a:off x="2539078" y="4471383"/>
              <a:ext cx="298795" cy="818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692" name="Google Shape;692;p27"/>
            <p:cNvSpPr/>
            <p:nvPr/>
          </p:nvSpPr>
          <p:spPr>
            <a:xfrm>
              <a:off x="2409216" y="4471383"/>
              <a:ext cx="126718" cy="818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693" name="Google Shape;693;p27"/>
          <p:cNvGrpSpPr/>
          <p:nvPr/>
        </p:nvGrpSpPr>
        <p:grpSpPr>
          <a:xfrm>
            <a:off x="5925339" y="3444404"/>
            <a:ext cx="1123494" cy="276999"/>
            <a:chOff x="3716526" y="2460828"/>
            <a:chExt cx="1123494" cy="276999"/>
          </a:xfrm>
        </p:grpSpPr>
        <p:sp>
          <p:nvSpPr>
            <p:cNvPr id="694" name="Google Shape;694;p27"/>
            <p:cNvSpPr txBox="1"/>
            <p:nvPr/>
          </p:nvSpPr>
          <p:spPr>
            <a:xfrm>
              <a:off x="3800650" y="2460828"/>
              <a:ext cx="1039370"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ifconfig</a:t>
              </a:r>
              <a:endParaRPr/>
            </a:p>
          </p:txBody>
        </p:sp>
        <p:sp>
          <p:nvSpPr>
            <p:cNvPr id="695" name="Google Shape;695;p27"/>
            <p:cNvSpPr/>
            <p:nvPr/>
          </p:nvSpPr>
          <p:spPr>
            <a:xfrm>
              <a:off x="3716526" y="2460829"/>
              <a:ext cx="84124"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696" name="Google Shape;696;p27"/>
          <p:cNvGrpSpPr/>
          <p:nvPr/>
        </p:nvGrpSpPr>
        <p:grpSpPr>
          <a:xfrm>
            <a:off x="5748950" y="2175461"/>
            <a:ext cx="3728536" cy="2300670"/>
            <a:chOff x="5831998" y="2175461"/>
            <a:chExt cx="3645488" cy="2300670"/>
          </a:xfrm>
        </p:grpSpPr>
        <p:sp>
          <p:nvSpPr>
            <p:cNvPr id="697" name="Google Shape;697;p27"/>
            <p:cNvSpPr/>
            <p:nvPr/>
          </p:nvSpPr>
          <p:spPr>
            <a:xfrm>
              <a:off x="5831999" y="2175461"/>
              <a:ext cx="3645487"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kết nối Raspberry Pi với thiết bị khác, cần biết địa chỉ IP của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tìm địa chỉ IP của Raspberry Pi, hãy mở cửa sổ đầu cuối và nhập ifconfig.</a:t>
              </a:r>
              <a:endParaRPr sz="1300">
                <a:solidFill>
                  <a:srgbClr val="262626"/>
                </a:solidFill>
                <a:latin typeface="Arial"/>
                <a:ea typeface="Arial"/>
                <a:cs typeface="Arial"/>
                <a:sym typeface="Arial"/>
              </a:endParaRPr>
            </a:p>
          </p:txBody>
        </p:sp>
        <p:sp>
          <p:nvSpPr>
            <p:cNvPr id="698" name="Google Shape;698;p27"/>
            <p:cNvSpPr/>
            <p:nvPr/>
          </p:nvSpPr>
          <p:spPr>
            <a:xfrm>
              <a:off x="5831998" y="4130704"/>
              <a:ext cx="3645487" cy="345427"/>
            </a:xfrm>
            <a:prstGeom prst="rect">
              <a:avLst/>
            </a:prstGeom>
            <a:noFill/>
            <a:ln>
              <a:noFill/>
            </a:ln>
          </p:spPr>
          <p:txBody>
            <a:bodyPr anchorCtr="0" anchor="t" bIns="71975" lIns="0" spcFirstLastPara="1" rIns="143950" wrap="square" tIns="71975">
              <a:spAutoFit/>
            </a:bodyPr>
            <a:lstStyle/>
            <a:p>
              <a:pPr indent="-100013" lvl="0" marL="182563" marR="0" rtl="0" algn="l">
                <a:spcBef>
                  <a:spcPts val="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sp>
        <p:nvSpPr>
          <p:cNvPr id="699" name="Google Shape;699;p27"/>
          <p:cNvSpPr/>
          <p:nvPr/>
        </p:nvSpPr>
        <p:spPr>
          <a:xfrm>
            <a:off x="5784816" y="3860171"/>
            <a:ext cx="3662189" cy="1697901"/>
          </a:xfrm>
          <a:prstGeom prst="rect">
            <a:avLst/>
          </a:prstGeom>
          <a:solidFill>
            <a:srgbClr val="DDEAF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GHI CHÚ</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Ghi lại địa chỉ IP inet dưới wlan0 để sử dụng sau này.</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Trong trường hợp thiết bị của bạn bị ngắt kết nối và bạn kết nối lại, địa chỉ IP có thể thay đổi. Trong trường hợp này, hãy chạy </a:t>
            </a:r>
            <a:r>
              <a:rPr b="1" lang="en-US" sz="1300">
                <a:solidFill>
                  <a:srgbClr val="262626"/>
                </a:solidFill>
                <a:latin typeface="Arial"/>
                <a:ea typeface="Arial"/>
                <a:cs typeface="Arial"/>
                <a:sym typeface="Arial"/>
              </a:rPr>
              <a:t>ifconfig</a:t>
            </a:r>
            <a:r>
              <a:rPr lang="en-US" sz="1300">
                <a:solidFill>
                  <a:srgbClr val="262626"/>
                </a:solidFill>
                <a:latin typeface="Arial"/>
                <a:ea typeface="Arial"/>
                <a:cs typeface="Arial"/>
                <a:sym typeface="Arial"/>
              </a:rPr>
              <a:t> để tìm địa chỉ IP.</a:t>
            </a:r>
            <a:endParaRPr sz="1300">
              <a:solidFill>
                <a:srgbClr val="262626"/>
              </a:solidFill>
              <a:latin typeface="Arial"/>
              <a:ea typeface="Arial"/>
              <a:cs typeface="Arial"/>
              <a:sym typeface="Arial"/>
            </a:endParaRPr>
          </a:p>
        </p:txBody>
      </p:sp>
      <p:grpSp>
        <p:nvGrpSpPr>
          <p:cNvPr id="700" name="Google Shape;700;p27"/>
          <p:cNvGrpSpPr/>
          <p:nvPr/>
        </p:nvGrpSpPr>
        <p:grpSpPr>
          <a:xfrm>
            <a:off x="1045844" y="3850392"/>
            <a:ext cx="1019731" cy="239643"/>
            <a:chOff x="1045844" y="3850392"/>
            <a:chExt cx="1019731" cy="239643"/>
          </a:xfrm>
        </p:grpSpPr>
        <p:sp>
          <p:nvSpPr>
            <p:cNvPr id="701" name="Google Shape;701;p27"/>
            <p:cNvSpPr/>
            <p:nvPr/>
          </p:nvSpPr>
          <p:spPr>
            <a:xfrm>
              <a:off x="1045844" y="3850392"/>
              <a:ext cx="669931" cy="23964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wlan0</a:t>
              </a:r>
              <a:endParaRPr b="1" sz="1300">
                <a:solidFill>
                  <a:schemeClr val="lt1"/>
                </a:solidFill>
                <a:latin typeface="Arial"/>
                <a:ea typeface="Arial"/>
                <a:cs typeface="Arial"/>
                <a:sym typeface="Arial"/>
              </a:endParaRPr>
            </a:p>
          </p:txBody>
        </p:sp>
        <p:cxnSp>
          <p:nvCxnSpPr>
            <p:cNvPr id="702" name="Google Shape;702;p27"/>
            <p:cNvCxnSpPr>
              <a:stCxn id="701" idx="3"/>
              <a:endCxn id="690" idx="1"/>
            </p:cNvCxnSpPr>
            <p:nvPr/>
          </p:nvCxnSpPr>
          <p:spPr>
            <a:xfrm flipH="1" rot="10800000">
              <a:off x="1715775" y="3968414"/>
              <a:ext cx="349800" cy="1800"/>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703" name="Google Shape;703;p27"/>
          <p:cNvGrpSpPr/>
          <p:nvPr/>
        </p:nvGrpSpPr>
        <p:grpSpPr>
          <a:xfrm>
            <a:off x="2060955" y="4051941"/>
            <a:ext cx="1353108" cy="796796"/>
            <a:chOff x="2060955" y="4051941"/>
            <a:chExt cx="1353108" cy="796796"/>
          </a:xfrm>
        </p:grpSpPr>
        <p:sp>
          <p:nvSpPr>
            <p:cNvPr id="704" name="Google Shape;704;p27"/>
            <p:cNvSpPr/>
            <p:nvPr/>
          </p:nvSpPr>
          <p:spPr>
            <a:xfrm>
              <a:off x="2060955" y="4609094"/>
              <a:ext cx="1353108" cy="23964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Inet 192.168.0.5</a:t>
              </a:r>
              <a:endParaRPr b="1" sz="1300">
                <a:solidFill>
                  <a:schemeClr val="lt1"/>
                </a:solidFill>
                <a:latin typeface="Arial"/>
                <a:ea typeface="Arial"/>
                <a:cs typeface="Arial"/>
                <a:sym typeface="Arial"/>
              </a:endParaRPr>
            </a:p>
          </p:txBody>
        </p:sp>
        <p:cxnSp>
          <p:nvCxnSpPr>
            <p:cNvPr id="705" name="Google Shape;705;p27"/>
            <p:cNvCxnSpPr/>
            <p:nvPr/>
          </p:nvCxnSpPr>
          <p:spPr>
            <a:xfrm rot="10800000">
              <a:off x="2393764" y="4051941"/>
              <a:ext cx="0" cy="549832"/>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28"/>
          <p:cNvSpPr/>
          <p:nvPr/>
        </p:nvSpPr>
        <p:spPr>
          <a:xfrm>
            <a:off x="712182" y="2188488"/>
            <a:ext cx="8630827" cy="175094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cách điều khiển Raspberry Pi từ xa từ máy tính Windows và dễ dàng truyền tệp mà không cần kết nối trực tiếp bàn phím, chuột và màn hình với Raspberry Pi.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truy cập màn hình Raspberry Pi hoặc dòng lệnh của bạn từ bất kỳ đâu trong cùng một mạng bằng giao thức Secure Shell (SSH). Putty là cách tốt nhất để truy cập vào dòng lệnh. Nó được sử dụng rộng rãi như phần mềm SSH Client trong Windows.</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cập trang web chính thức của PuTTY https://www.putty.org/ trong PC Windows của bạn. Tìm "Tải xuống PuTTY" bên dưới và nhấp vào 'đây'.</a:t>
            </a:r>
            <a:endParaRPr sz="1300">
              <a:solidFill>
                <a:srgbClr val="262626"/>
              </a:solidFill>
              <a:latin typeface="Arial"/>
              <a:ea typeface="Arial"/>
              <a:cs typeface="Arial"/>
              <a:sym typeface="Arial"/>
            </a:endParaRPr>
          </a:p>
        </p:txBody>
      </p:sp>
      <p:grpSp>
        <p:nvGrpSpPr>
          <p:cNvPr id="712" name="Google Shape;712;p28"/>
          <p:cNvGrpSpPr/>
          <p:nvPr/>
        </p:nvGrpSpPr>
        <p:grpSpPr>
          <a:xfrm>
            <a:off x="559817" y="1935817"/>
            <a:ext cx="8783192" cy="215394"/>
            <a:chOff x="1027113" y="2063735"/>
            <a:chExt cx="8785225" cy="215444"/>
          </a:xfrm>
        </p:grpSpPr>
        <p:sp>
          <p:nvSpPr>
            <p:cNvPr id="713" name="Google Shape;713;p28"/>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714" name="Google Shape;714;p28"/>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PuTTY</a:t>
              </a:r>
              <a:endParaRPr sz="1400">
                <a:solidFill>
                  <a:srgbClr val="262626"/>
                </a:solidFill>
                <a:latin typeface="Arial"/>
                <a:ea typeface="Arial"/>
                <a:cs typeface="Arial"/>
                <a:sym typeface="Arial"/>
              </a:endParaRPr>
            </a:p>
          </p:txBody>
        </p:sp>
      </p:grpSp>
      <p:sp>
        <p:nvSpPr>
          <p:cNvPr id="715" name="Google Shape;715;p28"/>
          <p:cNvSpPr/>
          <p:nvPr/>
        </p:nvSpPr>
        <p:spPr>
          <a:xfrm>
            <a:off x="463014" y="1205154"/>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PuTTY</a:t>
            </a:r>
            <a:endParaRPr sz="2400">
              <a:solidFill>
                <a:srgbClr val="0C0C0C"/>
              </a:solidFill>
              <a:latin typeface="Arial"/>
              <a:ea typeface="Arial"/>
              <a:cs typeface="Arial"/>
              <a:sym typeface="Arial"/>
            </a:endParaRPr>
          </a:p>
        </p:txBody>
      </p:sp>
      <p:sp>
        <p:nvSpPr>
          <p:cNvPr id="716" name="Google Shape;716;p28"/>
          <p:cNvSpPr/>
          <p:nvPr/>
        </p:nvSpPr>
        <p:spPr>
          <a:xfrm>
            <a:off x="416128" y="444866"/>
            <a:ext cx="6306961"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717" name="Google Shape;717;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718" name="Google Shape;718;p28"/>
          <p:cNvGrpSpPr/>
          <p:nvPr/>
        </p:nvGrpSpPr>
        <p:grpSpPr>
          <a:xfrm>
            <a:off x="623188" y="4099710"/>
            <a:ext cx="8665664" cy="1785045"/>
            <a:chOff x="559817" y="4154028"/>
            <a:chExt cx="8665664" cy="1785045"/>
          </a:xfrm>
        </p:grpSpPr>
        <p:sp>
          <p:nvSpPr>
            <p:cNvPr id="719" name="Google Shape;719;p28"/>
            <p:cNvSpPr/>
            <p:nvPr/>
          </p:nvSpPr>
          <p:spPr>
            <a:xfrm>
              <a:off x="559817" y="4154028"/>
              <a:ext cx="8665664" cy="1785045"/>
            </a:xfrm>
            <a:prstGeom prst="roundRect">
              <a:avLst>
                <a:gd fmla="val 0" name="adj"/>
              </a:avLst>
            </a:prstGeom>
            <a:solidFill>
              <a:srgbClr val="FCFCFC"/>
            </a:solidFill>
            <a:ln cap="flat" cmpd="sng" w="9525">
              <a:solidFill>
                <a:srgbClr val="D8D8D8"/>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v</a:t>
              </a:r>
              <a:endParaRPr sz="1800">
                <a:solidFill>
                  <a:schemeClr val="lt1"/>
                </a:solidFill>
                <a:latin typeface="Malgun Gothic"/>
                <a:ea typeface="Malgun Gothic"/>
                <a:cs typeface="Malgun Gothic"/>
                <a:sym typeface="Malgun Gothic"/>
              </a:endParaRPr>
            </a:p>
          </p:txBody>
        </p:sp>
        <p:pic>
          <p:nvPicPr>
            <p:cNvPr id="720" name="Google Shape;720;p28"/>
            <p:cNvPicPr preferRelativeResize="0"/>
            <p:nvPr/>
          </p:nvPicPr>
          <p:blipFill rotWithShape="1">
            <a:blip r:embed="rId3">
              <a:alphaModFix/>
            </a:blip>
            <a:srcRect b="0" l="0" r="0" t="0"/>
            <a:stretch/>
          </p:blipFill>
          <p:spPr>
            <a:xfrm>
              <a:off x="712182" y="4418090"/>
              <a:ext cx="1341301" cy="1288700"/>
            </a:xfrm>
            <a:prstGeom prst="rect">
              <a:avLst/>
            </a:prstGeom>
            <a:noFill/>
            <a:ln cap="flat" cmpd="sng" w="9525">
              <a:solidFill>
                <a:srgbClr val="D8D8D8"/>
              </a:solidFill>
              <a:prstDash val="solid"/>
              <a:round/>
              <a:headEnd len="sm" w="sm" type="none"/>
              <a:tailEnd len="sm" w="sm" type="none"/>
            </a:ln>
          </p:spPr>
        </p:pic>
        <p:sp>
          <p:nvSpPr>
            <p:cNvPr id="721" name="Google Shape;721;p28"/>
            <p:cNvSpPr/>
            <p:nvPr/>
          </p:nvSpPr>
          <p:spPr>
            <a:xfrm>
              <a:off x="2223854" y="4207969"/>
              <a:ext cx="7001627" cy="1685077"/>
            </a:xfrm>
            <a:prstGeom prst="rect">
              <a:avLst/>
            </a:prstGeom>
            <a:noFill/>
            <a:ln>
              <a:noFill/>
            </a:ln>
          </p:spPr>
          <p:txBody>
            <a:bodyPr anchorCtr="0" anchor="ctr" bIns="0" lIns="0" spcFirstLastPara="1" rIns="0" wrap="square" tIns="0">
              <a:spAutoFit/>
            </a:bodyPr>
            <a:lstStyle/>
            <a:p>
              <a:pPr indent="0" lvl="0" marL="0" marR="0" rtl="0" algn="l">
                <a:lnSpc>
                  <a:spcPct val="150000"/>
                </a:lnSpc>
                <a:spcBef>
                  <a:spcPts val="0"/>
                </a:spcBef>
                <a:spcAft>
                  <a:spcPts val="0"/>
                </a:spcAft>
                <a:buNone/>
              </a:pPr>
              <a:r>
                <a:rPr lang="en-US" sz="1300">
                  <a:solidFill>
                    <a:srgbClr val="262626"/>
                  </a:solidFill>
                  <a:latin typeface="Arial"/>
                  <a:ea typeface="Arial"/>
                  <a:cs typeface="Arial"/>
                  <a:sym typeface="Arial"/>
                </a:rPr>
                <a:t>Tải về PuTTY</a:t>
              </a:r>
              <a:endParaRPr sz="1300">
                <a:solidFill>
                  <a:srgbClr val="262626"/>
                </a:solidFill>
                <a:latin typeface="Arial"/>
                <a:ea typeface="Arial"/>
                <a:cs typeface="Arial"/>
                <a:sym typeface="Arial"/>
              </a:endParaRPr>
            </a:p>
            <a:p>
              <a:pPr indent="0" lvl="0" marL="0" marR="0" rtl="0" algn="l">
                <a:lnSpc>
                  <a:spcPct val="150000"/>
                </a:lnSpc>
                <a:spcBef>
                  <a:spcPts val="0"/>
                </a:spcBef>
                <a:spcAft>
                  <a:spcPts val="0"/>
                </a:spcAft>
                <a:buNone/>
              </a:pPr>
              <a:r>
                <a:rPr lang="en-US" sz="1200">
                  <a:solidFill>
                    <a:srgbClr val="262626"/>
                  </a:solidFill>
                  <a:latin typeface="Arial"/>
                  <a:ea typeface="Arial"/>
                  <a:cs typeface="Arial"/>
                  <a:sym typeface="Arial"/>
                </a:rPr>
                <a:t>PuTTY là một ứng dụng khách SSH và telnet, ban đầu được phát triển bởi Simon Tatham cho nền tảng Windows.</a:t>
              </a:r>
              <a:endParaRPr/>
            </a:p>
            <a:p>
              <a:pPr indent="0" lvl="0" marL="0" marR="0" rtl="0" algn="l">
                <a:lnSpc>
                  <a:spcPct val="150000"/>
                </a:lnSpc>
                <a:spcBef>
                  <a:spcPts val="0"/>
                </a:spcBef>
                <a:spcAft>
                  <a:spcPts val="0"/>
                </a:spcAft>
                <a:buNone/>
              </a:pPr>
              <a:r>
                <a:rPr lang="en-US" sz="1200">
                  <a:solidFill>
                    <a:srgbClr val="262626"/>
                  </a:solidFill>
                  <a:latin typeface="Arial"/>
                  <a:ea typeface="Arial"/>
                  <a:cs typeface="Arial"/>
                  <a:sym typeface="Arial"/>
                </a:rPr>
                <a:t>PuTTY là phần mềm nguồn mở có sẵn mã nguồn và được phát triển và hỗ trợ bởi một nhóm tình nguyện viên.</a:t>
              </a:r>
              <a:endParaRPr sz="1200">
                <a:solidFill>
                  <a:srgbClr val="262626"/>
                </a:solidFill>
                <a:latin typeface="Arial"/>
                <a:ea typeface="Arial"/>
                <a:cs typeface="Arial"/>
                <a:sym typeface="Arial"/>
              </a:endParaRPr>
            </a:p>
            <a:p>
              <a:pPr indent="0" lvl="0" marL="0" marR="0" rtl="0" algn="l">
                <a:lnSpc>
                  <a:spcPct val="150000"/>
                </a:lnSpc>
                <a:spcBef>
                  <a:spcPts val="0"/>
                </a:spcBef>
                <a:spcAft>
                  <a:spcPts val="0"/>
                </a:spcAft>
                <a:buNone/>
              </a:pPr>
              <a:r>
                <a:rPr lang="en-US" sz="1200">
                  <a:solidFill>
                    <a:srgbClr val="262626"/>
                  </a:solidFill>
                  <a:latin typeface="Arial"/>
                  <a:ea typeface="Arial"/>
                  <a:cs typeface="Arial"/>
                  <a:sym typeface="Arial"/>
                </a:rPr>
                <a:t>Bạn có thể tải về PuTTY </a:t>
              </a:r>
              <a:r>
                <a:rPr lang="en-US" sz="1200" u="sng">
                  <a:solidFill>
                    <a:srgbClr val="262626"/>
                  </a:solidFill>
                  <a:latin typeface="Arial"/>
                  <a:ea typeface="Arial"/>
                  <a:cs typeface="Arial"/>
                  <a:sym typeface="Arial"/>
                  <a:hlinkClick r:id="rId4">
                    <a:extLst>
                      <a:ext uri="{A12FA001-AC4F-418D-AE19-62706E023703}">
                        <ahyp:hlinkClr val="tx"/>
                      </a:ext>
                    </a:extLst>
                  </a:hlinkClick>
                </a:rPr>
                <a:t>here</a:t>
              </a:r>
              <a:r>
                <a:rPr lang="en-US" sz="1200">
                  <a:solidFill>
                    <a:srgbClr val="262626"/>
                  </a:solidFill>
                  <a:latin typeface="Arial"/>
                  <a:ea typeface="Arial"/>
                  <a:cs typeface="Arial"/>
                  <a:sym typeface="Arial"/>
                </a:rPr>
                <a:t>.</a:t>
              </a:r>
              <a:endParaRPr/>
            </a:p>
          </p:txBody>
        </p:sp>
      </p:grpSp>
      <p:sp>
        <p:nvSpPr>
          <p:cNvPr id="722" name="Google Shape;722;p28"/>
          <p:cNvSpPr/>
          <p:nvPr/>
        </p:nvSpPr>
        <p:spPr>
          <a:xfrm>
            <a:off x="3943351" y="5457825"/>
            <a:ext cx="409574" cy="228553"/>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29"/>
          <p:cNvSpPr/>
          <p:nvPr/>
        </p:nvSpPr>
        <p:spPr>
          <a:xfrm>
            <a:off x="712182" y="2192035"/>
            <a:ext cx="8630827" cy="84812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phiên bản PuTTY theo Windows của bạn. (Tìm một trong MSI ('Windows Installer')</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không chắc chắn về hệ điều hành máy tính của mình, hãy chọn '64-bit x86' hoặc '32-bit x86' vì Windows chạy bộ xử lý x86 phổ biến. Nhấp vào tệp .msi theo phiên bản hệ điều hành máy tính của bạn.</a:t>
            </a:r>
            <a:endParaRPr/>
          </a:p>
        </p:txBody>
      </p:sp>
      <p:grpSp>
        <p:nvGrpSpPr>
          <p:cNvPr id="729" name="Google Shape;729;p29"/>
          <p:cNvGrpSpPr/>
          <p:nvPr/>
        </p:nvGrpSpPr>
        <p:grpSpPr>
          <a:xfrm>
            <a:off x="559817" y="1935817"/>
            <a:ext cx="8783192" cy="215394"/>
            <a:chOff x="1027113" y="2045625"/>
            <a:chExt cx="8785225" cy="215444"/>
          </a:xfrm>
        </p:grpSpPr>
        <p:sp>
          <p:nvSpPr>
            <p:cNvPr id="730" name="Google Shape;730;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731" name="Google Shape;731;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PuTTY</a:t>
              </a:r>
              <a:endParaRPr sz="1400">
                <a:solidFill>
                  <a:srgbClr val="262626"/>
                </a:solidFill>
                <a:latin typeface="Arial"/>
                <a:ea typeface="Arial"/>
                <a:cs typeface="Arial"/>
                <a:sym typeface="Arial"/>
              </a:endParaRPr>
            </a:p>
          </p:txBody>
        </p:sp>
      </p:grpSp>
      <p:sp>
        <p:nvSpPr>
          <p:cNvPr id="732" name="Google Shape;732;p29"/>
          <p:cNvSpPr/>
          <p:nvPr/>
        </p:nvSpPr>
        <p:spPr>
          <a:xfrm>
            <a:off x="525102" y="1117592"/>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PuTTY</a:t>
            </a:r>
            <a:endParaRPr sz="2400">
              <a:solidFill>
                <a:srgbClr val="0C0C0C"/>
              </a:solidFill>
              <a:latin typeface="Arial"/>
              <a:ea typeface="Arial"/>
              <a:cs typeface="Arial"/>
              <a:sym typeface="Arial"/>
            </a:endParaRPr>
          </a:p>
        </p:txBody>
      </p:sp>
      <p:sp>
        <p:nvSpPr>
          <p:cNvPr id="733" name="Google Shape;733;p29"/>
          <p:cNvSpPr/>
          <p:nvPr/>
        </p:nvSpPr>
        <p:spPr>
          <a:xfrm>
            <a:off x="416128" y="444866"/>
            <a:ext cx="6824121"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734" name="Google Shape;734;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735" name="Google Shape;735;p29"/>
          <p:cNvGrpSpPr/>
          <p:nvPr/>
        </p:nvGrpSpPr>
        <p:grpSpPr>
          <a:xfrm>
            <a:off x="712182" y="3148846"/>
            <a:ext cx="8413544" cy="2702614"/>
            <a:chOff x="711001" y="3567001"/>
            <a:chExt cx="8413544" cy="2702614"/>
          </a:xfrm>
        </p:grpSpPr>
        <p:grpSp>
          <p:nvGrpSpPr>
            <p:cNvPr id="736" name="Google Shape;736;p29"/>
            <p:cNvGrpSpPr/>
            <p:nvPr/>
          </p:nvGrpSpPr>
          <p:grpSpPr>
            <a:xfrm>
              <a:off x="711001" y="3567001"/>
              <a:ext cx="8413544" cy="2702614"/>
              <a:chOff x="4020454" y="3255655"/>
              <a:chExt cx="2241787" cy="3105474"/>
            </a:xfrm>
          </p:grpSpPr>
          <p:sp>
            <p:nvSpPr>
              <p:cNvPr id="737" name="Google Shape;737;p29"/>
              <p:cNvSpPr/>
              <p:nvPr/>
            </p:nvSpPr>
            <p:spPr>
              <a:xfrm>
                <a:off x="4020454" y="3255655"/>
                <a:ext cx="2241786" cy="3105474"/>
              </a:xfrm>
              <a:prstGeom prst="rect">
                <a:avLst/>
              </a:prstGeom>
              <a:solidFill>
                <a:schemeClr val="lt1"/>
              </a:solidFill>
              <a:ln cap="flat" cmpd="sng" w="12700">
                <a:solidFill>
                  <a:srgbClr val="0077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38" name="Google Shape;738;p29"/>
              <p:cNvSpPr/>
              <p:nvPr/>
            </p:nvSpPr>
            <p:spPr>
              <a:xfrm>
                <a:off x="4020455" y="3255656"/>
                <a:ext cx="2241786" cy="446608"/>
              </a:xfrm>
              <a:prstGeom prst="rect">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39" name="Google Shape;739;p29"/>
              <p:cNvSpPr/>
              <p:nvPr/>
            </p:nvSpPr>
            <p:spPr>
              <a:xfrm>
                <a:off x="4070357" y="3367621"/>
                <a:ext cx="219113" cy="24755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Gói tập tin</a:t>
                </a:r>
                <a:endParaRPr/>
              </a:p>
            </p:txBody>
          </p:sp>
        </p:grpSp>
        <p:sp>
          <p:nvSpPr>
            <p:cNvPr id="740" name="Google Shape;740;p29"/>
            <p:cNvSpPr/>
            <p:nvPr/>
          </p:nvSpPr>
          <p:spPr>
            <a:xfrm>
              <a:off x="898290" y="4114795"/>
              <a:ext cx="5759246" cy="507831"/>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100" u="none" cap="none" strike="noStrike">
                  <a:solidFill>
                    <a:srgbClr val="262626"/>
                  </a:solidFill>
                  <a:latin typeface="Arial"/>
                  <a:ea typeface="Arial"/>
                  <a:cs typeface="Arial"/>
                  <a:sym typeface="Arial"/>
                </a:rPr>
                <a:t>Bạn có thể muốn một trong số này. Chúng bao gồm các phiên bản của tất cả các tiện ích PuTTY. You can want to a in this number. Chúng bao gồm các phiên bản của tất cả các tiện ích PuTTY. (Không chắc bạn muốn phiên bản 32-bit hay 64-bit? Hãy đọc mục </a:t>
              </a:r>
              <a:r>
                <a:rPr b="0" i="0" lang="en-US" sz="1100" u="sng" cap="none" strike="noStrike">
                  <a:solidFill>
                    <a:srgbClr val="262626"/>
                  </a:solidFill>
                  <a:latin typeface="Arial"/>
                  <a:ea typeface="Arial"/>
                  <a:cs typeface="Arial"/>
                  <a:sym typeface="Arial"/>
                  <a:hlinkClick r:id="rId3">
                    <a:extLst>
                      <a:ext uri="{A12FA001-AC4F-418D-AE19-62706E023703}">
                        <ahyp:hlinkClr val="tx"/>
                      </a:ext>
                    </a:extLst>
                  </a:hlinkClick>
                </a:rPr>
                <a:t>FAQ entry</a:t>
              </a:r>
              <a:r>
                <a:rPr b="0" i="0" lang="en-US" sz="1100" u="none" cap="none" strike="noStrike">
                  <a:solidFill>
                    <a:srgbClr val="262626"/>
                  </a:solidFill>
                  <a:latin typeface="Arial"/>
                  <a:ea typeface="Arial"/>
                  <a:cs typeface="Arial"/>
                  <a:sym typeface="Arial"/>
                </a:rPr>
                <a:t>.) </a:t>
              </a:r>
              <a:endParaRPr/>
            </a:p>
          </p:txBody>
        </p:sp>
        <p:sp>
          <p:nvSpPr>
            <p:cNvPr id="741" name="Google Shape;741;p29"/>
            <p:cNvSpPr/>
            <p:nvPr/>
          </p:nvSpPr>
          <p:spPr>
            <a:xfrm>
              <a:off x="898290" y="4627130"/>
              <a:ext cx="1970091"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MSI (‘Windows Installer’)</a:t>
              </a:r>
              <a:endParaRPr/>
            </a:p>
          </p:txBody>
        </p:sp>
        <p:sp>
          <p:nvSpPr>
            <p:cNvPr id="742" name="Google Shape;742;p29"/>
            <p:cNvSpPr/>
            <p:nvPr/>
          </p:nvSpPr>
          <p:spPr>
            <a:xfrm>
              <a:off x="898290" y="4919071"/>
              <a:ext cx="5759246" cy="169277"/>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100" u="none" cap="none" strike="noStrike">
                  <a:solidFill>
                    <a:srgbClr val="262626"/>
                  </a:solidFill>
                  <a:latin typeface="Arial"/>
                  <a:ea typeface="Arial"/>
                  <a:cs typeface="Arial"/>
                  <a:sym typeface="Arial"/>
                </a:rPr>
                <a:t>64-bit x86:           </a:t>
              </a:r>
              <a:r>
                <a:rPr b="0" i="0" lang="en-US" sz="1100" u="sng" cap="none" strike="noStrike">
                  <a:solidFill>
                    <a:srgbClr val="262626"/>
                  </a:solidFill>
                  <a:latin typeface="Arial"/>
                  <a:ea typeface="Arial"/>
                  <a:cs typeface="Arial"/>
                  <a:sym typeface="Arial"/>
                  <a:hlinkClick r:id="rId4">
                    <a:extLst>
                      <a:ext uri="{A12FA001-AC4F-418D-AE19-62706E023703}">
                        <ahyp:hlinkClr val="tx"/>
                      </a:ext>
                    </a:extLst>
                  </a:hlinkClick>
                </a:rPr>
                <a:t>putty-64bit-0.76-installer.msi </a:t>
              </a:r>
              <a:r>
                <a:rPr b="0" i="0" lang="en-US" sz="1100" u="none" cap="none" strike="noStrike">
                  <a:solidFill>
                    <a:srgbClr val="262626"/>
                  </a:solidFill>
                  <a:latin typeface="Arial"/>
                  <a:ea typeface="Arial"/>
                  <a:cs typeface="Arial"/>
                  <a:sym typeface="Arial"/>
                </a:rPr>
                <a:t>          </a:t>
              </a:r>
              <a:r>
                <a:rPr b="0" i="0" lang="en-US" sz="1100" u="none" cap="none" strike="noStrike">
                  <a:solidFill>
                    <a:srgbClr val="2E75B5"/>
                  </a:solidFill>
                  <a:latin typeface="Arial"/>
                  <a:ea typeface="Arial"/>
                  <a:cs typeface="Arial"/>
                  <a:sym typeface="Arial"/>
                </a:rPr>
                <a:t>.(</a:t>
              </a:r>
              <a:r>
                <a:rPr b="0" i="0" lang="en-US" sz="1100" u="sng" cap="none" strike="noStrike">
                  <a:solidFill>
                    <a:srgbClr val="262626"/>
                  </a:solidFill>
                  <a:latin typeface="Arial"/>
                  <a:ea typeface="Arial"/>
                  <a:cs typeface="Arial"/>
                  <a:sym typeface="Arial"/>
                  <a:hlinkClick r:id="rId5">
                    <a:extLst>
                      <a:ext uri="{A12FA001-AC4F-418D-AE19-62706E023703}">
                        <ahyp:hlinkClr val="tx"/>
                      </a:ext>
                    </a:extLst>
                  </a:hlinkClick>
                </a:rPr>
                <a:t>or by FTP</a:t>
              </a:r>
              <a:r>
                <a:rPr b="0" i="0" lang="en-US" sz="1100" u="none" cap="none" strike="noStrike">
                  <a:solidFill>
                    <a:srgbClr val="2E75B5"/>
                  </a:solidFill>
                  <a:latin typeface="Arial"/>
                  <a:ea typeface="Arial"/>
                  <a:cs typeface="Arial"/>
                  <a:sym typeface="Arial"/>
                </a:rPr>
                <a:t>).</a:t>
              </a:r>
              <a:r>
                <a:rPr b="0" i="0" lang="en-US" sz="1100" u="none" cap="none" strike="noStrike">
                  <a:solidFill>
                    <a:srgbClr val="262626"/>
                  </a:solidFill>
                  <a:latin typeface="Arial"/>
                  <a:ea typeface="Arial"/>
                  <a:cs typeface="Arial"/>
                  <a:sym typeface="Arial"/>
                </a:rPr>
                <a:t>           </a:t>
              </a:r>
              <a:r>
                <a:rPr b="0" i="0" lang="en-US" sz="1100" u="none" cap="none" strike="noStrike">
                  <a:solidFill>
                    <a:srgbClr val="2E75B5"/>
                  </a:solidFill>
                  <a:latin typeface="Arial"/>
                  <a:ea typeface="Arial"/>
                  <a:cs typeface="Arial"/>
                  <a:sym typeface="Arial"/>
                </a:rPr>
                <a:t>.(</a:t>
              </a:r>
              <a:r>
                <a:rPr b="0" i="0" lang="en-US" sz="1100" u="sng" cap="none" strike="noStrike">
                  <a:solidFill>
                    <a:srgbClr val="262626"/>
                  </a:solidFill>
                  <a:latin typeface="Arial"/>
                  <a:ea typeface="Arial"/>
                  <a:cs typeface="Arial"/>
                  <a:sym typeface="Arial"/>
                  <a:hlinkClick r:id="rId6">
                    <a:extLst>
                      <a:ext uri="{A12FA001-AC4F-418D-AE19-62706E023703}">
                        <ahyp:hlinkClr val="tx"/>
                      </a:ext>
                    </a:extLst>
                  </a:hlinkClick>
                </a:rPr>
                <a:t>signature</a:t>
              </a:r>
              <a:r>
                <a:rPr b="0" i="0" lang="en-US" sz="1100" u="none" cap="none" strike="noStrike">
                  <a:solidFill>
                    <a:srgbClr val="2E75B5"/>
                  </a:solidFill>
                  <a:latin typeface="Arial"/>
                  <a:ea typeface="Arial"/>
                  <a:cs typeface="Arial"/>
                  <a:sym typeface="Arial"/>
                </a:rPr>
                <a:t>).</a:t>
              </a:r>
              <a:endParaRPr/>
            </a:p>
          </p:txBody>
        </p:sp>
        <p:sp>
          <p:nvSpPr>
            <p:cNvPr id="743" name="Google Shape;743;p29"/>
            <p:cNvSpPr/>
            <p:nvPr/>
          </p:nvSpPr>
          <p:spPr>
            <a:xfrm>
              <a:off x="898290" y="5146171"/>
              <a:ext cx="5759246" cy="169277"/>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100" u="none" cap="none" strike="noStrike">
                  <a:solidFill>
                    <a:srgbClr val="262626"/>
                  </a:solidFill>
                  <a:latin typeface="Arial"/>
                  <a:ea typeface="Arial"/>
                  <a:cs typeface="Arial"/>
                  <a:sym typeface="Arial"/>
                </a:rPr>
                <a:t>64-bit Arm:          </a:t>
              </a:r>
              <a:r>
                <a:rPr b="0" i="0" lang="en-US" sz="1100" u="sng" cap="none" strike="noStrike">
                  <a:solidFill>
                    <a:srgbClr val="262626"/>
                  </a:solidFill>
                  <a:latin typeface="Arial"/>
                  <a:ea typeface="Arial"/>
                  <a:cs typeface="Arial"/>
                  <a:sym typeface="Arial"/>
                  <a:hlinkClick r:id="rId7">
                    <a:extLst>
                      <a:ext uri="{A12FA001-AC4F-418D-AE19-62706E023703}">
                        <ahyp:hlinkClr val="tx"/>
                      </a:ext>
                    </a:extLst>
                  </a:hlinkClick>
                </a:rPr>
                <a:t>putty-64bit-0.76-installer.msi </a:t>
              </a:r>
              <a:r>
                <a:rPr b="0" i="0" lang="en-US" sz="1100" u="none" cap="none" strike="noStrike">
                  <a:solidFill>
                    <a:srgbClr val="262626"/>
                  </a:solidFill>
                  <a:latin typeface="Arial"/>
                  <a:ea typeface="Arial"/>
                  <a:cs typeface="Arial"/>
                  <a:sym typeface="Arial"/>
                </a:rPr>
                <a:t>          </a:t>
              </a:r>
              <a:r>
                <a:rPr b="0" i="0" lang="en-US" sz="1100" u="none" cap="none" strike="noStrike">
                  <a:solidFill>
                    <a:srgbClr val="2E75B5"/>
                  </a:solidFill>
                  <a:latin typeface="Arial"/>
                  <a:ea typeface="Arial"/>
                  <a:cs typeface="Arial"/>
                  <a:sym typeface="Arial"/>
                </a:rPr>
                <a:t>.(</a:t>
              </a:r>
              <a:r>
                <a:rPr b="0" i="0" lang="en-US" sz="1100" u="sng" cap="none" strike="noStrike">
                  <a:solidFill>
                    <a:srgbClr val="262626"/>
                  </a:solidFill>
                  <a:latin typeface="Arial"/>
                  <a:ea typeface="Arial"/>
                  <a:cs typeface="Arial"/>
                  <a:sym typeface="Arial"/>
                  <a:hlinkClick r:id="rId8">
                    <a:extLst>
                      <a:ext uri="{A12FA001-AC4F-418D-AE19-62706E023703}">
                        <ahyp:hlinkClr val="tx"/>
                      </a:ext>
                    </a:extLst>
                  </a:hlinkClick>
                </a:rPr>
                <a:t>or by FTP</a:t>
              </a:r>
              <a:r>
                <a:rPr b="0" i="0" lang="en-US" sz="1100" u="none" cap="none" strike="noStrike">
                  <a:solidFill>
                    <a:srgbClr val="2E75B5"/>
                  </a:solidFill>
                  <a:latin typeface="Arial"/>
                  <a:ea typeface="Arial"/>
                  <a:cs typeface="Arial"/>
                  <a:sym typeface="Arial"/>
                </a:rPr>
                <a:t>).</a:t>
              </a:r>
              <a:r>
                <a:rPr b="0" i="0" lang="en-US" sz="1100" u="none" cap="none" strike="noStrike">
                  <a:solidFill>
                    <a:srgbClr val="262626"/>
                  </a:solidFill>
                  <a:latin typeface="Arial"/>
                  <a:ea typeface="Arial"/>
                  <a:cs typeface="Arial"/>
                  <a:sym typeface="Arial"/>
                </a:rPr>
                <a:t>           </a:t>
              </a:r>
              <a:r>
                <a:rPr b="0" i="0" lang="en-US" sz="1100" u="none" cap="none" strike="noStrike">
                  <a:solidFill>
                    <a:srgbClr val="2E75B5"/>
                  </a:solidFill>
                  <a:latin typeface="Arial"/>
                  <a:ea typeface="Arial"/>
                  <a:cs typeface="Arial"/>
                  <a:sym typeface="Arial"/>
                </a:rPr>
                <a:t>.(</a:t>
              </a:r>
              <a:r>
                <a:rPr b="0" i="0" lang="en-US" sz="1100" u="sng" cap="none" strike="noStrike">
                  <a:solidFill>
                    <a:srgbClr val="262626"/>
                  </a:solidFill>
                  <a:latin typeface="Arial"/>
                  <a:ea typeface="Arial"/>
                  <a:cs typeface="Arial"/>
                  <a:sym typeface="Arial"/>
                  <a:hlinkClick r:id="rId9">
                    <a:extLst>
                      <a:ext uri="{A12FA001-AC4F-418D-AE19-62706E023703}">
                        <ahyp:hlinkClr val="tx"/>
                      </a:ext>
                    </a:extLst>
                  </a:hlinkClick>
                </a:rPr>
                <a:t>signature</a:t>
              </a:r>
              <a:r>
                <a:rPr b="0" i="0" lang="en-US" sz="1100" u="none" cap="none" strike="noStrike">
                  <a:solidFill>
                    <a:srgbClr val="2E75B5"/>
                  </a:solidFill>
                  <a:latin typeface="Arial"/>
                  <a:ea typeface="Arial"/>
                  <a:cs typeface="Arial"/>
                  <a:sym typeface="Arial"/>
                </a:rPr>
                <a:t>).</a:t>
              </a:r>
              <a:endParaRPr/>
            </a:p>
          </p:txBody>
        </p:sp>
        <p:sp>
          <p:nvSpPr>
            <p:cNvPr id="744" name="Google Shape;744;p29"/>
            <p:cNvSpPr/>
            <p:nvPr/>
          </p:nvSpPr>
          <p:spPr>
            <a:xfrm>
              <a:off x="898290" y="5368873"/>
              <a:ext cx="5759246" cy="169277"/>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100" u="none" cap="none" strike="noStrike">
                  <a:solidFill>
                    <a:srgbClr val="262626"/>
                  </a:solidFill>
                  <a:latin typeface="Arial"/>
                  <a:ea typeface="Arial"/>
                  <a:cs typeface="Arial"/>
                  <a:sym typeface="Arial"/>
                </a:rPr>
                <a:t>32-bit x86:            </a:t>
              </a:r>
              <a:r>
                <a:rPr b="0" i="0" lang="en-US" sz="1100" u="sng" cap="none" strike="noStrike">
                  <a:solidFill>
                    <a:srgbClr val="262626"/>
                  </a:solidFill>
                  <a:latin typeface="Arial"/>
                  <a:ea typeface="Arial"/>
                  <a:cs typeface="Arial"/>
                  <a:sym typeface="Arial"/>
                  <a:hlinkClick r:id="rId10">
                    <a:extLst>
                      <a:ext uri="{A12FA001-AC4F-418D-AE19-62706E023703}">
                        <ahyp:hlinkClr val="tx"/>
                      </a:ext>
                    </a:extLst>
                  </a:hlinkClick>
                </a:rPr>
                <a:t>putty-0.76-installer.msi </a:t>
              </a:r>
              <a:r>
                <a:rPr b="0" i="0" lang="en-US" sz="1100" u="none" cap="none" strike="noStrike">
                  <a:solidFill>
                    <a:srgbClr val="262626"/>
                  </a:solidFill>
                  <a:latin typeface="Arial"/>
                  <a:ea typeface="Arial"/>
                  <a:cs typeface="Arial"/>
                  <a:sym typeface="Arial"/>
                </a:rPr>
                <a:t>                      </a:t>
              </a:r>
              <a:r>
                <a:rPr b="0" i="0" lang="en-US" sz="1100" u="none" cap="none" strike="noStrike">
                  <a:solidFill>
                    <a:srgbClr val="2E75B5"/>
                  </a:solidFill>
                  <a:latin typeface="Arial"/>
                  <a:ea typeface="Arial"/>
                  <a:cs typeface="Arial"/>
                  <a:sym typeface="Arial"/>
                </a:rPr>
                <a:t>.(</a:t>
              </a:r>
              <a:r>
                <a:rPr b="0" i="0" lang="en-US" sz="1100" u="sng" cap="none" strike="noStrike">
                  <a:solidFill>
                    <a:srgbClr val="262626"/>
                  </a:solidFill>
                  <a:latin typeface="Arial"/>
                  <a:ea typeface="Arial"/>
                  <a:cs typeface="Arial"/>
                  <a:sym typeface="Arial"/>
                  <a:hlinkClick r:id="rId11">
                    <a:extLst>
                      <a:ext uri="{A12FA001-AC4F-418D-AE19-62706E023703}">
                        <ahyp:hlinkClr val="tx"/>
                      </a:ext>
                    </a:extLst>
                  </a:hlinkClick>
                </a:rPr>
                <a:t>or by FTP</a:t>
              </a:r>
              <a:r>
                <a:rPr b="0" i="0" lang="en-US" sz="1100" u="none" cap="none" strike="noStrike">
                  <a:solidFill>
                    <a:srgbClr val="2E75B5"/>
                  </a:solidFill>
                  <a:latin typeface="Arial"/>
                  <a:ea typeface="Arial"/>
                  <a:cs typeface="Arial"/>
                  <a:sym typeface="Arial"/>
                </a:rPr>
                <a:t>).</a:t>
              </a:r>
              <a:r>
                <a:rPr b="0" i="0" lang="en-US" sz="1100" u="none" cap="none" strike="noStrike">
                  <a:solidFill>
                    <a:srgbClr val="262626"/>
                  </a:solidFill>
                  <a:latin typeface="Arial"/>
                  <a:ea typeface="Arial"/>
                  <a:cs typeface="Arial"/>
                  <a:sym typeface="Arial"/>
                </a:rPr>
                <a:t>           </a:t>
              </a:r>
              <a:r>
                <a:rPr b="0" i="0" lang="en-US" sz="1100" u="none" cap="none" strike="noStrike">
                  <a:solidFill>
                    <a:srgbClr val="2E75B5"/>
                  </a:solidFill>
                  <a:latin typeface="Arial"/>
                  <a:ea typeface="Arial"/>
                  <a:cs typeface="Arial"/>
                  <a:sym typeface="Arial"/>
                </a:rPr>
                <a:t>.(</a:t>
              </a:r>
              <a:r>
                <a:rPr b="0" i="0" lang="en-US" sz="1100" u="sng" cap="none" strike="noStrike">
                  <a:solidFill>
                    <a:srgbClr val="262626"/>
                  </a:solidFill>
                  <a:latin typeface="Arial"/>
                  <a:ea typeface="Arial"/>
                  <a:cs typeface="Arial"/>
                  <a:sym typeface="Arial"/>
                  <a:hlinkClick r:id="rId12">
                    <a:extLst>
                      <a:ext uri="{A12FA001-AC4F-418D-AE19-62706E023703}">
                        <ahyp:hlinkClr val="tx"/>
                      </a:ext>
                    </a:extLst>
                  </a:hlinkClick>
                </a:rPr>
                <a:t>signature</a:t>
              </a:r>
              <a:r>
                <a:rPr b="0" i="0" lang="en-US" sz="1100" u="none" cap="none" strike="noStrike">
                  <a:solidFill>
                    <a:srgbClr val="2E75B5"/>
                  </a:solidFill>
                  <a:latin typeface="Arial"/>
                  <a:ea typeface="Arial"/>
                  <a:cs typeface="Arial"/>
                  <a:sym typeface="Arial"/>
                </a:rPr>
                <a:t>).</a:t>
              </a:r>
              <a:endParaRPr/>
            </a:p>
          </p:txBody>
        </p:sp>
        <p:sp>
          <p:nvSpPr>
            <p:cNvPr id="745" name="Google Shape;745;p29"/>
            <p:cNvSpPr/>
            <p:nvPr/>
          </p:nvSpPr>
          <p:spPr>
            <a:xfrm>
              <a:off x="898290" y="5647542"/>
              <a:ext cx="1553310" cy="2154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Unix source archive</a:t>
              </a:r>
              <a:endParaRPr/>
            </a:p>
          </p:txBody>
        </p:sp>
        <p:sp>
          <p:nvSpPr>
            <p:cNvPr id="746" name="Google Shape;746;p29"/>
            <p:cNvSpPr/>
            <p:nvPr/>
          </p:nvSpPr>
          <p:spPr>
            <a:xfrm>
              <a:off x="898290" y="5939483"/>
              <a:ext cx="5759246" cy="169277"/>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100" u="none" cap="none" strike="noStrike">
                  <a:solidFill>
                    <a:srgbClr val="262626"/>
                  </a:solidFill>
                  <a:latin typeface="Arial"/>
                  <a:ea typeface="Arial"/>
                  <a:cs typeface="Arial"/>
                  <a:sym typeface="Arial"/>
                </a:rPr>
                <a:t>.tar.gz:                   </a:t>
              </a:r>
              <a:r>
                <a:rPr b="0" i="0" lang="en-US" sz="1100" u="sng" cap="none" strike="noStrike">
                  <a:solidFill>
                    <a:srgbClr val="262626"/>
                  </a:solidFill>
                  <a:latin typeface="Arial"/>
                  <a:ea typeface="Arial"/>
                  <a:cs typeface="Arial"/>
                  <a:sym typeface="Arial"/>
                  <a:hlinkClick r:id="rId13">
                    <a:extLst>
                      <a:ext uri="{A12FA001-AC4F-418D-AE19-62706E023703}">
                        <ahyp:hlinkClr val="tx"/>
                      </a:ext>
                    </a:extLst>
                  </a:hlinkClick>
                </a:rPr>
                <a:t>putty-0.76.tar.gz </a:t>
              </a:r>
              <a:r>
                <a:rPr b="0" i="0" lang="en-US" sz="1100" u="none" cap="none" strike="noStrike">
                  <a:solidFill>
                    <a:srgbClr val="262626"/>
                  </a:solidFill>
                  <a:latin typeface="Arial"/>
                  <a:ea typeface="Arial"/>
                  <a:cs typeface="Arial"/>
                  <a:sym typeface="Arial"/>
                </a:rPr>
                <a:t>                                    </a:t>
              </a:r>
              <a:r>
                <a:rPr b="0" i="0" lang="en-US" sz="1100" u="none" cap="none" strike="noStrike">
                  <a:solidFill>
                    <a:srgbClr val="2E75B5"/>
                  </a:solidFill>
                  <a:latin typeface="Arial"/>
                  <a:ea typeface="Arial"/>
                  <a:cs typeface="Arial"/>
                  <a:sym typeface="Arial"/>
                </a:rPr>
                <a:t>.(</a:t>
              </a:r>
              <a:r>
                <a:rPr b="0" i="0" lang="en-US" sz="1100" u="sng" cap="none" strike="noStrike">
                  <a:solidFill>
                    <a:srgbClr val="262626"/>
                  </a:solidFill>
                  <a:latin typeface="Arial"/>
                  <a:ea typeface="Arial"/>
                  <a:cs typeface="Arial"/>
                  <a:sym typeface="Arial"/>
                  <a:hlinkClick r:id="rId14">
                    <a:extLst>
                      <a:ext uri="{A12FA001-AC4F-418D-AE19-62706E023703}">
                        <ahyp:hlinkClr val="tx"/>
                      </a:ext>
                    </a:extLst>
                  </a:hlinkClick>
                </a:rPr>
                <a:t>or by FTP</a:t>
              </a:r>
              <a:r>
                <a:rPr b="0" i="0" lang="en-US" sz="1100" u="none" cap="none" strike="noStrike">
                  <a:solidFill>
                    <a:srgbClr val="2E75B5"/>
                  </a:solidFill>
                  <a:latin typeface="Arial"/>
                  <a:ea typeface="Arial"/>
                  <a:cs typeface="Arial"/>
                  <a:sym typeface="Arial"/>
                </a:rPr>
                <a:t>).</a:t>
              </a:r>
              <a:r>
                <a:rPr b="0" i="0" lang="en-US" sz="1100" u="none" cap="none" strike="noStrike">
                  <a:solidFill>
                    <a:srgbClr val="262626"/>
                  </a:solidFill>
                  <a:latin typeface="Arial"/>
                  <a:ea typeface="Arial"/>
                  <a:cs typeface="Arial"/>
                  <a:sym typeface="Arial"/>
                </a:rPr>
                <a:t>           </a:t>
              </a:r>
              <a:r>
                <a:rPr b="0" i="0" lang="en-US" sz="1100" u="none" cap="none" strike="noStrike">
                  <a:solidFill>
                    <a:srgbClr val="2E75B5"/>
                  </a:solidFill>
                  <a:latin typeface="Arial"/>
                  <a:ea typeface="Arial"/>
                  <a:cs typeface="Arial"/>
                  <a:sym typeface="Arial"/>
                </a:rPr>
                <a:t>.(</a:t>
              </a:r>
              <a:r>
                <a:rPr b="0" i="0" lang="en-US" sz="1100" u="sng" cap="none" strike="noStrike">
                  <a:solidFill>
                    <a:srgbClr val="262626"/>
                  </a:solidFill>
                  <a:latin typeface="Arial"/>
                  <a:ea typeface="Arial"/>
                  <a:cs typeface="Arial"/>
                  <a:sym typeface="Arial"/>
                  <a:hlinkClick r:id="rId15">
                    <a:extLst>
                      <a:ext uri="{A12FA001-AC4F-418D-AE19-62706E023703}">
                        <ahyp:hlinkClr val="tx"/>
                      </a:ext>
                    </a:extLst>
                  </a:hlinkClick>
                </a:rPr>
                <a:t>signature</a:t>
              </a:r>
              <a:r>
                <a:rPr b="0" i="0" lang="en-US" sz="1100" u="none" cap="none" strike="noStrike">
                  <a:solidFill>
                    <a:srgbClr val="2E75B5"/>
                  </a:solidFill>
                  <a:latin typeface="Arial"/>
                  <a:ea typeface="Arial"/>
                  <a:cs typeface="Arial"/>
                  <a:sym typeface="Arial"/>
                </a:rPr>
                <a:t>).</a:t>
              </a:r>
              <a:endParaRPr/>
            </a:p>
          </p:txBody>
        </p:sp>
        <p:sp>
          <p:nvSpPr>
            <p:cNvPr id="747" name="Google Shape;747;p29"/>
            <p:cNvSpPr/>
            <p:nvPr/>
          </p:nvSpPr>
          <p:spPr>
            <a:xfrm>
              <a:off x="809625" y="4881946"/>
              <a:ext cx="3139805" cy="727953"/>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3"/>
          <p:cNvGrpSpPr/>
          <p:nvPr/>
        </p:nvGrpSpPr>
        <p:grpSpPr>
          <a:xfrm>
            <a:off x="449856" y="450955"/>
            <a:ext cx="9008694" cy="369332"/>
            <a:chOff x="450000" y="450000"/>
            <a:chExt cx="9011582" cy="369450"/>
          </a:xfrm>
        </p:grpSpPr>
        <p:sp>
          <p:nvSpPr>
            <p:cNvPr id="161" name="Google Shape;161;p3"/>
            <p:cNvSpPr/>
            <p:nvPr/>
          </p:nvSpPr>
          <p:spPr>
            <a:xfrm>
              <a:off x="450000" y="450000"/>
              <a:ext cx="8785226" cy="369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193EB0"/>
                  </a:solidFill>
                  <a:latin typeface="Arial"/>
                  <a:ea typeface="Arial"/>
                  <a:cs typeface="Arial"/>
                  <a:sym typeface="Arial"/>
                </a:rPr>
                <a:t>Giới thiệu chương</a:t>
              </a:r>
              <a:endParaRPr b="0" i="0" sz="2400" u="none" cap="none" strike="noStrike">
                <a:solidFill>
                  <a:srgbClr val="193EB0"/>
                </a:solidFill>
                <a:latin typeface="Arial"/>
                <a:ea typeface="Arial"/>
                <a:cs typeface="Arial"/>
                <a:sym typeface="Arial"/>
              </a:endParaRPr>
            </a:p>
          </p:txBody>
        </p:sp>
        <p:cxnSp>
          <p:nvCxnSpPr>
            <p:cNvPr id="162" name="Google Shape;162;p3"/>
            <p:cNvCxnSpPr/>
            <p:nvPr/>
          </p:nvCxnSpPr>
          <p:spPr>
            <a:xfrm>
              <a:off x="3760405" y="630000"/>
              <a:ext cx="5701177" cy="0"/>
            </a:xfrm>
            <a:prstGeom prst="straightConnector1">
              <a:avLst/>
            </a:prstGeom>
            <a:noFill/>
            <a:ln cap="flat" cmpd="sng" w="12700">
              <a:solidFill>
                <a:srgbClr val="1428A0"/>
              </a:solidFill>
              <a:prstDash val="solid"/>
              <a:miter lim="800000"/>
              <a:headEnd len="sm" w="sm" type="none"/>
              <a:tailEnd len="sm" w="sm" type="none"/>
            </a:ln>
          </p:spPr>
        </p:cxnSp>
      </p:grpSp>
      <p:sp>
        <p:nvSpPr>
          <p:cNvPr id="163" name="Google Shape;163;p3"/>
          <p:cNvSpPr/>
          <p:nvPr/>
        </p:nvSpPr>
        <p:spPr>
          <a:xfrm>
            <a:off x="710975" y="1619179"/>
            <a:ext cx="8630058" cy="1296123"/>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Học về hệ điều hành Linux được sử dụng rộng rãi như một hệ điều hành IoT.</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Đồng thời, học về các tính năng của Raspbian, một hệ điều hành dành riêng cho raspberry.</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công cụ dành cho nhà phát triển, Công cụ chỉnh sửa có thể được sử dụng trên Raspberry Pi OS, cũng như môi trường phát triển.</a:t>
            </a:r>
            <a:endParaRPr b="0" i="0" sz="1300" u="none" cap="none" strike="noStrike">
              <a:solidFill>
                <a:srgbClr val="262626"/>
              </a:solidFill>
              <a:latin typeface="Arial"/>
              <a:ea typeface="Arial"/>
              <a:cs typeface="Arial"/>
              <a:sym typeface="Arial"/>
            </a:endParaRPr>
          </a:p>
        </p:txBody>
      </p:sp>
      <p:grpSp>
        <p:nvGrpSpPr>
          <p:cNvPr id="164" name="Google Shape;164;p3"/>
          <p:cNvGrpSpPr/>
          <p:nvPr/>
        </p:nvGrpSpPr>
        <p:grpSpPr>
          <a:xfrm>
            <a:off x="441605" y="1288351"/>
            <a:ext cx="8899428" cy="233692"/>
            <a:chOff x="441747" y="1714333"/>
            <a:chExt cx="8902281" cy="233767"/>
          </a:xfrm>
        </p:grpSpPr>
        <p:sp>
          <p:nvSpPr>
            <p:cNvPr id="165" name="Google Shape;165;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Mục tiêu chung</a:t>
              </a:r>
              <a:endParaRPr b="0" i="0" sz="1400" u="none" cap="none" strike="noStrike">
                <a:solidFill>
                  <a:srgbClr val="262626"/>
                </a:solidFill>
                <a:latin typeface="Arial"/>
                <a:ea typeface="Arial"/>
                <a:cs typeface="Arial"/>
                <a:sym typeface="Arial"/>
              </a:endParaRPr>
            </a:p>
          </p:txBody>
        </p:sp>
        <p:sp>
          <p:nvSpPr>
            <p:cNvPr id="166" name="Google Shape;166;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grpSp>
        <p:nvGrpSpPr>
          <p:cNvPr id="167" name="Google Shape;167;p3"/>
          <p:cNvGrpSpPr/>
          <p:nvPr/>
        </p:nvGrpSpPr>
        <p:grpSpPr>
          <a:xfrm>
            <a:off x="441605" y="3003223"/>
            <a:ext cx="8899428" cy="233692"/>
            <a:chOff x="441747" y="1714333"/>
            <a:chExt cx="8902281" cy="233767"/>
          </a:xfrm>
        </p:grpSpPr>
        <p:sp>
          <p:nvSpPr>
            <p:cNvPr id="168" name="Google Shape;168;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 của chương</a:t>
              </a:r>
              <a:endParaRPr sz="1400">
                <a:solidFill>
                  <a:srgbClr val="262626"/>
                </a:solidFill>
                <a:latin typeface="Arial"/>
                <a:ea typeface="Arial"/>
                <a:cs typeface="Arial"/>
                <a:sym typeface="Arial"/>
              </a:endParaRPr>
            </a:p>
          </p:txBody>
        </p:sp>
        <p:sp>
          <p:nvSpPr>
            <p:cNvPr id="169" name="Google Shape;169;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sp>
        <p:nvSpPr>
          <p:cNvPr id="170" name="Google Shape;170;p3"/>
          <p:cNvSpPr/>
          <p:nvPr/>
        </p:nvSpPr>
        <p:spPr>
          <a:xfrm>
            <a:off x="702723" y="3308008"/>
            <a:ext cx="8630058" cy="1398715"/>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1. Tìm hiểu về Linux</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2. Hướng dẫn lệnh hệ điều hành Raspberry Pi </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3. Lập trình Shell</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4. Công cụ chỉnh sửa và IDEs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grpSp>
        <p:nvGrpSpPr>
          <p:cNvPr id="753" name="Google Shape;753;p30"/>
          <p:cNvGrpSpPr/>
          <p:nvPr/>
        </p:nvGrpSpPr>
        <p:grpSpPr>
          <a:xfrm>
            <a:off x="559817" y="1935817"/>
            <a:ext cx="8783192" cy="215394"/>
            <a:chOff x="1027113" y="2045625"/>
            <a:chExt cx="8785225" cy="215444"/>
          </a:xfrm>
        </p:grpSpPr>
        <p:sp>
          <p:nvSpPr>
            <p:cNvPr id="754" name="Google Shape;754;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755" name="Google Shape;755;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PuTTY</a:t>
              </a:r>
              <a:endParaRPr sz="1400">
                <a:solidFill>
                  <a:srgbClr val="262626"/>
                </a:solidFill>
                <a:latin typeface="Arial"/>
                <a:ea typeface="Arial"/>
                <a:cs typeface="Arial"/>
                <a:sym typeface="Arial"/>
              </a:endParaRPr>
            </a:p>
          </p:txBody>
        </p:sp>
      </p:grpSp>
      <p:sp>
        <p:nvSpPr>
          <p:cNvPr id="756" name="Google Shape;756;p30"/>
          <p:cNvSpPr/>
          <p:nvPr/>
        </p:nvSpPr>
        <p:spPr>
          <a:xfrm>
            <a:off x="436807" y="1159165"/>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PuTTY</a:t>
            </a:r>
            <a:endParaRPr sz="2400">
              <a:solidFill>
                <a:srgbClr val="0C0C0C"/>
              </a:solidFill>
              <a:latin typeface="Arial"/>
              <a:ea typeface="Arial"/>
              <a:cs typeface="Arial"/>
              <a:sym typeface="Arial"/>
            </a:endParaRPr>
          </a:p>
        </p:txBody>
      </p:sp>
      <p:sp>
        <p:nvSpPr>
          <p:cNvPr id="757" name="Google Shape;757;p30"/>
          <p:cNvSpPr/>
          <p:nvPr/>
        </p:nvSpPr>
        <p:spPr>
          <a:xfrm>
            <a:off x="416128" y="444866"/>
            <a:ext cx="643437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758" name="Google Shape;758;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759" name="Google Shape;759;p30"/>
          <p:cNvSpPr/>
          <p:nvPr/>
        </p:nvSpPr>
        <p:spPr>
          <a:xfrm>
            <a:off x="712182" y="2192035"/>
            <a:ext cx="8630827" cy="185866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bạn thực thi tệp đã tải xuống, màn hình cài đặt PuTTY sau sẽ xuất hiện.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cài đặt PuTTY,  </a:t>
            </a:r>
            <a:endParaRPr/>
          </a:p>
          <a:p>
            <a:pPr indent="-342900" lvl="1" marL="571500" marR="0" rtl="0" algn="l">
              <a:spcBef>
                <a:spcPts val="800"/>
              </a:spcBef>
              <a:spcAft>
                <a:spcPts val="0"/>
              </a:spcAft>
              <a:buClr>
                <a:srgbClr val="262626"/>
              </a:buClr>
              <a:buSzPts val="1300"/>
              <a:buFont typeface="Arial"/>
              <a:buAutoNum type="arabicPeriod"/>
            </a:pPr>
            <a:r>
              <a:rPr b="0" i="0" lang="en-US" sz="1300" u="none" cap="none" strike="noStrike">
                <a:solidFill>
                  <a:srgbClr val="262626"/>
                </a:solidFill>
                <a:latin typeface="Arial"/>
                <a:ea typeface="Arial"/>
                <a:cs typeface="Arial"/>
                <a:sym typeface="Arial"/>
              </a:rPr>
              <a:t>Ấn Next</a:t>
            </a:r>
            <a:endParaRPr/>
          </a:p>
          <a:p>
            <a:pPr indent="-342900" lvl="1" marL="571500" marR="0" rtl="0" algn="l">
              <a:spcBef>
                <a:spcPts val="800"/>
              </a:spcBef>
              <a:spcAft>
                <a:spcPts val="0"/>
              </a:spcAft>
              <a:buClr>
                <a:srgbClr val="262626"/>
              </a:buClr>
              <a:buSzPts val="1300"/>
              <a:buFont typeface="Arial"/>
              <a:buAutoNum type="arabicPeriod"/>
            </a:pPr>
            <a:r>
              <a:rPr b="0" i="0" lang="en-US" sz="1300" u="none" cap="none" strike="noStrike">
                <a:solidFill>
                  <a:srgbClr val="262626"/>
                </a:solidFill>
                <a:latin typeface="Arial"/>
                <a:ea typeface="Arial"/>
                <a:cs typeface="Arial"/>
                <a:sym typeface="Arial"/>
              </a:rPr>
              <a:t>Đặt vị trí thư mục (đường dẫn tệp) để cài đặt nó</a:t>
            </a:r>
            <a:endParaRPr b="0" i="0" sz="1300" u="none" cap="none" strike="noStrike">
              <a:solidFill>
                <a:srgbClr val="262626"/>
              </a:solidFill>
              <a:latin typeface="Arial"/>
              <a:ea typeface="Arial"/>
              <a:cs typeface="Arial"/>
              <a:sym typeface="Arial"/>
            </a:endParaRPr>
          </a:p>
          <a:p>
            <a:pPr indent="-342900" lvl="1" marL="571500" marR="0" rtl="0" algn="l">
              <a:spcBef>
                <a:spcPts val="800"/>
              </a:spcBef>
              <a:spcAft>
                <a:spcPts val="0"/>
              </a:spcAft>
              <a:buClr>
                <a:srgbClr val="262626"/>
              </a:buClr>
              <a:buSzPts val="1300"/>
              <a:buFont typeface="Arial"/>
              <a:buAutoNum type="arabicPeriod"/>
            </a:pPr>
            <a:r>
              <a:rPr b="0" i="0" lang="en-US" sz="1300" u="none" cap="none" strike="noStrike">
                <a:solidFill>
                  <a:srgbClr val="262626"/>
                </a:solidFill>
                <a:latin typeface="Arial"/>
                <a:ea typeface="Arial"/>
                <a:cs typeface="Arial"/>
                <a:sym typeface="Arial"/>
              </a:rPr>
              <a:t>Cài đặt sai khi kiểm tra tùy chọn</a:t>
            </a:r>
            <a:endParaRPr b="0" i="0" sz="1300" u="none" cap="none" strike="noStrike">
              <a:solidFill>
                <a:srgbClr val="262626"/>
              </a:solidFill>
              <a:latin typeface="Arial"/>
              <a:ea typeface="Arial"/>
              <a:cs typeface="Arial"/>
              <a:sym typeface="Arial"/>
            </a:endParaRPr>
          </a:p>
          <a:p>
            <a:pPr indent="-342900" lvl="1" marL="571500" marR="0" rtl="0" algn="l">
              <a:spcBef>
                <a:spcPts val="800"/>
              </a:spcBef>
              <a:spcAft>
                <a:spcPts val="0"/>
              </a:spcAft>
              <a:buClr>
                <a:srgbClr val="262626"/>
              </a:buClr>
              <a:buSzPts val="1300"/>
              <a:buFont typeface="Arial"/>
              <a:buAutoNum type="arabicPeriod"/>
            </a:pPr>
            <a:r>
              <a:rPr b="0" i="0" lang="en-US" sz="1300" u="none" cap="none" strike="noStrike">
                <a:solidFill>
                  <a:srgbClr val="262626"/>
                </a:solidFill>
                <a:latin typeface="Arial"/>
                <a:ea typeface="Arial"/>
                <a:cs typeface="Arial"/>
                <a:sym typeface="Arial"/>
              </a:rPr>
              <a:t>Ấn Next để kết thúc cài đặt</a:t>
            </a:r>
            <a:endParaRPr b="0" i="0" sz="1300" u="none" cap="none" strike="noStrike">
              <a:solidFill>
                <a:srgbClr val="262626"/>
              </a:solidFill>
              <a:latin typeface="Arial"/>
              <a:ea typeface="Arial"/>
              <a:cs typeface="Arial"/>
              <a:sym typeface="Arial"/>
            </a:endParaRPr>
          </a:p>
        </p:txBody>
      </p:sp>
      <p:grpSp>
        <p:nvGrpSpPr>
          <p:cNvPr id="760" name="Google Shape;760;p30"/>
          <p:cNvGrpSpPr/>
          <p:nvPr/>
        </p:nvGrpSpPr>
        <p:grpSpPr>
          <a:xfrm>
            <a:off x="535282" y="4187638"/>
            <a:ext cx="8955787" cy="1850855"/>
            <a:chOff x="559793" y="4237352"/>
            <a:chExt cx="8783216" cy="1815190"/>
          </a:xfrm>
        </p:grpSpPr>
        <p:pic>
          <p:nvPicPr>
            <p:cNvPr id="761" name="Google Shape;761;p30"/>
            <p:cNvPicPr preferRelativeResize="0"/>
            <p:nvPr/>
          </p:nvPicPr>
          <p:blipFill rotWithShape="1">
            <a:blip r:embed="rId3">
              <a:alphaModFix/>
            </a:blip>
            <a:srcRect b="0" l="0" r="0" t="0"/>
            <a:stretch/>
          </p:blipFill>
          <p:spPr>
            <a:xfrm>
              <a:off x="7229520" y="4403649"/>
              <a:ext cx="2113489" cy="1641133"/>
            </a:xfrm>
            <a:prstGeom prst="rect">
              <a:avLst/>
            </a:prstGeom>
            <a:noFill/>
            <a:ln cap="flat" cmpd="sng" w="9525">
              <a:solidFill>
                <a:srgbClr val="BFBFBF"/>
              </a:solidFill>
              <a:prstDash val="solid"/>
              <a:round/>
              <a:headEnd len="sm" w="sm" type="none"/>
              <a:tailEnd len="sm" w="sm" type="none"/>
            </a:ln>
          </p:spPr>
        </p:pic>
        <p:pic>
          <p:nvPicPr>
            <p:cNvPr id="762" name="Google Shape;762;p30"/>
            <p:cNvPicPr preferRelativeResize="0"/>
            <p:nvPr/>
          </p:nvPicPr>
          <p:blipFill rotWithShape="1">
            <a:blip r:embed="rId4">
              <a:alphaModFix/>
            </a:blip>
            <a:srcRect b="0" l="0" r="0" t="0"/>
            <a:stretch/>
          </p:blipFill>
          <p:spPr>
            <a:xfrm>
              <a:off x="559793" y="4397983"/>
              <a:ext cx="2128146" cy="1654559"/>
            </a:xfrm>
            <a:prstGeom prst="rect">
              <a:avLst/>
            </a:prstGeom>
            <a:noFill/>
            <a:ln cap="flat" cmpd="sng" w="9525">
              <a:solidFill>
                <a:srgbClr val="BFBFBF"/>
              </a:solidFill>
              <a:prstDash val="solid"/>
              <a:round/>
              <a:headEnd len="sm" w="sm" type="none"/>
              <a:tailEnd len="sm" w="sm" type="none"/>
            </a:ln>
          </p:spPr>
        </p:pic>
        <p:pic>
          <p:nvPicPr>
            <p:cNvPr id="763" name="Google Shape;763;p30"/>
            <p:cNvPicPr preferRelativeResize="0"/>
            <p:nvPr/>
          </p:nvPicPr>
          <p:blipFill rotWithShape="1">
            <a:blip r:embed="rId5">
              <a:alphaModFix/>
            </a:blip>
            <a:srcRect b="0" l="0" r="0" t="0"/>
            <a:stretch/>
          </p:blipFill>
          <p:spPr>
            <a:xfrm>
              <a:off x="2792865" y="4397983"/>
              <a:ext cx="2113489" cy="1654559"/>
            </a:xfrm>
            <a:prstGeom prst="rect">
              <a:avLst/>
            </a:prstGeom>
            <a:noFill/>
            <a:ln cap="flat" cmpd="sng" w="9525">
              <a:solidFill>
                <a:srgbClr val="BFBFBF"/>
              </a:solidFill>
              <a:prstDash val="solid"/>
              <a:round/>
              <a:headEnd len="sm" w="sm" type="none"/>
              <a:tailEnd len="sm" w="sm" type="none"/>
            </a:ln>
          </p:spPr>
        </p:pic>
        <p:pic>
          <p:nvPicPr>
            <p:cNvPr id="764" name="Google Shape;764;p30"/>
            <p:cNvPicPr preferRelativeResize="0"/>
            <p:nvPr/>
          </p:nvPicPr>
          <p:blipFill rotWithShape="1">
            <a:blip r:embed="rId6">
              <a:alphaModFix/>
            </a:blip>
            <a:srcRect b="0" l="0" r="0" t="0"/>
            <a:stretch/>
          </p:blipFill>
          <p:spPr>
            <a:xfrm>
              <a:off x="5000742" y="4397983"/>
              <a:ext cx="2123852" cy="1654559"/>
            </a:xfrm>
            <a:prstGeom prst="rect">
              <a:avLst/>
            </a:prstGeom>
            <a:noFill/>
            <a:ln cap="flat" cmpd="sng" w="9525">
              <a:solidFill>
                <a:srgbClr val="BFBFBF"/>
              </a:solidFill>
              <a:prstDash val="solid"/>
              <a:round/>
              <a:headEnd len="sm" w="sm" type="none"/>
              <a:tailEnd len="sm" w="sm" type="none"/>
            </a:ln>
          </p:spPr>
        </p:pic>
        <p:sp>
          <p:nvSpPr>
            <p:cNvPr id="765" name="Google Shape;765;p30"/>
            <p:cNvSpPr/>
            <p:nvPr/>
          </p:nvSpPr>
          <p:spPr>
            <a:xfrm>
              <a:off x="8580308" y="5887027"/>
              <a:ext cx="313739" cy="10150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66" name="Google Shape;766;p30"/>
            <p:cNvSpPr/>
            <p:nvPr/>
          </p:nvSpPr>
          <p:spPr>
            <a:xfrm>
              <a:off x="4138484" y="5895442"/>
              <a:ext cx="316431" cy="9665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67" name="Google Shape;767;p30"/>
            <p:cNvSpPr/>
            <p:nvPr/>
          </p:nvSpPr>
          <p:spPr>
            <a:xfrm>
              <a:off x="2891361" y="5060103"/>
              <a:ext cx="1840383" cy="11995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68" name="Google Shape;768;p30"/>
            <p:cNvSpPr/>
            <p:nvPr/>
          </p:nvSpPr>
          <p:spPr>
            <a:xfrm>
              <a:off x="5100850" y="4810957"/>
              <a:ext cx="1900890" cy="37201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69" name="Google Shape;769;p30"/>
            <p:cNvSpPr/>
            <p:nvPr/>
          </p:nvSpPr>
          <p:spPr>
            <a:xfrm>
              <a:off x="6219272" y="5890588"/>
              <a:ext cx="450274" cy="11324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70" name="Google Shape;770;p30"/>
            <p:cNvSpPr/>
            <p:nvPr/>
          </p:nvSpPr>
          <p:spPr>
            <a:xfrm>
              <a:off x="1916732" y="5906792"/>
              <a:ext cx="309389" cy="9452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71" name="Google Shape;771;p30"/>
            <p:cNvSpPr/>
            <p:nvPr/>
          </p:nvSpPr>
          <p:spPr>
            <a:xfrm>
              <a:off x="1513029" y="4240771"/>
              <a:ext cx="221673" cy="214745"/>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1</a:t>
              </a:r>
              <a:endParaRPr b="1" sz="1300">
                <a:solidFill>
                  <a:schemeClr val="lt1"/>
                </a:solidFill>
                <a:latin typeface="Arial"/>
                <a:ea typeface="Arial"/>
                <a:cs typeface="Arial"/>
                <a:sym typeface="Arial"/>
              </a:endParaRPr>
            </a:p>
          </p:txBody>
        </p:sp>
        <p:sp>
          <p:nvSpPr>
            <p:cNvPr id="772" name="Google Shape;772;p30"/>
            <p:cNvSpPr/>
            <p:nvPr/>
          </p:nvSpPr>
          <p:spPr>
            <a:xfrm>
              <a:off x="3738773" y="4237352"/>
              <a:ext cx="221673" cy="214745"/>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2</a:t>
              </a:r>
              <a:endParaRPr b="1" sz="1300">
                <a:solidFill>
                  <a:schemeClr val="lt1"/>
                </a:solidFill>
                <a:latin typeface="Arial"/>
                <a:ea typeface="Arial"/>
                <a:cs typeface="Arial"/>
                <a:sym typeface="Arial"/>
              </a:endParaRPr>
            </a:p>
          </p:txBody>
        </p:sp>
        <p:sp>
          <p:nvSpPr>
            <p:cNvPr id="773" name="Google Shape;773;p30"/>
            <p:cNvSpPr/>
            <p:nvPr/>
          </p:nvSpPr>
          <p:spPr>
            <a:xfrm>
              <a:off x="5936042" y="4237352"/>
              <a:ext cx="221673" cy="214745"/>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3</a:t>
              </a:r>
              <a:endParaRPr b="1" sz="1300">
                <a:solidFill>
                  <a:schemeClr val="lt1"/>
                </a:solidFill>
                <a:latin typeface="Arial"/>
                <a:ea typeface="Arial"/>
                <a:cs typeface="Arial"/>
                <a:sym typeface="Arial"/>
              </a:endParaRPr>
            </a:p>
          </p:txBody>
        </p:sp>
        <p:sp>
          <p:nvSpPr>
            <p:cNvPr id="774" name="Google Shape;774;p30"/>
            <p:cNvSpPr/>
            <p:nvPr/>
          </p:nvSpPr>
          <p:spPr>
            <a:xfrm>
              <a:off x="8175428" y="4237352"/>
              <a:ext cx="221673" cy="214745"/>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4</a:t>
              </a:r>
              <a:endParaRPr b="1" sz="1300">
                <a:solidFill>
                  <a:schemeClr val="lt1"/>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31"/>
          <p:cNvSpPr/>
          <p:nvPr/>
        </p:nvSpPr>
        <p:spPr>
          <a:xfrm>
            <a:off x="712183" y="2192035"/>
            <a:ext cx="3867982"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PuTTY được cài đặt, bạn có thể tìm thấy PuTTY trong menu Bắt đầu. Nhấn vào nó để chạy.</a:t>
            </a:r>
            <a:endParaRPr sz="1300">
              <a:solidFill>
                <a:srgbClr val="262626"/>
              </a:solidFill>
              <a:latin typeface="Arial"/>
              <a:ea typeface="Arial"/>
              <a:cs typeface="Arial"/>
              <a:sym typeface="Arial"/>
            </a:endParaRPr>
          </a:p>
        </p:txBody>
      </p:sp>
      <p:grpSp>
        <p:nvGrpSpPr>
          <p:cNvPr id="781" name="Google Shape;781;p31"/>
          <p:cNvGrpSpPr/>
          <p:nvPr/>
        </p:nvGrpSpPr>
        <p:grpSpPr>
          <a:xfrm>
            <a:off x="559817" y="1935817"/>
            <a:ext cx="8783192" cy="215394"/>
            <a:chOff x="1027113" y="2045625"/>
            <a:chExt cx="8785225" cy="215444"/>
          </a:xfrm>
        </p:grpSpPr>
        <p:sp>
          <p:nvSpPr>
            <p:cNvPr id="782" name="Google Shape;782;p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783" name="Google Shape;783;p3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PuTTY</a:t>
              </a:r>
              <a:endParaRPr sz="1400">
                <a:solidFill>
                  <a:srgbClr val="262626"/>
                </a:solidFill>
                <a:latin typeface="Arial"/>
                <a:ea typeface="Arial"/>
                <a:cs typeface="Arial"/>
                <a:sym typeface="Arial"/>
              </a:endParaRPr>
            </a:p>
          </p:txBody>
        </p:sp>
      </p:grpSp>
      <p:sp>
        <p:nvSpPr>
          <p:cNvPr id="784" name="Google Shape;784;p31"/>
          <p:cNvSpPr/>
          <p:nvPr/>
        </p:nvSpPr>
        <p:spPr>
          <a:xfrm>
            <a:off x="463014" y="1197153"/>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PuTTY</a:t>
            </a:r>
            <a:endParaRPr sz="2400">
              <a:solidFill>
                <a:srgbClr val="0C0C0C"/>
              </a:solidFill>
              <a:latin typeface="Arial"/>
              <a:ea typeface="Arial"/>
              <a:cs typeface="Arial"/>
              <a:sym typeface="Arial"/>
            </a:endParaRPr>
          </a:p>
        </p:txBody>
      </p:sp>
      <p:sp>
        <p:nvSpPr>
          <p:cNvPr id="785" name="Google Shape;785;p31"/>
          <p:cNvSpPr/>
          <p:nvPr/>
        </p:nvSpPr>
        <p:spPr>
          <a:xfrm>
            <a:off x="416128" y="444866"/>
            <a:ext cx="6344436"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786" name="Google Shape;786;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787" name="Google Shape;787;p31"/>
          <p:cNvSpPr/>
          <p:nvPr/>
        </p:nvSpPr>
        <p:spPr>
          <a:xfrm>
            <a:off x="4580165" y="2033203"/>
            <a:ext cx="4729624"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địa chỉ Raspberry Pi vào Tên máy chủ và nhấp vào Mở. (※ Nhập địa chỉ inet của wlan0 mà bạn đã ghi chú. Tham khảo Trang 27.)</a:t>
            </a:r>
            <a:endParaRPr sz="1100">
              <a:solidFill>
                <a:srgbClr val="262626"/>
              </a:solidFill>
              <a:latin typeface="Arial"/>
              <a:ea typeface="Arial"/>
              <a:cs typeface="Arial"/>
              <a:sym typeface="Arial"/>
            </a:endParaRPr>
          </a:p>
        </p:txBody>
      </p:sp>
      <p:grpSp>
        <p:nvGrpSpPr>
          <p:cNvPr id="788" name="Google Shape;788;p31"/>
          <p:cNvGrpSpPr/>
          <p:nvPr/>
        </p:nvGrpSpPr>
        <p:grpSpPr>
          <a:xfrm>
            <a:off x="4613384" y="2747563"/>
            <a:ext cx="3852979" cy="3514444"/>
            <a:chOff x="5017849" y="3356498"/>
            <a:chExt cx="2852998" cy="2811296"/>
          </a:xfrm>
        </p:grpSpPr>
        <p:pic>
          <p:nvPicPr>
            <p:cNvPr id="789" name="Google Shape;789;p31"/>
            <p:cNvPicPr preferRelativeResize="0"/>
            <p:nvPr/>
          </p:nvPicPr>
          <p:blipFill rotWithShape="1">
            <a:blip r:embed="rId3">
              <a:alphaModFix/>
            </a:blip>
            <a:srcRect b="2587" l="2690" r="2802" t="1863"/>
            <a:stretch/>
          </p:blipFill>
          <p:spPr>
            <a:xfrm>
              <a:off x="5017849" y="3356498"/>
              <a:ext cx="2852998" cy="2811296"/>
            </a:xfrm>
            <a:prstGeom prst="rect">
              <a:avLst/>
            </a:prstGeom>
            <a:noFill/>
            <a:ln cap="flat" cmpd="sng" w="9525">
              <a:solidFill>
                <a:srgbClr val="BFBFBF"/>
              </a:solidFill>
              <a:prstDash val="solid"/>
              <a:round/>
              <a:headEnd len="sm" w="sm" type="none"/>
              <a:tailEnd len="sm" w="sm" type="none"/>
            </a:ln>
          </p:spPr>
        </p:pic>
        <p:sp>
          <p:nvSpPr>
            <p:cNvPr id="790" name="Google Shape;790;p31"/>
            <p:cNvSpPr/>
            <p:nvPr/>
          </p:nvSpPr>
          <p:spPr>
            <a:xfrm>
              <a:off x="5029697" y="3688320"/>
              <a:ext cx="909376" cy="123189"/>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91" name="Google Shape;791;p31"/>
            <p:cNvSpPr/>
            <p:nvPr/>
          </p:nvSpPr>
          <p:spPr>
            <a:xfrm>
              <a:off x="6064986" y="4052871"/>
              <a:ext cx="1268321" cy="14793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92" name="Google Shape;792;p31"/>
            <p:cNvSpPr/>
            <p:nvPr/>
          </p:nvSpPr>
          <p:spPr>
            <a:xfrm>
              <a:off x="6741839" y="5998630"/>
              <a:ext cx="500933" cy="13056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793" name="Google Shape;793;p31"/>
          <p:cNvGrpSpPr/>
          <p:nvPr/>
        </p:nvGrpSpPr>
        <p:grpSpPr>
          <a:xfrm>
            <a:off x="875143" y="2769462"/>
            <a:ext cx="1606799" cy="3525202"/>
            <a:chOff x="898899" y="3356498"/>
            <a:chExt cx="1228060" cy="2817965"/>
          </a:xfrm>
        </p:grpSpPr>
        <p:pic>
          <p:nvPicPr>
            <p:cNvPr descr="텍스트, 컴퓨터, 스크린샷, 디스플레이이(가) 표시된 사진&#10;&#10;자동 생성된 설명" id="794" name="Google Shape;794;p31"/>
            <p:cNvPicPr preferRelativeResize="0"/>
            <p:nvPr/>
          </p:nvPicPr>
          <p:blipFill rotWithShape="1">
            <a:blip r:embed="rId4">
              <a:alphaModFix/>
            </a:blip>
            <a:srcRect b="0" l="0" r="88484" t="53132"/>
            <a:stretch/>
          </p:blipFill>
          <p:spPr>
            <a:xfrm>
              <a:off x="898899" y="3356498"/>
              <a:ext cx="1228060" cy="2811296"/>
            </a:xfrm>
            <a:prstGeom prst="rect">
              <a:avLst/>
            </a:prstGeom>
            <a:noFill/>
            <a:ln cap="flat" cmpd="sng" w="9525">
              <a:solidFill>
                <a:srgbClr val="BFBFBF"/>
              </a:solidFill>
              <a:prstDash val="solid"/>
              <a:round/>
              <a:headEnd len="sm" w="sm" type="none"/>
              <a:tailEnd len="sm" w="sm" type="none"/>
            </a:ln>
          </p:spPr>
        </p:pic>
        <p:sp>
          <p:nvSpPr>
            <p:cNvPr id="795" name="Google Shape;795;p31"/>
            <p:cNvSpPr/>
            <p:nvPr/>
          </p:nvSpPr>
          <p:spPr>
            <a:xfrm>
              <a:off x="1110170" y="3793691"/>
              <a:ext cx="592533" cy="158772"/>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96" name="Google Shape;796;p31"/>
            <p:cNvSpPr/>
            <p:nvPr/>
          </p:nvSpPr>
          <p:spPr>
            <a:xfrm>
              <a:off x="901384" y="5979671"/>
              <a:ext cx="208786" cy="194792"/>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797" name="Google Shape;797;p31"/>
          <p:cNvSpPr/>
          <p:nvPr/>
        </p:nvSpPr>
        <p:spPr>
          <a:xfrm>
            <a:off x="2742611" y="3263952"/>
            <a:ext cx="802254" cy="27659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PuTTY</a:t>
            </a:r>
            <a:endParaRPr b="1" sz="1300">
              <a:solidFill>
                <a:schemeClr val="lt1"/>
              </a:solidFill>
              <a:latin typeface="Arial"/>
              <a:ea typeface="Arial"/>
              <a:cs typeface="Arial"/>
              <a:sym typeface="Arial"/>
            </a:endParaRPr>
          </a:p>
        </p:txBody>
      </p:sp>
      <p:cxnSp>
        <p:nvCxnSpPr>
          <p:cNvPr id="798" name="Google Shape;798;p31"/>
          <p:cNvCxnSpPr>
            <a:stCxn id="797" idx="1"/>
            <a:endCxn id="795" idx="3"/>
          </p:cNvCxnSpPr>
          <p:nvPr/>
        </p:nvCxnSpPr>
        <p:spPr>
          <a:xfrm flipH="1">
            <a:off x="1926911" y="3402250"/>
            <a:ext cx="815700" cy="13500"/>
          </a:xfrm>
          <a:prstGeom prst="straightConnector1">
            <a:avLst/>
          </a:prstGeom>
          <a:noFill/>
          <a:ln cap="flat" cmpd="sng" w="12700">
            <a:solidFill>
              <a:srgbClr val="00B0F0"/>
            </a:solidFill>
            <a:prstDash val="solid"/>
            <a:miter lim="800000"/>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32"/>
          <p:cNvSpPr/>
          <p:nvPr/>
        </p:nvSpPr>
        <p:spPr>
          <a:xfrm>
            <a:off x="463014" y="1270385"/>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PuTTY</a:t>
            </a:r>
            <a:endParaRPr sz="2400">
              <a:solidFill>
                <a:srgbClr val="0C0C0C"/>
              </a:solidFill>
              <a:latin typeface="Arial"/>
              <a:ea typeface="Arial"/>
              <a:cs typeface="Arial"/>
              <a:sym typeface="Arial"/>
            </a:endParaRPr>
          </a:p>
        </p:txBody>
      </p:sp>
      <p:sp>
        <p:nvSpPr>
          <p:cNvPr id="805" name="Google Shape;805;p32"/>
          <p:cNvSpPr/>
          <p:nvPr/>
        </p:nvSpPr>
        <p:spPr>
          <a:xfrm>
            <a:off x="416128" y="444866"/>
            <a:ext cx="626199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806" name="Google Shape;806;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807" name="Google Shape;807;p32"/>
          <p:cNvGrpSpPr/>
          <p:nvPr/>
        </p:nvGrpSpPr>
        <p:grpSpPr>
          <a:xfrm>
            <a:off x="5146198" y="3024161"/>
            <a:ext cx="3154963" cy="3151588"/>
            <a:chOff x="5007725" y="3294270"/>
            <a:chExt cx="2774360" cy="2811600"/>
          </a:xfrm>
        </p:grpSpPr>
        <p:pic>
          <p:nvPicPr>
            <p:cNvPr id="808" name="Google Shape;808;p32"/>
            <p:cNvPicPr preferRelativeResize="0"/>
            <p:nvPr/>
          </p:nvPicPr>
          <p:blipFill rotWithShape="1">
            <a:blip r:embed="rId3">
              <a:alphaModFix/>
            </a:blip>
            <a:srcRect b="10214" l="31336" r="30121" t="17384"/>
            <a:stretch/>
          </p:blipFill>
          <p:spPr>
            <a:xfrm>
              <a:off x="5007725" y="3294270"/>
              <a:ext cx="2774360" cy="2811600"/>
            </a:xfrm>
            <a:prstGeom prst="rect">
              <a:avLst/>
            </a:prstGeom>
            <a:noFill/>
            <a:ln cap="flat" cmpd="sng" w="9525">
              <a:solidFill>
                <a:srgbClr val="BFBFBF"/>
              </a:solidFill>
              <a:prstDash val="solid"/>
              <a:round/>
              <a:headEnd len="sm" w="sm" type="none"/>
              <a:tailEnd len="sm" w="sm" type="none"/>
            </a:ln>
          </p:spPr>
        </p:pic>
        <p:sp>
          <p:nvSpPr>
            <p:cNvPr id="809" name="Google Shape;809;p32"/>
            <p:cNvSpPr/>
            <p:nvPr/>
          </p:nvSpPr>
          <p:spPr>
            <a:xfrm>
              <a:off x="5267441" y="4399577"/>
              <a:ext cx="2193674" cy="201606"/>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810" name="Google Shape;810;p32"/>
          <p:cNvGrpSpPr/>
          <p:nvPr/>
        </p:nvGrpSpPr>
        <p:grpSpPr>
          <a:xfrm>
            <a:off x="559817" y="1935817"/>
            <a:ext cx="8783192" cy="215394"/>
            <a:chOff x="1027113" y="2045625"/>
            <a:chExt cx="8785225" cy="215444"/>
          </a:xfrm>
        </p:grpSpPr>
        <p:sp>
          <p:nvSpPr>
            <p:cNvPr id="811" name="Google Shape;811;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812" name="Google Shape;812;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PuTTY</a:t>
              </a:r>
              <a:endParaRPr sz="1400">
                <a:solidFill>
                  <a:srgbClr val="262626"/>
                </a:solidFill>
                <a:latin typeface="Arial"/>
                <a:ea typeface="Arial"/>
                <a:cs typeface="Arial"/>
                <a:sym typeface="Arial"/>
              </a:endParaRPr>
            </a:p>
          </p:txBody>
        </p:sp>
      </p:grpSp>
      <p:sp>
        <p:nvSpPr>
          <p:cNvPr id="813" name="Google Shape;813;p32"/>
          <p:cNvSpPr/>
          <p:nvPr/>
        </p:nvSpPr>
        <p:spPr>
          <a:xfrm>
            <a:off x="712183" y="2192035"/>
            <a:ext cx="4110930"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thông báo Lỗi kết nối bị từ chối xuất hiện khi kết nối, hãy nhập sudo raspi-config trong thiết bị đầu cuối Raspberry Pi.</a:t>
            </a:r>
            <a:endParaRPr/>
          </a:p>
        </p:txBody>
      </p:sp>
      <p:sp>
        <p:nvSpPr>
          <p:cNvPr id="814" name="Google Shape;814;p32"/>
          <p:cNvSpPr/>
          <p:nvPr/>
        </p:nvSpPr>
        <p:spPr>
          <a:xfrm>
            <a:off x="5090480" y="2192035"/>
            <a:ext cx="418096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3 Tùy chọn Giao diện.</a:t>
            </a:r>
            <a:endParaRPr/>
          </a:p>
        </p:txBody>
      </p:sp>
      <p:grpSp>
        <p:nvGrpSpPr>
          <p:cNvPr id="815" name="Google Shape;815;p32"/>
          <p:cNvGrpSpPr/>
          <p:nvPr/>
        </p:nvGrpSpPr>
        <p:grpSpPr>
          <a:xfrm>
            <a:off x="712182" y="3031918"/>
            <a:ext cx="4110931" cy="3154900"/>
            <a:chOff x="559817" y="3288818"/>
            <a:chExt cx="3670705" cy="2817052"/>
          </a:xfrm>
        </p:grpSpPr>
        <p:pic>
          <p:nvPicPr>
            <p:cNvPr id="816" name="Google Shape;816;p32"/>
            <p:cNvPicPr preferRelativeResize="0"/>
            <p:nvPr/>
          </p:nvPicPr>
          <p:blipFill rotWithShape="1">
            <a:blip r:embed="rId4">
              <a:alphaModFix/>
            </a:blip>
            <a:srcRect b="0" l="0" r="0" t="0"/>
            <a:stretch/>
          </p:blipFill>
          <p:spPr>
            <a:xfrm>
              <a:off x="559817" y="3288818"/>
              <a:ext cx="3670705" cy="2817052"/>
            </a:xfrm>
            <a:prstGeom prst="rect">
              <a:avLst/>
            </a:prstGeom>
            <a:noFill/>
            <a:ln cap="flat" cmpd="sng" w="9525">
              <a:solidFill>
                <a:srgbClr val="BFBFBF"/>
              </a:solidFill>
              <a:prstDash val="solid"/>
              <a:round/>
              <a:headEnd len="sm" w="sm" type="none"/>
              <a:tailEnd len="sm" w="sm" type="none"/>
            </a:ln>
          </p:spPr>
        </p:pic>
        <p:sp>
          <p:nvSpPr>
            <p:cNvPr id="817" name="Google Shape;817;p32"/>
            <p:cNvSpPr/>
            <p:nvPr/>
          </p:nvSpPr>
          <p:spPr>
            <a:xfrm>
              <a:off x="1165230" y="3574467"/>
              <a:ext cx="880398" cy="166972"/>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818" name="Google Shape;818;p32"/>
          <p:cNvGrpSpPr/>
          <p:nvPr/>
        </p:nvGrpSpPr>
        <p:grpSpPr>
          <a:xfrm>
            <a:off x="1603348" y="3545174"/>
            <a:ext cx="1724468" cy="578097"/>
            <a:chOff x="1603348" y="3545174"/>
            <a:chExt cx="1724468" cy="578097"/>
          </a:xfrm>
        </p:grpSpPr>
        <p:sp>
          <p:nvSpPr>
            <p:cNvPr id="819" name="Google Shape;819;p32"/>
            <p:cNvSpPr/>
            <p:nvPr/>
          </p:nvSpPr>
          <p:spPr>
            <a:xfrm>
              <a:off x="1603348" y="3816695"/>
              <a:ext cx="1724468" cy="30657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 sudo respi-config</a:t>
              </a:r>
              <a:endParaRPr b="1" sz="1300">
                <a:solidFill>
                  <a:schemeClr val="lt1"/>
                </a:solidFill>
                <a:latin typeface="Arial"/>
                <a:ea typeface="Arial"/>
                <a:cs typeface="Arial"/>
                <a:sym typeface="Arial"/>
              </a:endParaRPr>
            </a:p>
          </p:txBody>
        </p:sp>
        <p:cxnSp>
          <p:nvCxnSpPr>
            <p:cNvPr id="820" name="Google Shape;820;p32"/>
            <p:cNvCxnSpPr/>
            <p:nvPr/>
          </p:nvCxnSpPr>
          <p:spPr>
            <a:xfrm rot="10800000">
              <a:off x="2106118" y="3545174"/>
              <a:ext cx="52466" cy="273104"/>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821" name="Google Shape;821;p32"/>
          <p:cNvGrpSpPr/>
          <p:nvPr/>
        </p:nvGrpSpPr>
        <p:grpSpPr>
          <a:xfrm>
            <a:off x="4538663" y="3634955"/>
            <a:ext cx="4370032" cy="628170"/>
            <a:chOff x="4972977" y="3634955"/>
            <a:chExt cx="4370032" cy="628170"/>
          </a:xfrm>
        </p:grpSpPr>
        <p:sp>
          <p:nvSpPr>
            <p:cNvPr id="822" name="Google Shape;822;p32"/>
            <p:cNvSpPr/>
            <p:nvPr/>
          </p:nvSpPr>
          <p:spPr>
            <a:xfrm>
              <a:off x="4972977" y="3634955"/>
              <a:ext cx="4370032" cy="28294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Interface options     Configure connections to peripherals</a:t>
              </a:r>
              <a:endParaRPr b="1" sz="1300">
                <a:solidFill>
                  <a:schemeClr val="lt1"/>
                </a:solidFill>
                <a:latin typeface="Arial"/>
                <a:ea typeface="Arial"/>
                <a:cs typeface="Arial"/>
                <a:sym typeface="Arial"/>
              </a:endParaRPr>
            </a:p>
          </p:txBody>
        </p:sp>
        <p:cxnSp>
          <p:nvCxnSpPr>
            <p:cNvPr id="823" name="Google Shape;823;p32"/>
            <p:cNvCxnSpPr/>
            <p:nvPr/>
          </p:nvCxnSpPr>
          <p:spPr>
            <a:xfrm>
              <a:off x="7796784" y="3917896"/>
              <a:ext cx="0" cy="345229"/>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33"/>
          <p:cNvSpPr/>
          <p:nvPr/>
        </p:nvSpPr>
        <p:spPr>
          <a:xfrm>
            <a:off x="463014" y="1211485"/>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PuTTY</a:t>
            </a:r>
            <a:endParaRPr sz="2400">
              <a:solidFill>
                <a:srgbClr val="0C0C0C"/>
              </a:solidFill>
              <a:latin typeface="Arial"/>
              <a:ea typeface="Arial"/>
              <a:cs typeface="Arial"/>
              <a:sym typeface="Arial"/>
            </a:endParaRPr>
          </a:p>
        </p:txBody>
      </p:sp>
      <p:sp>
        <p:nvSpPr>
          <p:cNvPr id="830" name="Google Shape;830;p33"/>
          <p:cNvSpPr/>
          <p:nvPr/>
        </p:nvSpPr>
        <p:spPr>
          <a:xfrm>
            <a:off x="416128" y="444866"/>
            <a:ext cx="643234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831" name="Google Shape;831;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832" name="Google Shape;832;p33"/>
          <p:cNvGrpSpPr/>
          <p:nvPr/>
        </p:nvGrpSpPr>
        <p:grpSpPr>
          <a:xfrm>
            <a:off x="712182" y="2723134"/>
            <a:ext cx="8550512" cy="2811600"/>
            <a:chOff x="712182" y="3350713"/>
            <a:chExt cx="8550512" cy="2811600"/>
          </a:xfrm>
        </p:grpSpPr>
        <p:pic>
          <p:nvPicPr>
            <p:cNvPr id="833" name="Google Shape;833;p33"/>
            <p:cNvPicPr preferRelativeResize="0"/>
            <p:nvPr/>
          </p:nvPicPr>
          <p:blipFill rotWithShape="1">
            <a:blip r:embed="rId3">
              <a:alphaModFix/>
            </a:blip>
            <a:srcRect b="10057" l="31211" r="30053" t="17245"/>
            <a:stretch/>
          </p:blipFill>
          <p:spPr>
            <a:xfrm>
              <a:off x="712182" y="3350713"/>
              <a:ext cx="2776974" cy="2811600"/>
            </a:xfrm>
            <a:prstGeom prst="rect">
              <a:avLst/>
            </a:prstGeom>
            <a:noFill/>
            <a:ln cap="flat" cmpd="sng" w="9525">
              <a:solidFill>
                <a:srgbClr val="BFBFBF"/>
              </a:solidFill>
              <a:prstDash val="solid"/>
              <a:round/>
              <a:headEnd len="sm" w="sm" type="none"/>
              <a:tailEnd len="sm" w="sm" type="none"/>
            </a:ln>
          </p:spPr>
        </p:pic>
        <p:pic>
          <p:nvPicPr>
            <p:cNvPr id="834" name="Google Shape;834;p33"/>
            <p:cNvPicPr preferRelativeResize="0"/>
            <p:nvPr/>
          </p:nvPicPr>
          <p:blipFill rotWithShape="1">
            <a:blip r:embed="rId4">
              <a:alphaModFix/>
            </a:blip>
            <a:srcRect b="10360" l="31155" r="30424" t="17893"/>
            <a:stretch/>
          </p:blipFill>
          <p:spPr>
            <a:xfrm>
              <a:off x="3586429" y="3350713"/>
              <a:ext cx="2790939" cy="2811600"/>
            </a:xfrm>
            <a:prstGeom prst="rect">
              <a:avLst/>
            </a:prstGeom>
            <a:noFill/>
            <a:ln cap="flat" cmpd="sng" w="9525">
              <a:solidFill>
                <a:srgbClr val="BFBFBF"/>
              </a:solidFill>
              <a:prstDash val="solid"/>
              <a:round/>
              <a:headEnd len="sm" w="sm" type="none"/>
              <a:tailEnd len="sm" w="sm" type="none"/>
            </a:ln>
          </p:spPr>
        </p:pic>
        <p:pic>
          <p:nvPicPr>
            <p:cNvPr id="835" name="Google Shape;835;p33"/>
            <p:cNvPicPr preferRelativeResize="0"/>
            <p:nvPr/>
          </p:nvPicPr>
          <p:blipFill rotWithShape="1">
            <a:blip r:embed="rId5">
              <a:alphaModFix/>
            </a:blip>
            <a:srcRect b="9913" l="31237" r="29925" t="17488"/>
            <a:stretch/>
          </p:blipFill>
          <p:spPr>
            <a:xfrm>
              <a:off x="6474641" y="3350713"/>
              <a:ext cx="2788053" cy="2811600"/>
            </a:xfrm>
            <a:prstGeom prst="rect">
              <a:avLst/>
            </a:prstGeom>
            <a:noFill/>
            <a:ln cap="flat" cmpd="sng" w="9525">
              <a:solidFill>
                <a:srgbClr val="BFBFBF"/>
              </a:solidFill>
              <a:prstDash val="solid"/>
              <a:round/>
              <a:headEnd len="sm" w="sm" type="none"/>
              <a:tailEnd len="sm" w="sm" type="none"/>
            </a:ln>
          </p:spPr>
        </p:pic>
        <p:sp>
          <p:nvSpPr>
            <p:cNvPr id="836" name="Google Shape;836;p33"/>
            <p:cNvSpPr/>
            <p:nvPr/>
          </p:nvSpPr>
          <p:spPr>
            <a:xfrm>
              <a:off x="986087" y="4379242"/>
              <a:ext cx="2349316" cy="28861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837" name="Google Shape;837;p33"/>
            <p:cNvSpPr/>
            <p:nvPr/>
          </p:nvSpPr>
          <p:spPr>
            <a:xfrm>
              <a:off x="4457348" y="5206228"/>
              <a:ext cx="296781" cy="211333"/>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838" name="Google Shape;838;p33"/>
            <p:cNvSpPr/>
            <p:nvPr/>
          </p:nvSpPr>
          <p:spPr>
            <a:xfrm>
              <a:off x="7610798" y="5215281"/>
              <a:ext cx="414523" cy="211333"/>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839" name="Google Shape;839;p33"/>
          <p:cNvGrpSpPr/>
          <p:nvPr/>
        </p:nvGrpSpPr>
        <p:grpSpPr>
          <a:xfrm>
            <a:off x="559817" y="1935817"/>
            <a:ext cx="8783192" cy="215394"/>
            <a:chOff x="1027113" y="2045625"/>
            <a:chExt cx="8785225" cy="215444"/>
          </a:xfrm>
        </p:grpSpPr>
        <p:sp>
          <p:nvSpPr>
            <p:cNvPr id="840" name="Google Shape;840;p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841" name="Google Shape;841;p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PuTTY</a:t>
              </a:r>
              <a:endParaRPr sz="1400">
                <a:solidFill>
                  <a:srgbClr val="262626"/>
                </a:solidFill>
                <a:latin typeface="Arial"/>
                <a:ea typeface="Arial"/>
                <a:cs typeface="Arial"/>
                <a:sym typeface="Arial"/>
              </a:endParaRPr>
            </a:p>
          </p:txBody>
        </p:sp>
      </p:grpSp>
      <p:sp>
        <p:nvSpPr>
          <p:cNvPr id="842" name="Google Shape;842;p33"/>
          <p:cNvSpPr/>
          <p:nvPr/>
        </p:nvSpPr>
        <p:spPr>
          <a:xfrm>
            <a:off x="712182" y="2264459"/>
            <a:ext cx="6136293"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SSH → Yes → Ok như sau</a:t>
            </a:r>
            <a:endParaRPr sz="1300">
              <a:solidFill>
                <a:srgbClr val="262626"/>
              </a:solidFill>
              <a:latin typeface="Arial"/>
              <a:ea typeface="Arial"/>
              <a:cs typeface="Arial"/>
              <a:sym typeface="Arial"/>
            </a:endParaRPr>
          </a:p>
        </p:txBody>
      </p:sp>
      <p:grpSp>
        <p:nvGrpSpPr>
          <p:cNvPr id="843" name="Google Shape;843;p33"/>
          <p:cNvGrpSpPr/>
          <p:nvPr/>
        </p:nvGrpSpPr>
        <p:grpSpPr>
          <a:xfrm>
            <a:off x="483298" y="3155757"/>
            <a:ext cx="5216461" cy="678140"/>
            <a:chOff x="483298" y="3155757"/>
            <a:chExt cx="5216461" cy="678140"/>
          </a:xfrm>
        </p:grpSpPr>
        <p:sp>
          <p:nvSpPr>
            <p:cNvPr id="844" name="Google Shape;844;p33"/>
            <p:cNvSpPr/>
            <p:nvPr/>
          </p:nvSpPr>
          <p:spPr>
            <a:xfrm>
              <a:off x="483298" y="3155757"/>
              <a:ext cx="5216461" cy="25800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02  SSH        Enable/disable remote command line access using SSH</a:t>
              </a:r>
              <a:endParaRPr b="1" sz="1300">
                <a:solidFill>
                  <a:schemeClr val="lt1"/>
                </a:solidFill>
                <a:latin typeface="Arial"/>
                <a:ea typeface="Arial"/>
                <a:cs typeface="Arial"/>
                <a:sym typeface="Arial"/>
              </a:endParaRPr>
            </a:p>
          </p:txBody>
        </p:sp>
        <p:cxnSp>
          <p:nvCxnSpPr>
            <p:cNvPr id="845" name="Google Shape;845;p33"/>
            <p:cNvCxnSpPr/>
            <p:nvPr/>
          </p:nvCxnSpPr>
          <p:spPr>
            <a:xfrm>
              <a:off x="2395728" y="3407664"/>
              <a:ext cx="0" cy="426233"/>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34"/>
          <p:cNvSpPr/>
          <p:nvPr/>
        </p:nvSpPr>
        <p:spPr>
          <a:xfrm>
            <a:off x="451441" y="1196890"/>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PuTTY</a:t>
            </a:r>
            <a:endParaRPr sz="2400">
              <a:solidFill>
                <a:srgbClr val="0C0C0C"/>
              </a:solidFill>
              <a:latin typeface="Arial"/>
              <a:ea typeface="Arial"/>
              <a:cs typeface="Arial"/>
              <a:sym typeface="Arial"/>
            </a:endParaRPr>
          </a:p>
        </p:txBody>
      </p:sp>
      <p:grpSp>
        <p:nvGrpSpPr>
          <p:cNvPr id="852" name="Google Shape;852;p34"/>
          <p:cNvGrpSpPr/>
          <p:nvPr/>
        </p:nvGrpSpPr>
        <p:grpSpPr>
          <a:xfrm>
            <a:off x="559817" y="1935554"/>
            <a:ext cx="8879458" cy="215444"/>
            <a:chOff x="1027113" y="2045622"/>
            <a:chExt cx="8881513" cy="215496"/>
          </a:xfrm>
        </p:grpSpPr>
        <p:sp>
          <p:nvSpPr>
            <p:cNvPr id="853" name="Google Shape;853;p3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854" name="Google Shape;854;p34"/>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PuTTY</a:t>
              </a:r>
              <a:endParaRPr sz="1400">
                <a:solidFill>
                  <a:srgbClr val="262626"/>
                </a:solidFill>
                <a:latin typeface="Arial"/>
                <a:ea typeface="Arial"/>
                <a:cs typeface="Arial"/>
                <a:sym typeface="Arial"/>
              </a:endParaRPr>
            </a:p>
          </p:txBody>
        </p:sp>
      </p:grpSp>
      <p:sp>
        <p:nvSpPr>
          <p:cNvPr id="855" name="Google Shape;855;p34"/>
          <p:cNvSpPr/>
          <p:nvPr/>
        </p:nvSpPr>
        <p:spPr>
          <a:xfrm>
            <a:off x="416128" y="444866"/>
            <a:ext cx="6319952"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856" name="Google Shape;856;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857" name="Google Shape;857;p34"/>
          <p:cNvGrpSpPr/>
          <p:nvPr/>
        </p:nvGrpSpPr>
        <p:grpSpPr>
          <a:xfrm>
            <a:off x="712182" y="3720567"/>
            <a:ext cx="3954216" cy="2472153"/>
            <a:chOff x="712182" y="3733800"/>
            <a:chExt cx="3893180" cy="2433994"/>
          </a:xfrm>
        </p:grpSpPr>
        <p:pic>
          <p:nvPicPr>
            <p:cNvPr descr="텍스트이(가) 표시된 사진&#10;&#10;자동 생성된 설명" id="858" name="Google Shape;858;p34"/>
            <p:cNvPicPr preferRelativeResize="0"/>
            <p:nvPr/>
          </p:nvPicPr>
          <p:blipFill rotWithShape="1">
            <a:blip r:embed="rId3">
              <a:alphaModFix/>
            </a:blip>
            <a:srcRect b="3267" l="1691" r="1737" t="2133"/>
            <a:stretch/>
          </p:blipFill>
          <p:spPr>
            <a:xfrm>
              <a:off x="712182" y="3733800"/>
              <a:ext cx="3893180" cy="2433994"/>
            </a:xfrm>
            <a:prstGeom prst="rect">
              <a:avLst/>
            </a:prstGeom>
            <a:noFill/>
            <a:ln cap="flat" cmpd="sng" w="9525">
              <a:solidFill>
                <a:srgbClr val="BFBFBF"/>
              </a:solidFill>
              <a:prstDash val="solid"/>
              <a:round/>
              <a:headEnd len="sm" w="sm" type="none"/>
              <a:tailEnd len="sm" w="sm" type="none"/>
            </a:ln>
          </p:spPr>
        </p:pic>
        <p:sp>
          <p:nvSpPr>
            <p:cNvPr id="859" name="Google Shape;859;p34"/>
            <p:cNvSpPr/>
            <p:nvPr/>
          </p:nvSpPr>
          <p:spPr>
            <a:xfrm>
              <a:off x="2463970" y="5453586"/>
              <a:ext cx="415032" cy="17767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860" name="Google Shape;860;p34"/>
          <p:cNvGrpSpPr/>
          <p:nvPr/>
        </p:nvGrpSpPr>
        <p:grpSpPr>
          <a:xfrm>
            <a:off x="4843682" y="3720567"/>
            <a:ext cx="4316646" cy="2476819"/>
            <a:chOff x="4997539" y="3733800"/>
            <a:chExt cx="4242009" cy="2433994"/>
          </a:xfrm>
        </p:grpSpPr>
        <p:pic>
          <p:nvPicPr>
            <p:cNvPr descr="텍스트이(가) 표시된 사진&#10;&#10;자동 생성된 설명" id="861" name="Google Shape;861;p34"/>
            <p:cNvPicPr preferRelativeResize="0"/>
            <p:nvPr/>
          </p:nvPicPr>
          <p:blipFill rotWithShape="1">
            <a:blip r:embed="rId4">
              <a:alphaModFix/>
            </a:blip>
            <a:srcRect b="3504" l="1117" r="1792" t="3138"/>
            <a:stretch/>
          </p:blipFill>
          <p:spPr>
            <a:xfrm>
              <a:off x="4997539" y="3733800"/>
              <a:ext cx="3921434" cy="2433994"/>
            </a:xfrm>
            <a:prstGeom prst="rect">
              <a:avLst/>
            </a:prstGeom>
            <a:noFill/>
            <a:ln cap="flat" cmpd="sng" w="9525">
              <a:solidFill>
                <a:srgbClr val="BFBFBF"/>
              </a:solidFill>
              <a:prstDash val="solid"/>
              <a:round/>
              <a:headEnd len="sm" w="sm" type="none"/>
              <a:tailEnd len="sm" w="sm" type="none"/>
            </a:ln>
          </p:spPr>
        </p:pic>
        <p:sp>
          <p:nvSpPr>
            <p:cNvPr id="862" name="Google Shape;862;p34"/>
            <p:cNvSpPr/>
            <p:nvPr/>
          </p:nvSpPr>
          <p:spPr>
            <a:xfrm>
              <a:off x="4997539" y="3902044"/>
              <a:ext cx="1459901" cy="19291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descr="텍스트이(가) 표시된 사진&#10;&#10;자동 생성된 설명" id="863" name="Google Shape;863;p34"/>
            <p:cNvPicPr preferRelativeResize="0"/>
            <p:nvPr/>
          </p:nvPicPr>
          <p:blipFill rotWithShape="1">
            <a:blip r:embed="rId4">
              <a:alphaModFix/>
            </a:blip>
            <a:srcRect b="82275" l="1115" r="63512" t="9861"/>
            <a:stretch/>
          </p:blipFill>
          <p:spPr>
            <a:xfrm>
              <a:off x="6070415" y="4198412"/>
              <a:ext cx="3169133" cy="454829"/>
            </a:xfrm>
            <a:prstGeom prst="rect">
              <a:avLst/>
            </a:prstGeom>
            <a:noFill/>
            <a:ln cap="flat" cmpd="sng" w="9525">
              <a:solidFill>
                <a:srgbClr val="BFBFBF"/>
              </a:solidFill>
              <a:prstDash val="solid"/>
              <a:round/>
              <a:headEnd len="sm" w="sm" type="none"/>
              <a:tailEnd len="sm" w="sm" type="none"/>
            </a:ln>
          </p:spPr>
        </p:pic>
      </p:grpSp>
      <p:sp>
        <p:nvSpPr>
          <p:cNvPr id="864" name="Google Shape;864;p34"/>
          <p:cNvSpPr/>
          <p:nvPr/>
        </p:nvSpPr>
        <p:spPr>
          <a:xfrm>
            <a:off x="712182" y="2264459"/>
            <a:ext cx="3875721" cy="124823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Nhấn Accept  </a:t>
            </a:r>
            <a:endParaRPr/>
          </a:p>
          <a:p>
            <a:pPr indent="-228600" lvl="0" marL="228600" marR="0" rtl="0" algn="l">
              <a:spcBef>
                <a:spcPts val="800"/>
              </a:spcBef>
              <a:spcAft>
                <a:spcPts val="0"/>
              </a:spcAft>
              <a:buNone/>
            </a:pPr>
            <a:r>
              <a:rPr lang="en-US" sz="1300">
                <a:solidFill>
                  <a:srgbClr val="262626"/>
                </a:solidFill>
                <a:latin typeface="Malgun Gothic"/>
                <a:ea typeface="Malgun Gothic"/>
                <a:cs typeface="Malgun Gothic"/>
                <a:sym typeface="Malgun Gothic"/>
              </a:rPr>
              <a:t>※ Thông báo “Khóa máy chủ của máy chủ không được lưu trong bộ nhớ cache trong kho lưu trữ…” là không cần thiết để hiểu. Bạn có thể bỏ qua nó và nhấp vào Accept.</a:t>
            </a:r>
            <a:endParaRPr sz="1300">
              <a:solidFill>
                <a:srgbClr val="262626"/>
              </a:solidFill>
              <a:latin typeface="Arial"/>
              <a:ea typeface="Arial"/>
              <a:cs typeface="Arial"/>
              <a:sym typeface="Arial"/>
            </a:endParaRPr>
          </a:p>
        </p:txBody>
      </p:sp>
      <p:sp>
        <p:nvSpPr>
          <p:cNvPr id="865" name="Google Shape;865;p34"/>
          <p:cNvSpPr/>
          <p:nvPr/>
        </p:nvSpPr>
        <p:spPr>
          <a:xfrm>
            <a:off x="4666397" y="2264459"/>
            <a:ext cx="4895781" cy="155088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pi để đăng nhập dưới dạng.</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mật khẩu, hãy nhập mật khẩu bạn đã sử dụng khi cài đặt hệ điều hành Raspberry Pi. (Mặc dù bạn nhập mật khẩu nhưng nó không hiển thị.)</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màn hình xuất hiện như bên dưới</a:t>
            </a:r>
            <a:r>
              <a:rPr b="1" lang="en-US" sz="1300">
                <a:solidFill>
                  <a:srgbClr val="262626"/>
                </a:solidFill>
                <a:latin typeface="Arial"/>
                <a:ea typeface="Arial"/>
                <a:cs typeface="Arial"/>
                <a:sym typeface="Arial"/>
              </a:rPr>
              <a:t>, Raspberry Pi đã được kết nối thành công với PC Windows của bạn</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5"/>
          <p:cNvSpPr/>
          <p:nvPr/>
        </p:nvSpPr>
        <p:spPr>
          <a:xfrm>
            <a:off x="416128" y="1156224"/>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PuTTY</a:t>
            </a:r>
            <a:endParaRPr sz="2400">
              <a:solidFill>
                <a:srgbClr val="0C0C0C"/>
              </a:solidFill>
              <a:latin typeface="Arial"/>
              <a:ea typeface="Arial"/>
              <a:cs typeface="Arial"/>
              <a:sym typeface="Arial"/>
            </a:endParaRPr>
          </a:p>
        </p:txBody>
      </p:sp>
      <p:grpSp>
        <p:nvGrpSpPr>
          <p:cNvPr id="872" name="Google Shape;872;p35"/>
          <p:cNvGrpSpPr/>
          <p:nvPr/>
        </p:nvGrpSpPr>
        <p:grpSpPr>
          <a:xfrm>
            <a:off x="559817" y="1935554"/>
            <a:ext cx="8879458" cy="215444"/>
            <a:chOff x="1027113" y="2045622"/>
            <a:chExt cx="8881513" cy="215496"/>
          </a:xfrm>
        </p:grpSpPr>
        <p:sp>
          <p:nvSpPr>
            <p:cNvPr id="873" name="Google Shape;873;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874" name="Google Shape;874;p35"/>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PuTTY</a:t>
              </a:r>
              <a:endParaRPr sz="1400">
                <a:solidFill>
                  <a:srgbClr val="262626"/>
                </a:solidFill>
                <a:latin typeface="Arial"/>
                <a:ea typeface="Arial"/>
                <a:cs typeface="Arial"/>
                <a:sym typeface="Arial"/>
              </a:endParaRPr>
            </a:p>
          </p:txBody>
        </p:sp>
      </p:grpSp>
      <p:sp>
        <p:nvSpPr>
          <p:cNvPr id="875" name="Google Shape;875;p35"/>
          <p:cNvSpPr/>
          <p:nvPr/>
        </p:nvSpPr>
        <p:spPr>
          <a:xfrm>
            <a:off x="416128" y="444866"/>
            <a:ext cx="6495212"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876" name="Google Shape;876;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877" name="Google Shape;877;p35"/>
          <p:cNvGrpSpPr/>
          <p:nvPr/>
        </p:nvGrpSpPr>
        <p:grpSpPr>
          <a:xfrm>
            <a:off x="567460" y="2298674"/>
            <a:ext cx="5040000" cy="3125582"/>
            <a:chOff x="559817" y="2290849"/>
            <a:chExt cx="2913655" cy="1806918"/>
          </a:xfrm>
        </p:grpSpPr>
        <p:pic>
          <p:nvPicPr>
            <p:cNvPr descr="텍스트이(가) 표시된 사진&#10;&#10;자동 생성된 설명" id="878" name="Google Shape;878;p35"/>
            <p:cNvPicPr preferRelativeResize="0"/>
            <p:nvPr/>
          </p:nvPicPr>
          <p:blipFill rotWithShape="1">
            <a:blip r:embed="rId3">
              <a:alphaModFix/>
            </a:blip>
            <a:srcRect b="3349" l="1453" r="1891" t="3531"/>
            <a:stretch/>
          </p:blipFill>
          <p:spPr>
            <a:xfrm>
              <a:off x="559817" y="2290849"/>
              <a:ext cx="2913655" cy="1806918"/>
            </a:xfrm>
            <a:prstGeom prst="rect">
              <a:avLst/>
            </a:prstGeom>
            <a:noFill/>
            <a:ln cap="flat" cmpd="sng" w="9525">
              <a:solidFill>
                <a:srgbClr val="BFBFBF"/>
              </a:solidFill>
              <a:prstDash val="solid"/>
              <a:round/>
              <a:headEnd len="sm" w="sm" type="none"/>
              <a:tailEnd len="sm" w="sm" type="none"/>
            </a:ln>
          </p:spPr>
        </p:pic>
        <p:sp>
          <p:nvSpPr>
            <p:cNvPr id="879" name="Google Shape;879;p35"/>
            <p:cNvSpPr/>
            <p:nvPr/>
          </p:nvSpPr>
          <p:spPr>
            <a:xfrm>
              <a:off x="1218841" y="2419376"/>
              <a:ext cx="208010" cy="7412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880" name="Google Shape;880;p35"/>
            <p:cNvSpPr/>
            <p:nvPr/>
          </p:nvSpPr>
          <p:spPr>
            <a:xfrm>
              <a:off x="1357231" y="2489970"/>
              <a:ext cx="125428" cy="7519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881" name="Google Shape;881;p35"/>
          <p:cNvSpPr/>
          <p:nvPr/>
        </p:nvSpPr>
        <p:spPr>
          <a:xfrm>
            <a:off x="5831999" y="2175461"/>
            <a:ext cx="3645487" cy="144829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xác nhận Raspberry được kết nối thành công với thông báo xuất hiện trên màn hình.</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Tên thư mục được gọi là pi tồn tại trong thư mục máy tính để bàn của Raspberry Pi, kết nối được thực hiện thành công.</a:t>
            </a:r>
            <a:endParaRPr sz="1300">
              <a:solidFill>
                <a:schemeClr val="dk1"/>
              </a:solidFill>
              <a:latin typeface="Arial"/>
              <a:ea typeface="Arial"/>
              <a:cs typeface="Arial"/>
              <a:sym typeface="Arial"/>
            </a:endParaRPr>
          </a:p>
        </p:txBody>
      </p:sp>
      <p:grpSp>
        <p:nvGrpSpPr>
          <p:cNvPr id="882" name="Google Shape;882;p35"/>
          <p:cNvGrpSpPr/>
          <p:nvPr/>
        </p:nvGrpSpPr>
        <p:grpSpPr>
          <a:xfrm>
            <a:off x="5976000" y="3648217"/>
            <a:ext cx="3357032" cy="646331"/>
            <a:chOff x="3716075" y="2460828"/>
            <a:chExt cx="3357032" cy="646331"/>
          </a:xfrm>
        </p:grpSpPr>
        <p:sp>
          <p:nvSpPr>
            <p:cNvPr id="883" name="Google Shape;883;p35"/>
            <p:cNvSpPr txBox="1"/>
            <p:nvPr/>
          </p:nvSpPr>
          <p:spPr>
            <a:xfrm>
              <a:off x="3800650" y="2460828"/>
              <a:ext cx="3272457" cy="646331"/>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cd ..</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a:p>
              <a:pPr indent="0" lvl="0" marL="0" marR="0" rtl="0" algn="l">
                <a:spcBef>
                  <a:spcPts val="0"/>
                </a:spcBef>
                <a:spcAft>
                  <a:spcPts val="0"/>
                </a:spcAft>
                <a:buNone/>
              </a:pPr>
              <a:r>
                <a:rPr lang="en-US" sz="1200">
                  <a:solidFill>
                    <a:srgbClr val="0033FF"/>
                  </a:solidFill>
                  <a:latin typeface="Arial"/>
                  <a:ea typeface="Arial"/>
                  <a:cs typeface="Arial"/>
                  <a:sym typeface="Arial"/>
                </a:rPr>
                <a:t>pi</a:t>
              </a:r>
              <a:endParaRPr/>
            </a:p>
          </p:txBody>
        </p:sp>
        <p:sp>
          <p:nvSpPr>
            <p:cNvPr id="884" name="Google Shape;884;p35"/>
            <p:cNvSpPr/>
            <p:nvPr/>
          </p:nvSpPr>
          <p:spPr>
            <a:xfrm>
              <a:off x="3716075" y="2460829"/>
              <a:ext cx="84574" cy="642982"/>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36"/>
          <p:cNvSpPr/>
          <p:nvPr/>
        </p:nvSpPr>
        <p:spPr>
          <a:xfrm>
            <a:off x="434289" y="1196890"/>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VNC</a:t>
            </a:r>
            <a:endParaRPr/>
          </a:p>
        </p:txBody>
      </p:sp>
      <p:grpSp>
        <p:nvGrpSpPr>
          <p:cNvPr id="891" name="Google Shape;891;p36"/>
          <p:cNvGrpSpPr/>
          <p:nvPr/>
        </p:nvGrpSpPr>
        <p:grpSpPr>
          <a:xfrm>
            <a:off x="559817" y="1935554"/>
            <a:ext cx="8879458" cy="215444"/>
            <a:chOff x="1027113" y="2045622"/>
            <a:chExt cx="8881513" cy="215496"/>
          </a:xfrm>
        </p:grpSpPr>
        <p:sp>
          <p:nvSpPr>
            <p:cNvPr id="892" name="Google Shape;892;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893" name="Google Shape;893;p36"/>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VNC</a:t>
              </a:r>
              <a:endParaRPr/>
            </a:p>
          </p:txBody>
        </p:sp>
      </p:grpSp>
      <p:sp>
        <p:nvSpPr>
          <p:cNvPr id="894" name="Google Shape;894;p36"/>
          <p:cNvSpPr/>
          <p:nvPr/>
        </p:nvSpPr>
        <p:spPr>
          <a:xfrm>
            <a:off x="416128" y="444866"/>
            <a:ext cx="6457112"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895" name="Google Shape;895;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896" name="Google Shape;896;p36"/>
          <p:cNvSpPr/>
          <p:nvPr/>
        </p:nvSpPr>
        <p:spPr>
          <a:xfrm>
            <a:off x="5732891" y="2175461"/>
            <a:ext cx="3744596" cy="3464229"/>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những người mới sử dụng Linux, Giao diện người dùng đồ họa (GUI) sẽ hữu ích.</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000"/>
              <a:buFont typeface="Arial"/>
              <a:buChar char="‣"/>
            </a:pPr>
            <a:r>
              <a:rPr lang="en-US" sz="1000">
                <a:solidFill>
                  <a:srgbClr val="262626"/>
                </a:solidFill>
                <a:latin typeface="Arial"/>
                <a:ea typeface="Arial"/>
                <a:cs typeface="Arial"/>
                <a:sym typeface="Arial"/>
              </a:rPr>
              <a:t>(※ GUI: bất kỳ cách trực quan nào để truy cập máy tính hoặc chương trình)</a:t>
            </a:r>
            <a:endParaRPr sz="10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Virtual Network Computing (VNC) Viewer là một phương pháp dễ sử dụng để có quyền truy cập đầy đủ vào GUI trên bất kỳ máy nào bạn muốn kết nối.</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sẽ sử dụng RealVNC trong số nhiều  Trình VNC khác nhau.</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tải RealVNC Viewer, truy cập</a:t>
            </a:r>
            <a:br>
              <a:rPr lang="en-US" sz="1300">
                <a:solidFill>
                  <a:srgbClr val="262626"/>
                </a:solidFill>
                <a:latin typeface="Arial"/>
                <a:ea typeface="Arial"/>
                <a:cs typeface="Arial"/>
                <a:sym typeface="Arial"/>
              </a:rPr>
            </a:br>
            <a:r>
              <a:rPr lang="en-US" sz="1300" u="sng">
                <a:solidFill>
                  <a:srgbClr val="262626"/>
                </a:solidFill>
                <a:latin typeface="Arial"/>
                <a:ea typeface="Arial"/>
                <a:cs typeface="Arial"/>
                <a:sym typeface="Arial"/>
                <a:hlinkClick r:id="rId3">
                  <a:extLst>
                    <a:ext uri="{A12FA001-AC4F-418D-AE19-62706E023703}">
                      <ahyp:hlinkClr val="tx"/>
                    </a:ext>
                  </a:extLst>
                </a:hlinkClick>
              </a:rPr>
              <a:t>https://www.realvnc.com/en/connect/download/viewer</a:t>
            </a:r>
            <a:r>
              <a:rPr lang="en-US" sz="1300">
                <a:solidFill>
                  <a:srgbClr val="262626"/>
                </a:solidFill>
                <a:latin typeface="Arial"/>
                <a:ea typeface="Arial"/>
                <a:cs typeface="Arial"/>
                <a:sym typeface="Arial"/>
              </a:rPr>
              <a:t>. Sau khi chọn HĐH máy tính (Windows) muốn kết nối, nhấn Download VNC Viewer.</a:t>
            </a:r>
            <a:endParaRPr/>
          </a:p>
        </p:txBody>
      </p:sp>
      <p:grpSp>
        <p:nvGrpSpPr>
          <p:cNvPr id="897" name="Google Shape;897;p36"/>
          <p:cNvGrpSpPr/>
          <p:nvPr/>
        </p:nvGrpSpPr>
        <p:grpSpPr>
          <a:xfrm>
            <a:off x="557934" y="2287657"/>
            <a:ext cx="5040000" cy="3452034"/>
            <a:chOff x="557934" y="2263804"/>
            <a:chExt cx="5040000" cy="3452034"/>
          </a:xfrm>
        </p:grpSpPr>
        <p:grpSp>
          <p:nvGrpSpPr>
            <p:cNvPr id="898" name="Google Shape;898;p36"/>
            <p:cNvGrpSpPr/>
            <p:nvPr/>
          </p:nvGrpSpPr>
          <p:grpSpPr>
            <a:xfrm>
              <a:off x="557934" y="2263804"/>
              <a:ext cx="5040000" cy="3452034"/>
              <a:chOff x="557934" y="2232000"/>
              <a:chExt cx="5040000" cy="3452034"/>
            </a:xfrm>
          </p:grpSpPr>
          <p:sp>
            <p:nvSpPr>
              <p:cNvPr id="899" name="Google Shape;899;p36"/>
              <p:cNvSpPr/>
              <p:nvPr/>
            </p:nvSpPr>
            <p:spPr>
              <a:xfrm>
                <a:off x="557934" y="2232000"/>
                <a:ext cx="5040000" cy="3452034"/>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텍스트이(가) 표시된 사진&#10;&#10;자동 생성된 설명" id="900" name="Google Shape;900;p36"/>
              <p:cNvPicPr preferRelativeResize="0"/>
              <p:nvPr/>
            </p:nvPicPr>
            <p:blipFill rotWithShape="1">
              <a:blip r:embed="rId4">
                <a:alphaModFix/>
              </a:blip>
              <a:srcRect b="0" l="0" r="0" t="0"/>
              <a:stretch/>
            </p:blipFill>
            <p:spPr>
              <a:xfrm>
                <a:off x="672371" y="2771564"/>
                <a:ext cx="4811125" cy="2523942"/>
              </a:xfrm>
              <a:prstGeom prst="rect">
                <a:avLst/>
              </a:prstGeom>
              <a:noFill/>
              <a:ln>
                <a:noFill/>
              </a:ln>
            </p:spPr>
          </p:pic>
          <p:sp>
            <p:nvSpPr>
              <p:cNvPr id="901" name="Google Shape;901;p36"/>
              <p:cNvSpPr/>
              <p:nvPr/>
            </p:nvSpPr>
            <p:spPr>
              <a:xfrm>
                <a:off x="2313858" y="4272545"/>
                <a:ext cx="1528150" cy="38503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902" name="Google Shape;902;p36"/>
              <p:cNvSpPr/>
              <p:nvPr/>
            </p:nvSpPr>
            <p:spPr>
              <a:xfrm>
                <a:off x="2503872" y="4825073"/>
                <a:ext cx="1148122" cy="26856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903" name="Google Shape;903;p36"/>
            <p:cNvSpPr/>
            <p:nvPr/>
          </p:nvSpPr>
          <p:spPr>
            <a:xfrm>
              <a:off x="1012371" y="3674237"/>
              <a:ext cx="478972" cy="51591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37"/>
          <p:cNvSpPr/>
          <p:nvPr/>
        </p:nvSpPr>
        <p:spPr>
          <a:xfrm>
            <a:off x="416128" y="1179886"/>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VNC</a:t>
            </a:r>
            <a:endParaRPr/>
          </a:p>
        </p:txBody>
      </p:sp>
      <p:sp>
        <p:nvSpPr>
          <p:cNvPr id="910" name="Google Shape;910;p37"/>
          <p:cNvSpPr/>
          <p:nvPr/>
        </p:nvSpPr>
        <p:spPr>
          <a:xfrm>
            <a:off x="416128" y="444866"/>
            <a:ext cx="6274232"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911" name="Google Shape;911;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912" name="Google Shape;912;p37"/>
          <p:cNvGrpSpPr/>
          <p:nvPr/>
        </p:nvGrpSpPr>
        <p:grpSpPr>
          <a:xfrm>
            <a:off x="716675" y="2673493"/>
            <a:ext cx="3893180" cy="1209563"/>
            <a:chOff x="712182" y="2713821"/>
            <a:chExt cx="3893180" cy="1209563"/>
          </a:xfrm>
        </p:grpSpPr>
        <p:sp>
          <p:nvSpPr>
            <p:cNvPr id="913" name="Google Shape;913;p37"/>
            <p:cNvSpPr/>
            <p:nvPr/>
          </p:nvSpPr>
          <p:spPr>
            <a:xfrm>
              <a:off x="712182" y="2713821"/>
              <a:ext cx="3893180" cy="1209563"/>
            </a:xfrm>
            <a:prstGeom prst="rect">
              <a:avLst/>
            </a:prstGeom>
            <a:solidFill>
              <a:srgbClr val="F0F0F0"/>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텍스트이(가) 표시된 사진&#10;&#10;자동 생성된 설명" id="914" name="Google Shape;914;p37"/>
            <p:cNvPicPr preferRelativeResize="0"/>
            <p:nvPr/>
          </p:nvPicPr>
          <p:blipFill rotWithShape="1">
            <a:blip r:embed="rId3">
              <a:alphaModFix/>
            </a:blip>
            <a:srcRect b="71508" l="4196" r="6146" t="8907"/>
            <a:stretch/>
          </p:blipFill>
          <p:spPr>
            <a:xfrm>
              <a:off x="736229" y="2726822"/>
              <a:ext cx="2320706" cy="251869"/>
            </a:xfrm>
            <a:prstGeom prst="rect">
              <a:avLst/>
            </a:prstGeom>
            <a:noFill/>
            <a:ln>
              <a:noFill/>
            </a:ln>
          </p:spPr>
        </p:pic>
        <p:pic>
          <p:nvPicPr>
            <p:cNvPr descr="텍스트이(가) 표시된 사진&#10;&#10;자동 생성된 설명" id="915" name="Google Shape;915;p37"/>
            <p:cNvPicPr preferRelativeResize="0"/>
            <p:nvPr/>
          </p:nvPicPr>
          <p:blipFill rotWithShape="1">
            <a:blip r:embed="rId3">
              <a:alphaModFix/>
            </a:blip>
            <a:srcRect b="71928" l="44376" r="3860" t="8907"/>
            <a:stretch/>
          </p:blipFill>
          <p:spPr>
            <a:xfrm>
              <a:off x="3265487" y="2726823"/>
              <a:ext cx="1339875" cy="246470"/>
            </a:xfrm>
            <a:prstGeom prst="rect">
              <a:avLst/>
            </a:prstGeom>
            <a:noFill/>
            <a:ln>
              <a:noFill/>
            </a:ln>
          </p:spPr>
        </p:pic>
        <p:sp>
          <p:nvSpPr>
            <p:cNvPr id="916" name="Google Shape;916;p37"/>
            <p:cNvSpPr/>
            <p:nvPr/>
          </p:nvSpPr>
          <p:spPr>
            <a:xfrm>
              <a:off x="2803628" y="2727493"/>
              <a:ext cx="506613" cy="1941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텍스트이(가) 표시된 사진&#10;&#10;자동 생성된 설명" id="917" name="Google Shape;917;p37"/>
            <p:cNvPicPr preferRelativeResize="0"/>
            <p:nvPr/>
          </p:nvPicPr>
          <p:blipFill rotWithShape="1">
            <a:blip r:embed="rId3">
              <a:alphaModFix/>
            </a:blip>
            <a:srcRect b="10294" l="5755" r="6146" t="27595"/>
            <a:stretch/>
          </p:blipFill>
          <p:spPr>
            <a:xfrm>
              <a:off x="1305496" y="2990297"/>
              <a:ext cx="2625887" cy="919808"/>
            </a:xfrm>
            <a:prstGeom prst="rect">
              <a:avLst/>
            </a:prstGeom>
            <a:noFill/>
            <a:ln>
              <a:noFill/>
            </a:ln>
          </p:spPr>
        </p:pic>
        <p:sp>
          <p:nvSpPr>
            <p:cNvPr id="918" name="Google Shape;918;p37"/>
            <p:cNvSpPr/>
            <p:nvPr/>
          </p:nvSpPr>
          <p:spPr>
            <a:xfrm>
              <a:off x="1352550" y="3276600"/>
              <a:ext cx="2543175" cy="21907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919" name="Google Shape;919;p37"/>
            <p:cNvSpPr/>
            <p:nvPr/>
          </p:nvSpPr>
          <p:spPr>
            <a:xfrm>
              <a:off x="2438399" y="3629024"/>
              <a:ext cx="666751" cy="19050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920" name="Google Shape;920;p37"/>
          <p:cNvGrpSpPr/>
          <p:nvPr/>
        </p:nvGrpSpPr>
        <p:grpSpPr>
          <a:xfrm>
            <a:off x="4893149" y="2673493"/>
            <a:ext cx="4018921" cy="3095589"/>
            <a:chOff x="559818" y="3387568"/>
            <a:chExt cx="2913654" cy="2244253"/>
          </a:xfrm>
        </p:grpSpPr>
        <p:pic>
          <p:nvPicPr>
            <p:cNvPr descr="텍스트이(가) 표시된 사진&#10;&#10;자동 생성된 설명" id="921" name="Google Shape;921;p37"/>
            <p:cNvPicPr preferRelativeResize="0"/>
            <p:nvPr/>
          </p:nvPicPr>
          <p:blipFill rotWithShape="1">
            <a:blip r:embed="rId4">
              <a:alphaModFix/>
            </a:blip>
            <a:srcRect b="3949" l="1820" r="2704" t="3605"/>
            <a:stretch/>
          </p:blipFill>
          <p:spPr>
            <a:xfrm>
              <a:off x="559818" y="3387568"/>
              <a:ext cx="2913654" cy="2244253"/>
            </a:xfrm>
            <a:prstGeom prst="rect">
              <a:avLst/>
            </a:prstGeom>
            <a:noFill/>
            <a:ln cap="flat" cmpd="sng" w="9525">
              <a:solidFill>
                <a:srgbClr val="BFBFBF"/>
              </a:solidFill>
              <a:prstDash val="solid"/>
              <a:round/>
              <a:headEnd len="sm" w="sm" type="none"/>
              <a:tailEnd len="sm" w="sm" type="none"/>
            </a:ln>
          </p:spPr>
        </p:pic>
        <p:sp>
          <p:nvSpPr>
            <p:cNvPr id="922" name="Google Shape;922;p37"/>
            <p:cNvSpPr/>
            <p:nvPr/>
          </p:nvSpPr>
          <p:spPr>
            <a:xfrm>
              <a:off x="2434970" y="5455704"/>
              <a:ext cx="416901" cy="116424"/>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923" name="Google Shape;923;p37"/>
          <p:cNvSpPr/>
          <p:nvPr/>
        </p:nvSpPr>
        <p:spPr>
          <a:xfrm>
            <a:off x="712182" y="2264459"/>
            <a:ext cx="418096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ngôn ngữ và bấm OK.</a:t>
            </a:r>
            <a:endParaRPr/>
          </a:p>
        </p:txBody>
      </p:sp>
      <p:sp>
        <p:nvSpPr>
          <p:cNvPr id="924" name="Google Shape;924;p37"/>
          <p:cNvSpPr/>
          <p:nvPr/>
        </p:nvSpPr>
        <p:spPr>
          <a:xfrm>
            <a:off x="4890263" y="2264459"/>
            <a:ext cx="418096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Nhấn Next để thiết lập VNC Viewer.</a:t>
            </a:r>
            <a:endParaRPr/>
          </a:p>
        </p:txBody>
      </p:sp>
      <p:grpSp>
        <p:nvGrpSpPr>
          <p:cNvPr id="925" name="Google Shape;925;p37"/>
          <p:cNvGrpSpPr/>
          <p:nvPr/>
        </p:nvGrpSpPr>
        <p:grpSpPr>
          <a:xfrm>
            <a:off x="559817" y="1935554"/>
            <a:ext cx="8879458" cy="215444"/>
            <a:chOff x="1027113" y="2045622"/>
            <a:chExt cx="8881513" cy="215496"/>
          </a:xfrm>
        </p:grpSpPr>
        <p:sp>
          <p:nvSpPr>
            <p:cNvPr id="926" name="Google Shape;926;p3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927" name="Google Shape;927;p37"/>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VNC</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8"/>
          <p:cNvSpPr/>
          <p:nvPr/>
        </p:nvSpPr>
        <p:spPr>
          <a:xfrm>
            <a:off x="434289" y="1208260"/>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VNC</a:t>
            </a:r>
            <a:endParaRPr/>
          </a:p>
        </p:txBody>
      </p:sp>
      <p:grpSp>
        <p:nvGrpSpPr>
          <p:cNvPr id="934" name="Google Shape;934;p38"/>
          <p:cNvGrpSpPr/>
          <p:nvPr/>
        </p:nvGrpSpPr>
        <p:grpSpPr>
          <a:xfrm>
            <a:off x="559817" y="1935554"/>
            <a:ext cx="8879458" cy="215444"/>
            <a:chOff x="1027113" y="2045622"/>
            <a:chExt cx="8881513" cy="215496"/>
          </a:xfrm>
        </p:grpSpPr>
        <p:sp>
          <p:nvSpPr>
            <p:cNvPr id="935" name="Google Shape;935;p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936" name="Google Shape;936;p38"/>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VNC</a:t>
              </a:r>
              <a:endParaRPr/>
            </a:p>
          </p:txBody>
        </p:sp>
      </p:grpSp>
      <p:sp>
        <p:nvSpPr>
          <p:cNvPr id="937" name="Google Shape;937;p38"/>
          <p:cNvSpPr/>
          <p:nvPr/>
        </p:nvSpPr>
        <p:spPr>
          <a:xfrm>
            <a:off x="416128" y="444866"/>
            <a:ext cx="6632372"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938" name="Google Shape;938;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939" name="Google Shape;939;p38"/>
          <p:cNvGrpSpPr/>
          <p:nvPr/>
        </p:nvGrpSpPr>
        <p:grpSpPr>
          <a:xfrm>
            <a:off x="712182" y="2671839"/>
            <a:ext cx="4009537" cy="3100902"/>
            <a:chOff x="559818" y="2289594"/>
            <a:chExt cx="2441800" cy="1888443"/>
          </a:xfrm>
        </p:grpSpPr>
        <p:pic>
          <p:nvPicPr>
            <p:cNvPr descr="텍스트이(가) 표시된 사진&#10;&#10;자동 생성된 설명" id="940" name="Google Shape;940;p38"/>
            <p:cNvPicPr preferRelativeResize="0"/>
            <p:nvPr/>
          </p:nvPicPr>
          <p:blipFill rotWithShape="1">
            <a:blip r:embed="rId3">
              <a:alphaModFix/>
            </a:blip>
            <a:srcRect b="3472" l="2012" r="2602" t="2724"/>
            <a:stretch/>
          </p:blipFill>
          <p:spPr>
            <a:xfrm>
              <a:off x="559818" y="2289594"/>
              <a:ext cx="2441800" cy="1888443"/>
            </a:xfrm>
            <a:prstGeom prst="rect">
              <a:avLst/>
            </a:prstGeom>
            <a:noFill/>
            <a:ln cap="flat" cmpd="sng" w="9525">
              <a:solidFill>
                <a:srgbClr val="BFBFBF"/>
              </a:solidFill>
              <a:prstDash val="solid"/>
              <a:round/>
              <a:headEnd len="sm" w="sm" type="none"/>
              <a:tailEnd len="sm" w="sm" type="none"/>
            </a:ln>
          </p:spPr>
        </p:pic>
        <p:sp>
          <p:nvSpPr>
            <p:cNvPr id="941" name="Google Shape;941;p38"/>
            <p:cNvSpPr/>
            <p:nvPr/>
          </p:nvSpPr>
          <p:spPr>
            <a:xfrm>
              <a:off x="605749" y="3761033"/>
              <a:ext cx="1280055" cy="12516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942" name="Google Shape;942;p38"/>
            <p:cNvSpPr/>
            <p:nvPr/>
          </p:nvSpPr>
          <p:spPr>
            <a:xfrm>
              <a:off x="2119162" y="4017159"/>
              <a:ext cx="358574" cy="9675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943" name="Google Shape;943;p38"/>
          <p:cNvGrpSpPr/>
          <p:nvPr/>
        </p:nvGrpSpPr>
        <p:grpSpPr>
          <a:xfrm>
            <a:off x="5007044" y="2671839"/>
            <a:ext cx="3996717" cy="3100902"/>
            <a:chOff x="559818" y="4310204"/>
            <a:chExt cx="2440800" cy="1893725"/>
          </a:xfrm>
        </p:grpSpPr>
        <p:pic>
          <p:nvPicPr>
            <p:cNvPr descr="텍스트이(가) 표시된 사진&#10;&#10;자동 생성된 설명" id="944" name="Google Shape;944;p38"/>
            <p:cNvPicPr preferRelativeResize="0"/>
            <p:nvPr/>
          </p:nvPicPr>
          <p:blipFill rotWithShape="1">
            <a:blip r:embed="rId4">
              <a:alphaModFix/>
            </a:blip>
            <a:srcRect b="4343" l="1968" r="3087" t="2578"/>
            <a:stretch/>
          </p:blipFill>
          <p:spPr>
            <a:xfrm>
              <a:off x="559818" y="4310204"/>
              <a:ext cx="2440800" cy="1893725"/>
            </a:xfrm>
            <a:prstGeom prst="rect">
              <a:avLst/>
            </a:prstGeom>
            <a:noFill/>
            <a:ln cap="flat" cmpd="sng" w="9525">
              <a:solidFill>
                <a:srgbClr val="BFBFBF"/>
              </a:solidFill>
              <a:prstDash val="solid"/>
              <a:round/>
              <a:headEnd len="sm" w="sm" type="none"/>
              <a:tailEnd len="sm" w="sm" type="none"/>
            </a:ln>
          </p:spPr>
        </p:pic>
        <p:sp>
          <p:nvSpPr>
            <p:cNvPr id="945" name="Google Shape;945;p38"/>
            <p:cNvSpPr/>
            <p:nvPr/>
          </p:nvSpPr>
          <p:spPr>
            <a:xfrm>
              <a:off x="1069774" y="5078082"/>
              <a:ext cx="674529" cy="10274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946" name="Google Shape;946;p38"/>
            <p:cNvSpPr/>
            <p:nvPr/>
          </p:nvSpPr>
          <p:spPr>
            <a:xfrm>
              <a:off x="2212235" y="6054159"/>
              <a:ext cx="359608" cy="9703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947" name="Google Shape;947;p38"/>
          <p:cNvSpPr/>
          <p:nvPr/>
        </p:nvSpPr>
        <p:spPr>
          <a:xfrm>
            <a:off x="712182" y="2264459"/>
            <a:ext cx="418096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Đánh dấu vào License Agreement và nhấp vào Next.</a:t>
            </a:r>
            <a:endParaRPr sz="1300">
              <a:solidFill>
                <a:srgbClr val="262626"/>
              </a:solidFill>
              <a:latin typeface="Arial"/>
              <a:ea typeface="Arial"/>
              <a:cs typeface="Arial"/>
              <a:sym typeface="Arial"/>
            </a:endParaRPr>
          </a:p>
        </p:txBody>
      </p:sp>
      <p:sp>
        <p:nvSpPr>
          <p:cNvPr id="948" name="Google Shape;948;p38"/>
          <p:cNvSpPr/>
          <p:nvPr/>
        </p:nvSpPr>
        <p:spPr>
          <a:xfrm>
            <a:off x="5007044" y="2195024"/>
            <a:ext cx="4432231"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dễ dàng sử dụng, hãy tạo Desktop Shortcut. Bấm Next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39"/>
          <p:cNvSpPr/>
          <p:nvPr/>
        </p:nvSpPr>
        <p:spPr>
          <a:xfrm>
            <a:off x="463014" y="1160483"/>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VNC</a:t>
            </a:r>
            <a:endParaRPr/>
          </a:p>
        </p:txBody>
      </p:sp>
      <p:grpSp>
        <p:nvGrpSpPr>
          <p:cNvPr id="955" name="Google Shape;955;p39"/>
          <p:cNvGrpSpPr/>
          <p:nvPr/>
        </p:nvGrpSpPr>
        <p:grpSpPr>
          <a:xfrm>
            <a:off x="559817" y="1935554"/>
            <a:ext cx="8879458" cy="215444"/>
            <a:chOff x="1027113" y="2045622"/>
            <a:chExt cx="8881513" cy="215496"/>
          </a:xfrm>
        </p:grpSpPr>
        <p:sp>
          <p:nvSpPr>
            <p:cNvPr id="956" name="Google Shape;956;p3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957" name="Google Shape;957;p39"/>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VNC</a:t>
              </a:r>
              <a:endParaRPr/>
            </a:p>
          </p:txBody>
        </p:sp>
      </p:grpSp>
      <p:sp>
        <p:nvSpPr>
          <p:cNvPr id="958" name="Google Shape;958;p39"/>
          <p:cNvSpPr/>
          <p:nvPr/>
        </p:nvSpPr>
        <p:spPr>
          <a:xfrm>
            <a:off x="416128" y="444866"/>
            <a:ext cx="6487592"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959" name="Google Shape;959;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960" name="Google Shape;960;p39"/>
          <p:cNvGrpSpPr/>
          <p:nvPr/>
        </p:nvGrpSpPr>
        <p:grpSpPr>
          <a:xfrm>
            <a:off x="557934" y="2270100"/>
            <a:ext cx="3833129" cy="3974477"/>
            <a:chOff x="557935" y="2270100"/>
            <a:chExt cx="3726468" cy="3863883"/>
          </a:xfrm>
        </p:grpSpPr>
        <p:pic>
          <p:nvPicPr>
            <p:cNvPr id="961" name="Google Shape;961;p39"/>
            <p:cNvPicPr preferRelativeResize="0"/>
            <p:nvPr/>
          </p:nvPicPr>
          <p:blipFill rotWithShape="1">
            <a:blip r:embed="rId3">
              <a:alphaModFix/>
            </a:blip>
            <a:srcRect b="0" l="0" r="74594" t="53169"/>
            <a:stretch/>
          </p:blipFill>
          <p:spPr>
            <a:xfrm>
              <a:off x="557935" y="2270100"/>
              <a:ext cx="3726468" cy="3863883"/>
            </a:xfrm>
            <a:prstGeom prst="rect">
              <a:avLst/>
            </a:prstGeom>
            <a:noFill/>
            <a:ln cap="flat" cmpd="sng" w="9525">
              <a:solidFill>
                <a:srgbClr val="BFBFBF"/>
              </a:solidFill>
              <a:prstDash val="solid"/>
              <a:round/>
              <a:headEnd len="sm" w="sm" type="none"/>
              <a:tailEnd len="sm" w="sm" type="none"/>
            </a:ln>
          </p:spPr>
        </p:pic>
        <p:sp>
          <p:nvSpPr>
            <p:cNvPr id="962" name="Google Shape;962;p39"/>
            <p:cNvSpPr/>
            <p:nvPr/>
          </p:nvSpPr>
          <p:spPr>
            <a:xfrm>
              <a:off x="842134" y="2499957"/>
              <a:ext cx="796166" cy="17670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963" name="Google Shape;963;p39"/>
            <p:cNvSpPr/>
            <p:nvPr/>
          </p:nvSpPr>
          <p:spPr>
            <a:xfrm>
              <a:off x="579267" y="5899738"/>
              <a:ext cx="262867" cy="20444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964" name="Google Shape;964;p39"/>
          <p:cNvSpPr/>
          <p:nvPr/>
        </p:nvSpPr>
        <p:spPr>
          <a:xfrm>
            <a:off x="4486480" y="2270100"/>
            <a:ext cx="5076936"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thực thi từ lối tắt, hãy nhấp vào biểu tượng cửa sổ ở góc dưới cùng bên trái của Màn hình nền và nhấp vào VNC Viewer.</a:t>
            </a:r>
            <a:endParaRPr sz="1300">
              <a:solidFill>
                <a:srgbClr val="262626"/>
              </a:solidFill>
              <a:latin typeface="Arial"/>
              <a:ea typeface="Arial"/>
              <a:cs typeface="Arial"/>
              <a:sym typeface="Arial"/>
            </a:endParaRPr>
          </a:p>
        </p:txBody>
      </p:sp>
      <p:grpSp>
        <p:nvGrpSpPr>
          <p:cNvPr id="965" name="Google Shape;965;p39"/>
          <p:cNvGrpSpPr/>
          <p:nvPr/>
        </p:nvGrpSpPr>
        <p:grpSpPr>
          <a:xfrm>
            <a:off x="4662235" y="2911135"/>
            <a:ext cx="1723643" cy="752798"/>
            <a:chOff x="4654283" y="2969935"/>
            <a:chExt cx="1723643" cy="752798"/>
          </a:xfrm>
        </p:grpSpPr>
        <p:pic>
          <p:nvPicPr>
            <p:cNvPr id="966" name="Google Shape;966;p39"/>
            <p:cNvPicPr preferRelativeResize="0"/>
            <p:nvPr/>
          </p:nvPicPr>
          <p:blipFill rotWithShape="1">
            <a:blip r:embed="rId4">
              <a:alphaModFix/>
            </a:blip>
            <a:srcRect b="0" l="0" r="0" t="0"/>
            <a:stretch/>
          </p:blipFill>
          <p:spPr>
            <a:xfrm>
              <a:off x="5637888" y="2969935"/>
              <a:ext cx="740038" cy="752798"/>
            </a:xfrm>
            <a:prstGeom prst="rect">
              <a:avLst/>
            </a:prstGeom>
            <a:noFill/>
            <a:ln>
              <a:noFill/>
            </a:ln>
          </p:spPr>
        </p:pic>
        <p:pic>
          <p:nvPicPr>
            <p:cNvPr id="967" name="Google Shape;967;p39"/>
            <p:cNvPicPr preferRelativeResize="0"/>
            <p:nvPr/>
          </p:nvPicPr>
          <p:blipFill rotWithShape="1">
            <a:blip r:embed="rId5">
              <a:alphaModFix/>
            </a:blip>
            <a:srcRect b="0" l="8924" r="0" t="0"/>
            <a:stretch/>
          </p:blipFill>
          <p:spPr>
            <a:xfrm>
              <a:off x="4654283" y="2969936"/>
              <a:ext cx="888188" cy="752797"/>
            </a:xfrm>
            <a:prstGeom prst="rect">
              <a:avLst/>
            </a:prstGeom>
            <a:noFill/>
            <a:ln>
              <a:noFill/>
            </a:ln>
          </p:spPr>
        </p:pic>
      </p:grpSp>
      <p:sp>
        <p:nvSpPr>
          <p:cNvPr id="968" name="Google Shape;968;p39"/>
          <p:cNvSpPr/>
          <p:nvPr/>
        </p:nvSpPr>
        <p:spPr>
          <a:xfrm>
            <a:off x="1760746" y="2451614"/>
            <a:ext cx="1064901" cy="246615"/>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VNC Viewer</a:t>
            </a:r>
            <a:endParaRPr b="1" sz="13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Tìm hiểu về Linux</a:t>
            </a:r>
            <a:endParaRPr/>
          </a:p>
        </p:txBody>
      </p:sp>
      <p:sp>
        <p:nvSpPr>
          <p:cNvPr id="177" name="Google Shape;177;p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grpSp>
        <p:nvGrpSpPr>
          <p:cNvPr id="178" name="Google Shape;178;p4"/>
          <p:cNvGrpSpPr/>
          <p:nvPr/>
        </p:nvGrpSpPr>
        <p:grpSpPr>
          <a:xfrm>
            <a:off x="1051644" y="3971927"/>
            <a:ext cx="5702300" cy="1137840"/>
            <a:chOff x="1051644" y="4065237"/>
            <a:chExt cx="5702300" cy="1137840"/>
          </a:xfrm>
        </p:grpSpPr>
        <p:sp>
          <p:nvSpPr>
            <p:cNvPr id="179" name="Google Shape;179;p4"/>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1.1. Tổng quan về Linux</a:t>
              </a:r>
              <a:endParaRPr/>
            </a:p>
          </p:txBody>
        </p:sp>
        <p:sp>
          <p:nvSpPr>
            <p:cNvPr id="180" name="Google Shape;180;p4"/>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181" name="Google Shape;181;p4"/>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Tính năng của Linux</a:t>
              </a:r>
              <a:endParaRPr/>
            </a:p>
          </p:txBody>
        </p:sp>
        <p:sp>
          <p:nvSpPr>
            <p:cNvPr id="182" name="Google Shape;182;p4"/>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nvGrpSpPr>
            <p:cNvPr id="183" name="Google Shape;183;p4"/>
            <p:cNvGrpSpPr/>
            <p:nvPr/>
          </p:nvGrpSpPr>
          <p:grpSpPr>
            <a:xfrm>
              <a:off x="1051644" y="4924905"/>
              <a:ext cx="5702300" cy="278172"/>
              <a:chOff x="571500" y="5165783"/>
              <a:chExt cx="5702300" cy="278172"/>
            </a:xfrm>
          </p:grpSpPr>
          <p:sp>
            <p:nvSpPr>
              <p:cNvPr id="184" name="Google Shape;184;p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1.3. Hệ điều hành Raspberry Pi </a:t>
                </a:r>
                <a:endParaRPr/>
              </a:p>
            </p:txBody>
          </p:sp>
          <p:sp>
            <p:nvSpPr>
              <p:cNvPr id="185" name="Google Shape;185;p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40"/>
          <p:cNvSpPr/>
          <p:nvPr/>
        </p:nvSpPr>
        <p:spPr>
          <a:xfrm>
            <a:off x="434289" y="1215953"/>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VNC</a:t>
            </a:r>
            <a:endParaRPr/>
          </a:p>
        </p:txBody>
      </p:sp>
      <p:grpSp>
        <p:nvGrpSpPr>
          <p:cNvPr id="975" name="Google Shape;975;p40"/>
          <p:cNvGrpSpPr/>
          <p:nvPr/>
        </p:nvGrpSpPr>
        <p:grpSpPr>
          <a:xfrm>
            <a:off x="559817" y="1935554"/>
            <a:ext cx="8879458" cy="215444"/>
            <a:chOff x="1027113" y="2045622"/>
            <a:chExt cx="8881513" cy="215496"/>
          </a:xfrm>
        </p:grpSpPr>
        <p:sp>
          <p:nvSpPr>
            <p:cNvPr id="976" name="Google Shape;976;p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977" name="Google Shape;977;p40"/>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VNC</a:t>
              </a:r>
              <a:endParaRPr/>
            </a:p>
          </p:txBody>
        </p:sp>
      </p:grpSp>
      <p:sp>
        <p:nvSpPr>
          <p:cNvPr id="978" name="Google Shape;978;p40"/>
          <p:cNvSpPr/>
          <p:nvPr/>
        </p:nvSpPr>
        <p:spPr>
          <a:xfrm>
            <a:off x="416128" y="444866"/>
            <a:ext cx="6561793"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979" name="Google Shape;979;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980" name="Google Shape;980;p40"/>
          <p:cNvGrpSpPr/>
          <p:nvPr/>
        </p:nvGrpSpPr>
        <p:grpSpPr>
          <a:xfrm>
            <a:off x="714660" y="3143846"/>
            <a:ext cx="4141442" cy="2946853"/>
            <a:chOff x="714660" y="3397528"/>
            <a:chExt cx="3886425" cy="2765395"/>
          </a:xfrm>
        </p:grpSpPr>
        <p:pic>
          <p:nvPicPr>
            <p:cNvPr id="981" name="Google Shape;981;p40"/>
            <p:cNvPicPr preferRelativeResize="0"/>
            <p:nvPr/>
          </p:nvPicPr>
          <p:blipFill rotWithShape="1">
            <a:blip r:embed="rId3">
              <a:alphaModFix/>
            </a:blip>
            <a:srcRect b="2166" l="1215" r="1298" t="1869"/>
            <a:stretch/>
          </p:blipFill>
          <p:spPr>
            <a:xfrm>
              <a:off x="714660" y="3397528"/>
              <a:ext cx="3886425" cy="2765395"/>
            </a:xfrm>
            <a:prstGeom prst="rect">
              <a:avLst/>
            </a:prstGeom>
            <a:noFill/>
            <a:ln cap="flat" cmpd="sng" w="9525">
              <a:solidFill>
                <a:srgbClr val="BFBFBF"/>
              </a:solidFill>
              <a:prstDash val="solid"/>
              <a:round/>
              <a:headEnd len="sm" w="sm" type="none"/>
              <a:tailEnd len="sm" w="sm" type="none"/>
            </a:ln>
          </p:spPr>
        </p:pic>
        <p:sp>
          <p:nvSpPr>
            <p:cNvPr id="982" name="Google Shape;982;p40"/>
            <p:cNvSpPr/>
            <p:nvPr/>
          </p:nvSpPr>
          <p:spPr>
            <a:xfrm>
              <a:off x="1784390" y="5615384"/>
              <a:ext cx="1744118" cy="16837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983" name="Google Shape;983;p40"/>
            <p:cNvSpPr/>
            <p:nvPr/>
          </p:nvSpPr>
          <p:spPr>
            <a:xfrm>
              <a:off x="2408837" y="5834231"/>
              <a:ext cx="508799" cy="18074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984" name="Google Shape;984;p40"/>
          <p:cNvGrpSpPr/>
          <p:nvPr/>
        </p:nvGrpSpPr>
        <p:grpSpPr>
          <a:xfrm>
            <a:off x="5075728" y="3143846"/>
            <a:ext cx="4153580" cy="2946853"/>
            <a:chOff x="5015214" y="3397528"/>
            <a:chExt cx="3897466" cy="2765147"/>
          </a:xfrm>
        </p:grpSpPr>
        <p:sp>
          <p:nvSpPr>
            <p:cNvPr id="985" name="Google Shape;985;p40"/>
            <p:cNvSpPr/>
            <p:nvPr/>
          </p:nvSpPr>
          <p:spPr>
            <a:xfrm>
              <a:off x="5824056" y="4812468"/>
              <a:ext cx="1089304" cy="22779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986" name="Google Shape;986;p40"/>
            <p:cNvPicPr preferRelativeResize="0"/>
            <p:nvPr/>
          </p:nvPicPr>
          <p:blipFill rotWithShape="1">
            <a:blip r:embed="rId4">
              <a:alphaModFix/>
            </a:blip>
            <a:srcRect b="15889" l="50466" r="15125" t="40594"/>
            <a:stretch/>
          </p:blipFill>
          <p:spPr>
            <a:xfrm>
              <a:off x="5025585" y="3397528"/>
              <a:ext cx="3887095" cy="2765147"/>
            </a:xfrm>
            <a:prstGeom prst="rect">
              <a:avLst/>
            </a:prstGeom>
            <a:noFill/>
            <a:ln cap="flat" cmpd="sng" w="9525">
              <a:solidFill>
                <a:srgbClr val="BFBFBF"/>
              </a:solidFill>
              <a:prstDash val="solid"/>
              <a:round/>
              <a:headEnd len="sm" w="sm" type="none"/>
              <a:tailEnd len="sm" w="sm" type="none"/>
            </a:ln>
          </p:spPr>
        </p:pic>
        <p:sp>
          <p:nvSpPr>
            <p:cNvPr id="987" name="Google Shape;987;p40"/>
            <p:cNvSpPr/>
            <p:nvPr/>
          </p:nvSpPr>
          <p:spPr>
            <a:xfrm>
              <a:off x="5015214" y="3517169"/>
              <a:ext cx="158092" cy="9788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988" name="Google Shape;988;p40"/>
            <p:cNvSpPr/>
            <p:nvPr/>
          </p:nvSpPr>
          <p:spPr>
            <a:xfrm>
              <a:off x="5015214" y="3615049"/>
              <a:ext cx="1111089" cy="11747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989" name="Google Shape;989;p40"/>
          <p:cNvSpPr/>
          <p:nvPr/>
        </p:nvSpPr>
        <p:spPr>
          <a:xfrm>
            <a:off x="712182" y="2217598"/>
            <a:ext cx="4143919"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Đánh dấu vào ô Gửi dữ liệu sử dụng ẩn danh …. và nhấp vào GOT IT.</a:t>
            </a:r>
            <a:endParaRPr/>
          </a:p>
        </p:txBody>
      </p:sp>
      <p:sp>
        <p:nvSpPr>
          <p:cNvPr id="990" name="Google Shape;990;p40"/>
          <p:cNvSpPr/>
          <p:nvPr/>
        </p:nvSpPr>
        <p:spPr>
          <a:xfrm>
            <a:off x="5075728" y="2214834"/>
            <a:ext cx="4180967"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Cuối cùng bạn đã truy cập được VNC Viewer. Vì chưa có máy tính nào được kết nối, hãy kết nối nó với PC. Mở menu Tệp và nhấp vào Kết nối mới.</a:t>
            </a:r>
            <a:endParaRPr sz="1300">
              <a:solidFill>
                <a:srgbClr val="262626"/>
              </a:solidFill>
              <a:latin typeface="Arial"/>
              <a:ea typeface="Arial"/>
              <a:cs typeface="Arial"/>
              <a:sym typeface="Arial"/>
            </a:endParaRPr>
          </a:p>
        </p:txBody>
      </p:sp>
      <p:grpSp>
        <p:nvGrpSpPr>
          <p:cNvPr id="991" name="Google Shape;991;p40"/>
          <p:cNvGrpSpPr/>
          <p:nvPr/>
        </p:nvGrpSpPr>
        <p:grpSpPr>
          <a:xfrm>
            <a:off x="376444" y="5013110"/>
            <a:ext cx="1527217" cy="707801"/>
            <a:chOff x="257174" y="5075961"/>
            <a:chExt cx="1527217" cy="707801"/>
          </a:xfrm>
        </p:grpSpPr>
        <p:sp>
          <p:nvSpPr>
            <p:cNvPr id="992" name="Google Shape;992;p40"/>
            <p:cNvSpPr/>
            <p:nvPr/>
          </p:nvSpPr>
          <p:spPr>
            <a:xfrm>
              <a:off x="257174" y="5075961"/>
              <a:ext cx="1373923" cy="707801"/>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93" name="Google Shape;993;p40"/>
            <p:cNvSpPr txBox="1"/>
            <p:nvPr/>
          </p:nvSpPr>
          <p:spPr>
            <a:xfrm>
              <a:off x="290160" y="5114965"/>
              <a:ext cx="13409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It doesn’t matter though you don’t check it.</a:t>
              </a:r>
              <a:endParaRPr sz="1200">
                <a:solidFill>
                  <a:schemeClr val="dk1"/>
                </a:solidFill>
                <a:latin typeface="Arial"/>
                <a:ea typeface="Arial"/>
                <a:cs typeface="Arial"/>
                <a:sym typeface="Arial"/>
              </a:endParaRPr>
            </a:p>
          </p:txBody>
        </p:sp>
        <p:sp>
          <p:nvSpPr>
            <p:cNvPr id="994" name="Google Shape;994;p40"/>
            <p:cNvSpPr/>
            <p:nvPr/>
          </p:nvSpPr>
          <p:spPr>
            <a:xfrm rot="-5400000">
              <a:off x="1589085" y="5558618"/>
              <a:ext cx="189009" cy="201603"/>
            </a:xfrm>
            <a:prstGeom prst="flowChartMerg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995" name="Google Shape;995;p40"/>
          <p:cNvGrpSpPr/>
          <p:nvPr/>
        </p:nvGrpSpPr>
        <p:grpSpPr>
          <a:xfrm>
            <a:off x="1903661" y="5035647"/>
            <a:ext cx="4370032" cy="466417"/>
            <a:chOff x="1903661" y="5035647"/>
            <a:chExt cx="4370032" cy="466417"/>
          </a:xfrm>
        </p:grpSpPr>
        <p:sp>
          <p:nvSpPr>
            <p:cNvPr id="996" name="Google Shape;996;p40"/>
            <p:cNvSpPr/>
            <p:nvPr/>
          </p:nvSpPr>
          <p:spPr>
            <a:xfrm>
              <a:off x="1903661" y="5035647"/>
              <a:ext cx="4370032" cy="28294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Send anonymous usage data to help improve VNC Viewer</a:t>
              </a:r>
              <a:endParaRPr b="1" sz="1300">
                <a:solidFill>
                  <a:schemeClr val="lt1"/>
                </a:solidFill>
                <a:latin typeface="Arial"/>
                <a:ea typeface="Arial"/>
                <a:cs typeface="Arial"/>
                <a:sym typeface="Arial"/>
              </a:endParaRPr>
            </a:p>
          </p:txBody>
        </p:sp>
        <p:cxnSp>
          <p:nvCxnSpPr>
            <p:cNvPr id="997" name="Google Shape;997;p40"/>
            <p:cNvCxnSpPr/>
            <p:nvPr/>
          </p:nvCxnSpPr>
          <p:spPr>
            <a:xfrm>
              <a:off x="2896239" y="5318588"/>
              <a:ext cx="0" cy="183476"/>
            </a:xfrm>
            <a:prstGeom prst="straightConnector1">
              <a:avLst/>
            </a:prstGeom>
            <a:noFill/>
            <a:ln cap="flat" cmpd="sng" w="12700">
              <a:solidFill>
                <a:srgbClr val="00B0F0"/>
              </a:solidFill>
              <a:prstDash val="solid"/>
              <a:miter lim="800000"/>
              <a:headEnd len="sm" w="sm" type="none"/>
              <a:tailEnd len="med" w="med" type="triangle"/>
            </a:ln>
          </p:spPr>
        </p:cxnSp>
      </p:grpSp>
      <p:sp>
        <p:nvSpPr>
          <p:cNvPr id="998" name="Google Shape;998;p40"/>
          <p:cNvSpPr/>
          <p:nvPr/>
        </p:nvSpPr>
        <p:spPr>
          <a:xfrm>
            <a:off x="6345936" y="3319422"/>
            <a:ext cx="1524180" cy="240642"/>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New connection…</a:t>
            </a:r>
            <a:endParaRPr b="1" sz="1300">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41"/>
          <p:cNvSpPr/>
          <p:nvPr/>
        </p:nvSpPr>
        <p:spPr>
          <a:xfrm>
            <a:off x="449998" y="1148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VNC</a:t>
            </a:r>
            <a:endParaRPr/>
          </a:p>
        </p:txBody>
      </p:sp>
      <p:grpSp>
        <p:nvGrpSpPr>
          <p:cNvPr id="1005" name="Google Shape;1005;p41"/>
          <p:cNvGrpSpPr/>
          <p:nvPr/>
        </p:nvGrpSpPr>
        <p:grpSpPr>
          <a:xfrm>
            <a:off x="559817" y="1935554"/>
            <a:ext cx="8879458" cy="215444"/>
            <a:chOff x="1027113" y="2045622"/>
            <a:chExt cx="8881513" cy="215496"/>
          </a:xfrm>
        </p:grpSpPr>
        <p:sp>
          <p:nvSpPr>
            <p:cNvPr id="1006" name="Google Shape;1006;p4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007" name="Google Shape;1007;p41"/>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VNC</a:t>
              </a:r>
              <a:endParaRPr/>
            </a:p>
          </p:txBody>
        </p:sp>
      </p:grpSp>
      <p:sp>
        <p:nvSpPr>
          <p:cNvPr id="1008" name="Google Shape;1008;p41"/>
          <p:cNvSpPr/>
          <p:nvPr/>
        </p:nvSpPr>
        <p:spPr>
          <a:xfrm>
            <a:off x="416128" y="444866"/>
            <a:ext cx="6380912"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1009" name="Google Shape;1009;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010" name="Google Shape;1010;p41"/>
          <p:cNvGrpSpPr/>
          <p:nvPr/>
        </p:nvGrpSpPr>
        <p:grpSpPr>
          <a:xfrm>
            <a:off x="5005127" y="3338586"/>
            <a:ext cx="4050652" cy="2882943"/>
            <a:chOff x="5025127" y="3397528"/>
            <a:chExt cx="3874952" cy="2757893"/>
          </a:xfrm>
        </p:grpSpPr>
        <p:pic>
          <p:nvPicPr>
            <p:cNvPr id="1011" name="Google Shape;1011;p41"/>
            <p:cNvPicPr preferRelativeResize="0"/>
            <p:nvPr/>
          </p:nvPicPr>
          <p:blipFill rotWithShape="1">
            <a:blip r:embed="rId3">
              <a:alphaModFix/>
            </a:blip>
            <a:srcRect b="2242" l="1383" r="1375" t="2028"/>
            <a:stretch/>
          </p:blipFill>
          <p:spPr>
            <a:xfrm>
              <a:off x="5025127" y="3397528"/>
              <a:ext cx="3874952" cy="2757893"/>
            </a:xfrm>
            <a:prstGeom prst="rect">
              <a:avLst/>
            </a:prstGeom>
            <a:noFill/>
            <a:ln cap="flat" cmpd="sng" w="9525">
              <a:solidFill>
                <a:srgbClr val="BFBFBF"/>
              </a:solidFill>
              <a:prstDash val="solid"/>
              <a:round/>
              <a:headEnd len="sm" w="sm" type="none"/>
              <a:tailEnd len="sm" w="sm" type="none"/>
            </a:ln>
          </p:spPr>
        </p:pic>
        <p:sp>
          <p:nvSpPr>
            <p:cNvPr id="1012" name="Google Shape;1012;p41"/>
            <p:cNvSpPr/>
            <p:nvPr/>
          </p:nvSpPr>
          <p:spPr>
            <a:xfrm>
              <a:off x="7076511" y="5261884"/>
              <a:ext cx="390846" cy="18068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1013" name="Google Shape;1013;p41"/>
          <p:cNvGrpSpPr/>
          <p:nvPr/>
        </p:nvGrpSpPr>
        <p:grpSpPr>
          <a:xfrm>
            <a:off x="712182" y="3338586"/>
            <a:ext cx="4058601" cy="2904541"/>
            <a:chOff x="712181" y="3397732"/>
            <a:chExt cx="3859073" cy="2761749"/>
          </a:xfrm>
        </p:grpSpPr>
        <p:pic>
          <p:nvPicPr>
            <p:cNvPr id="1014" name="Google Shape;1014;p41"/>
            <p:cNvPicPr preferRelativeResize="0"/>
            <p:nvPr/>
          </p:nvPicPr>
          <p:blipFill rotWithShape="1">
            <a:blip r:embed="rId4">
              <a:alphaModFix/>
            </a:blip>
            <a:srcRect b="1919" l="1210" r="1433" t="1772"/>
            <a:stretch/>
          </p:blipFill>
          <p:spPr>
            <a:xfrm>
              <a:off x="712181" y="3397732"/>
              <a:ext cx="3859073" cy="2761749"/>
            </a:xfrm>
            <a:prstGeom prst="rect">
              <a:avLst/>
            </a:prstGeom>
            <a:noFill/>
            <a:ln cap="flat" cmpd="sng" w="9525">
              <a:solidFill>
                <a:srgbClr val="BFBFBF"/>
              </a:solidFill>
              <a:prstDash val="solid"/>
              <a:round/>
              <a:headEnd len="sm" w="sm" type="none"/>
              <a:tailEnd len="sm" w="sm" type="none"/>
            </a:ln>
          </p:spPr>
        </p:pic>
        <p:sp>
          <p:nvSpPr>
            <p:cNvPr id="1015" name="Google Shape;1015;p41"/>
            <p:cNvSpPr/>
            <p:nvPr/>
          </p:nvSpPr>
          <p:spPr>
            <a:xfrm>
              <a:off x="1708697" y="4397758"/>
              <a:ext cx="1742120" cy="30929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016" name="Google Shape;1016;p41"/>
            <p:cNvSpPr/>
            <p:nvPr/>
          </p:nvSpPr>
          <p:spPr>
            <a:xfrm>
              <a:off x="2894344" y="5982743"/>
              <a:ext cx="385358" cy="15620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017" name="Google Shape;1017;p41"/>
          <p:cNvSpPr/>
          <p:nvPr/>
        </p:nvSpPr>
        <p:spPr>
          <a:xfrm>
            <a:off x="712182" y="2188259"/>
            <a:ext cx="4240309" cy="104818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VNC Server: Nhập địa chỉ IP của wlan0 được sử dụng để thiết lập lại Raspberry Pi. (※Tham khảo trang 27)</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Tên, bạn có thể nhập bất cứ thứ gì bạn muốn, nhưng để thuận tiện, hãy đặt nó là Pi và nhấp vào OK.</a:t>
            </a:r>
            <a:endParaRPr sz="1300">
              <a:solidFill>
                <a:srgbClr val="262626"/>
              </a:solidFill>
              <a:latin typeface="Arial"/>
              <a:ea typeface="Arial"/>
              <a:cs typeface="Arial"/>
              <a:sym typeface="Arial"/>
            </a:endParaRPr>
          </a:p>
        </p:txBody>
      </p:sp>
      <p:sp>
        <p:nvSpPr>
          <p:cNvPr id="1018" name="Google Shape;1018;p41"/>
          <p:cNvSpPr/>
          <p:nvPr/>
        </p:nvSpPr>
        <p:spPr>
          <a:xfrm>
            <a:off x="5006406" y="2188259"/>
            <a:ext cx="4180967" cy="84812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báo 'Máy chủ VNC không được nhận dạng' bật lên. Điều này đề cập rằng không có hồ sơ kết nối.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Nhấp vào Tiếp tục.</a:t>
            </a:r>
            <a:endParaRPr sz="1300">
              <a:solidFill>
                <a:srgbClr val="262626"/>
              </a:solidFill>
              <a:latin typeface="Arial"/>
              <a:ea typeface="Arial"/>
              <a:cs typeface="Arial"/>
              <a:sym typeface="Arial"/>
            </a:endParaRPr>
          </a:p>
        </p:txBody>
      </p:sp>
      <p:grpSp>
        <p:nvGrpSpPr>
          <p:cNvPr id="1019" name="Google Shape;1019;p41"/>
          <p:cNvGrpSpPr/>
          <p:nvPr/>
        </p:nvGrpSpPr>
        <p:grpSpPr>
          <a:xfrm>
            <a:off x="2993661" y="3791645"/>
            <a:ext cx="1894294" cy="598672"/>
            <a:chOff x="2993661" y="3791645"/>
            <a:chExt cx="1894294" cy="598672"/>
          </a:xfrm>
        </p:grpSpPr>
        <p:sp>
          <p:nvSpPr>
            <p:cNvPr id="1020" name="Google Shape;1020;p41"/>
            <p:cNvSpPr/>
            <p:nvPr/>
          </p:nvSpPr>
          <p:spPr>
            <a:xfrm>
              <a:off x="2993661" y="3791645"/>
              <a:ext cx="1894294" cy="412875"/>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VCN Server 192.168.0.2</a:t>
              </a:r>
              <a:endParaRPr/>
            </a:p>
            <a:p>
              <a:pPr indent="0" lvl="0" marL="0" marR="0" rtl="0" algn="l">
                <a:spcBef>
                  <a:spcPts val="0"/>
                </a:spcBef>
                <a:spcAft>
                  <a:spcPts val="0"/>
                </a:spcAft>
                <a:buNone/>
              </a:pPr>
              <a:r>
                <a:rPr b="1" lang="en-US" sz="1300">
                  <a:solidFill>
                    <a:schemeClr val="lt1"/>
                  </a:solidFill>
                  <a:latin typeface="Arial"/>
                  <a:ea typeface="Arial"/>
                  <a:cs typeface="Arial"/>
                  <a:sym typeface="Arial"/>
                </a:rPr>
                <a:t>Name Pi</a:t>
              </a:r>
              <a:endParaRPr b="1" sz="1300">
                <a:solidFill>
                  <a:schemeClr val="lt1"/>
                </a:solidFill>
                <a:latin typeface="Arial"/>
                <a:ea typeface="Arial"/>
                <a:cs typeface="Arial"/>
                <a:sym typeface="Arial"/>
              </a:endParaRPr>
            </a:p>
          </p:txBody>
        </p:sp>
        <p:cxnSp>
          <p:nvCxnSpPr>
            <p:cNvPr id="1021" name="Google Shape;1021;p41"/>
            <p:cNvCxnSpPr/>
            <p:nvPr/>
          </p:nvCxnSpPr>
          <p:spPr>
            <a:xfrm flipH="1">
              <a:off x="3352800" y="4206240"/>
              <a:ext cx="3810" cy="184077"/>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42"/>
          <p:cNvPicPr preferRelativeResize="0"/>
          <p:nvPr/>
        </p:nvPicPr>
        <p:blipFill rotWithShape="1">
          <a:blip r:embed="rId3">
            <a:alphaModFix/>
          </a:blip>
          <a:srcRect b="0" l="261" r="441" t="359"/>
          <a:stretch/>
        </p:blipFill>
        <p:spPr>
          <a:xfrm>
            <a:off x="4601526" y="3455476"/>
            <a:ext cx="4721749" cy="2636251"/>
          </a:xfrm>
          <a:prstGeom prst="rect">
            <a:avLst/>
          </a:prstGeom>
          <a:noFill/>
          <a:ln cap="flat" cmpd="sng" w="9525">
            <a:solidFill>
              <a:srgbClr val="BFBFBF"/>
            </a:solidFill>
            <a:prstDash val="solid"/>
            <a:round/>
            <a:headEnd len="sm" w="sm" type="none"/>
            <a:tailEnd len="sm" w="sm" type="none"/>
          </a:ln>
        </p:spPr>
      </p:pic>
      <p:sp>
        <p:nvSpPr>
          <p:cNvPr id="1028" name="Google Shape;1028;p42"/>
          <p:cNvSpPr/>
          <p:nvPr/>
        </p:nvSpPr>
        <p:spPr>
          <a:xfrm>
            <a:off x="463014" y="1208260"/>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VNC</a:t>
            </a:r>
            <a:endParaRPr/>
          </a:p>
        </p:txBody>
      </p:sp>
      <p:grpSp>
        <p:nvGrpSpPr>
          <p:cNvPr id="1029" name="Google Shape;1029;p42"/>
          <p:cNvGrpSpPr/>
          <p:nvPr/>
        </p:nvGrpSpPr>
        <p:grpSpPr>
          <a:xfrm>
            <a:off x="559817" y="1935554"/>
            <a:ext cx="8879458" cy="215444"/>
            <a:chOff x="1027113" y="2045622"/>
            <a:chExt cx="8881513" cy="215496"/>
          </a:xfrm>
        </p:grpSpPr>
        <p:sp>
          <p:nvSpPr>
            <p:cNvPr id="1030" name="Google Shape;1030;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031" name="Google Shape;1031;p42"/>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Raspberry Pi với PC Windows bằng VNC</a:t>
              </a:r>
              <a:endParaRPr/>
            </a:p>
          </p:txBody>
        </p:sp>
      </p:grpSp>
      <p:sp>
        <p:nvSpPr>
          <p:cNvPr id="1032" name="Google Shape;1032;p42"/>
          <p:cNvSpPr/>
          <p:nvPr/>
        </p:nvSpPr>
        <p:spPr>
          <a:xfrm>
            <a:off x="416128" y="444866"/>
            <a:ext cx="6239505"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1033" name="Google Shape;1033;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034" name="Google Shape;1034;p42"/>
          <p:cNvGrpSpPr/>
          <p:nvPr/>
        </p:nvGrpSpPr>
        <p:grpSpPr>
          <a:xfrm>
            <a:off x="712182" y="3455476"/>
            <a:ext cx="3635308" cy="2636251"/>
            <a:chOff x="712182" y="3528695"/>
            <a:chExt cx="3635308" cy="2636251"/>
          </a:xfrm>
        </p:grpSpPr>
        <p:pic>
          <p:nvPicPr>
            <p:cNvPr id="1035" name="Google Shape;1035;p42"/>
            <p:cNvPicPr preferRelativeResize="0"/>
            <p:nvPr/>
          </p:nvPicPr>
          <p:blipFill rotWithShape="1">
            <a:blip r:embed="rId4">
              <a:alphaModFix/>
            </a:blip>
            <a:srcRect b="3498" l="2120" r="2032" t="3333"/>
            <a:stretch/>
          </p:blipFill>
          <p:spPr>
            <a:xfrm>
              <a:off x="712182" y="3528695"/>
              <a:ext cx="3635308" cy="2636251"/>
            </a:xfrm>
            <a:prstGeom prst="rect">
              <a:avLst/>
            </a:prstGeom>
            <a:noFill/>
            <a:ln cap="flat" cmpd="sng" w="9525">
              <a:solidFill>
                <a:srgbClr val="BFBFBF"/>
              </a:solidFill>
              <a:prstDash val="solid"/>
              <a:round/>
              <a:headEnd len="sm" w="sm" type="none"/>
              <a:tailEnd len="sm" w="sm" type="none"/>
            </a:ln>
          </p:spPr>
        </p:pic>
        <p:sp>
          <p:nvSpPr>
            <p:cNvPr id="1036" name="Google Shape;1036;p42"/>
            <p:cNvSpPr/>
            <p:nvPr/>
          </p:nvSpPr>
          <p:spPr>
            <a:xfrm>
              <a:off x="1843036" y="4594661"/>
              <a:ext cx="1917478" cy="45076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037" name="Google Shape;1037;p42"/>
            <p:cNvSpPr/>
            <p:nvPr/>
          </p:nvSpPr>
          <p:spPr>
            <a:xfrm>
              <a:off x="2527559" y="5670761"/>
              <a:ext cx="610516" cy="19441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038" name="Google Shape;1038;p42"/>
          <p:cNvSpPr/>
          <p:nvPr/>
        </p:nvSpPr>
        <p:spPr>
          <a:xfrm>
            <a:off x="712182" y="2188259"/>
            <a:ext cx="4180967" cy="115077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người dùng: pi</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Mật khẩu: Nhập mật khẩu bạn đã sử dụng khi thiết lập Raspberry Pi.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Nhấn OK </a:t>
            </a:r>
            <a:endParaRPr/>
          </a:p>
        </p:txBody>
      </p:sp>
      <p:sp>
        <p:nvSpPr>
          <p:cNvPr id="1039" name="Google Shape;1039;p42"/>
          <p:cNvSpPr/>
          <p:nvPr/>
        </p:nvSpPr>
        <p:spPr>
          <a:xfrm>
            <a:off x="4601526" y="2188259"/>
            <a:ext cx="4837749" cy="124823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Raspberry Pi được kết nối thành công với PC, màn hình PC của bạn sẽ hiển thị như bên dưới.</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hệ điều hành Raspberry Pi giống với hệ điều hành bạn đã kiểm tra trên màn hình của Raspberry Pi mà bạn đã kết nối trước đó.</a:t>
            </a:r>
            <a:endParaRPr sz="1300">
              <a:solidFill>
                <a:srgbClr val="262626"/>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43"/>
          <p:cNvSpPr/>
          <p:nvPr/>
        </p:nvSpPr>
        <p:spPr>
          <a:xfrm>
            <a:off x="434289" y="1214132"/>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VNC</a:t>
            </a:r>
            <a:endParaRPr/>
          </a:p>
        </p:txBody>
      </p:sp>
      <p:grpSp>
        <p:nvGrpSpPr>
          <p:cNvPr id="1046" name="Google Shape;1046;p43"/>
          <p:cNvGrpSpPr/>
          <p:nvPr/>
        </p:nvGrpSpPr>
        <p:grpSpPr>
          <a:xfrm>
            <a:off x="559817" y="1935554"/>
            <a:ext cx="8879458" cy="215444"/>
            <a:chOff x="1027113" y="2045622"/>
            <a:chExt cx="8881513" cy="215496"/>
          </a:xfrm>
        </p:grpSpPr>
        <p:sp>
          <p:nvSpPr>
            <p:cNvPr id="1047" name="Google Shape;1047;p4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048" name="Google Shape;1048;p43"/>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Gửi tệp từ Windows sang Raspberry Pi bằng VNC</a:t>
              </a:r>
              <a:endParaRPr/>
            </a:p>
          </p:txBody>
        </p:sp>
      </p:grpSp>
      <p:sp>
        <p:nvSpPr>
          <p:cNvPr id="1049" name="Google Shape;1049;p43"/>
          <p:cNvSpPr/>
          <p:nvPr/>
        </p:nvSpPr>
        <p:spPr>
          <a:xfrm>
            <a:off x="416128" y="444866"/>
            <a:ext cx="640439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1050" name="Google Shape;1050;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051" name="Google Shape;1051;p43"/>
          <p:cNvSpPr/>
          <p:nvPr/>
        </p:nvSpPr>
        <p:spPr>
          <a:xfrm>
            <a:off x="712182" y="2188259"/>
            <a:ext cx="6591171"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Tìm hiểu cách gửi tệp tới Raspberry Pi từ PC Windows bằng VNC.</a:t>
            </a:r>
            <a:endParaRPr/>
          </a:p>
        </p:txBody>
      </p:sp>
      <p:sp>
        <p:nvSpPr>
          <p:cNvPr id="1052" name="Google Shape;1052;p43"/>
          <p:cNvSpPr/>
          <p:nvPr/>
        </p:nvSpPr>
        <p:spPr>
          <a:xfrm>
            <a:off x="6047117" y="2741241"/>
            <a:ext cx="3420883" cy="1297791"/>
          </a:xfrm>
          <a:prstGeom prst="rect">
            <a:avLst/>
          </a:prstGeom>
          <a:noFill/>
          <a:ln>
            <a:noFill/>
          </a:ln>
        </p:spPr>
        <p:txBody>
          <a:bodyPr anchorCtr="0" anchor="t" bIns="45700" lIns="91425" spcFirstLastPara="1" rIns="91425" wrap="square" tIns="45700">
            <a:spAutoFit/>
          </a:bodyPr>
          <a:lstStyle/>
          <a:p>
            <a:pPr indent="-266700" lvl="0" marL="266700" marR="0" rtl="0" algn="l">
              <a:spcBef>
                <a:spcPts val="0"/>
              </a:spcBef>
              <a:spcAft>
                <a:spcPts val="0"/>
              </a:spcAft>
              <a:buClr>
                <a:srgbClr val="1429A0"/>
              </a:buClr>
              <a:buSzPts val="1300"/>
              <a:buFont typeface="Arial"/>
              <a:buAutoNum type="arabicPeriod"/>
            </a:pPr>
            <a:r>
              <a:rPr b="1" lang="en-US" sz="1300">
                <a:solidFill>
                  <a:srgbClr val="1429A0"/>
                </a:solidFill>
                <a:latin typeface="Arial"/>
                <a:ea typeface="Arial"/>
                <a:cs typeface="Arial"/>
                <a:sym typeface="Arial"/>
              </a:rPr>
              <a:t>Tạo thư mục ‘RaspberryPi’</a:t>
            </a:r>
            <a:r>
              <a:rPr lang="en-US" sz="1300">
                <a:solidFill>
                  <a:srgbClr val="262626"/>
                </a:solidFill>
                <a:latin typeface="Arial"/>
                <a:ea typeface="Arial"/>
                <a:cs typeface="Arial"/>
                <a:sym typeface="Arial"/>
              </a:rPr>
              <a:t> ở vị trí mong muốn </a:t>
            </a:r>
            <a:r>
              <a:rPr b="1" lang="en-US" sz="1300">
                <a:solidFill>
                  <a:srgbClr val="1429A0"/>
                </a:solidFill>
                <a:latin typeface="Arial"/>
                <a:ea typeface="Arial"/>
                <a:cs typeface="Arial"/>
                <a:sym typeface="Arial"/>
              </a:rPr>
              <a:t>trong PC Windows của bạn (This PC) </a:t>
            </a:r>
            <a:r>
              <a:rPr lang="en-US" sz="1300">
                <a:solidFill>
                  <a:srgbClr val="262626"/>
                </a:solidFill>
                <a:latin typeface="Arial"/>
                <a:ea typeface="Arial"/>
                <a:cs typeface="Arial"/>
                <a:sym typeface="Arial"/>
              </a:rPr>
              <a:t>để quản lý tệp dễ dàng.</a:t>
            </a:r>
            <a:endParaRPr sz="1300">
              <a:solidFill>
                <a:srgbClr val="262626"/>
              </a:solidFill>
              <a:latin typeface="Arial"/>
              <a:ea typeface="Arial"/>
              <a:cs typeface="Arial"/>
              <a:sym typeface="Arial"/>
            </a:endParaRPr>
          </a:p>
          <a:p>
            <a:pPr indent="-266700" lvl="0" marL="266700" marR="0" rtl="0" algn="l">
              <a:spcBef>
                <a:spcPts val="80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Tạo tệp txt dưới dạng 'kiểm tra' </a:t>
            </a:r>
            <a:endParaRPr/>
          </a:p>
          <a:p>
            <a:pPr indent="-266700" lvl="0" marL="266700" marR="0" rtl="0" algn="l">
              <a:spcBef>
                <a:spcPts val="80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Lư nó vào đúng vị trí. </a:t>
            </a:r>
            <a:endParaRPr/>
          </a:p>
        </p:txBody>
      </p:sp>
      <p:grpSp>
        <p:nvGrpSpPr>
          <p:cNvPr id="1053" name="Google Shape;1053;p43"/>
          <p:cNvGrpSpPr/>
          <p:nvPr/>
        </p:nvGrpSpPr>
        <p:grpSpPr>
          <a:xfrm>
            <a:off x="559817" y="2627595"/>
            <a:ext cx="5452794" cy="3203981"/>
            <a:chOff x="559817" y="2627595"/>
            <a:chExt cx="5452794" cy="3203981"/>
          </a:xfrm>
        </p:grpSpPr>
        <p:grpSp>
          <p:nvGrpSpPr>
            <p:cNvPr id="1054" name="Google Shape;1054;p43"/>
            <p:cNvGrpSpPr/>
            <p:nvPr/>
          </p:nvGrpSpPr>
          <p:grpSpPr>
            <a:xfrm>
              <a:off x="559817" y="2741241"/>
              <a:ext cx="5452794" cy="3090335"/>
              <a:chOff x="5016309" y="3872711"/>
              <a:chExt cx="4032441" cy="2285359"/>
            </a:xfrm>
          </p:grpSpPr>
          <p:pic>
            <p:nvPicPr>
              <p:cNvPr descr="텍스트, 모니터, 스크린샷, 실내이(가) 표시된 사진&#10;&#10;자동 생성된 설명" id="1055" name="Google Shape;1055;p43"/>
              <p:cNvPicPr preferRelativeResize="0"/>
              <p:nvPr/>
            </p:nvPicPr>
            <p:blipFill rotWithShape="1">
              <a:blip r:embed="rId3">
                <a:alphaModFix/>
              </a:blip>
              <a:srcRect b="0" l="0" r="0" t="0"/>
              <a:stretch/>
            </p:blipFill>
            <p:spPr>
              <a:xfrm>
                <a:off x="5016309" y="3872711"/>
                <a:ext cx="4032441" cy="2285359"/>
              </a:xfrm>
              <a:prstGeom prst="rect">
                <a:avLst/>
              </a:prstGeom>
              <a:noFill/>
              <a:ln>
                <a:noFill/>
              </a:ln>
            </p:spPr>
          </p:pic>
          <p:sp>
            <p:nvSpPr>
              <p:cNvPr id="1056" name="Google Shape;1056;p43"/>
              <p:cNvSpPr/>
              <p:nvPr/>
            </p:nvSpPr>
            <p:spPr>
              <a:xfrm>
                <a:off x="5436461" y="4100521"/>
                <a:ext cx="1091552" cy="12752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057" name="Google Shape;1057;p43"/>
              <p:cNvSpPr/>
              <p:nvPr/>
            </p:nvSpPr>
            <p:spPr>
              <a:xfrm>
                <a:off x="7216114" y="4273073"/>
                <a:ext cx="1479510" cy="36960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058" name="Google Shape;1058;p43"/>
              <p:cNvSpPr/>
              <p:nvPr/>
            </p:nvSpPr>
            <p:spPr>
              <a:xfrm>
                <a:off x="5637674" y="4353547"/>
                <a:ext cx="890339" cy="13467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059" name="Google Shape;1059;p43"/>
            <p:cNvSpPr/>
            <p:nvPr/>
          </p:nvSpPr>
          <p:spPr>
            <a:xfrm>
              <a:off x="3425509" y="3156109"/>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2</a:t>
              </a:r>
              <a:endParaRPr sz="1200">
                <a:solidFill>
                  <a:schemeClr val="dk1"/>
                </a:solidFill>
                <a:latin typeface="Arial"/>
                <a:ea typeface="Arial"/>
                <a:cs typeface="Arial"/>
                <a:sym typeface="Arial"/>
              </a:endParaRPr>
            </a:p>
          </p:txBody>
        </p:sp>
        <p:sp>
          <p:nvSpPr>
            <p:cNvPr id="1060" name="Google Shape;1060;p43"/>
            <p:cNvSpPr/>
            <p:nvPr/>
          </p:nvSpPr>
          <p:spPr>
            <a:xfrm>
              <a:off x="968655" y="2903834"/>
              <a:ext cx="217907" cy="20782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1</a:t>
              </a:r>
              <a:endParaRPr sz="1200">
                <a:solidFill>
                  <a:schemeClr val="dk1"/>
                </a:solidFill>
                <a:latin typeface="Arial"/>
                <a:ea typeface="Arial"/>
                <a:cs typeface="Arial"/>
                <a:sym typeface="Arial"/>
              </a:endParaRPr>
            </a:p>
          </p:txBody>
        </p:sp>
        <p:sp>
          <p:nvSpPr>
            <p:cNvPr id="1061" name="Google Shape;1061;p43"/>
            <p:cNvSpPr/>
            <p:nvPr/>
          </p:nvSpPr>
          <p:spPr>
            <a:xfrm>
              <a:off x="1275210" y="3316822"/>
              <a:ext cx="217907" cy="20782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3</a:t>
              </a:r>
              <a:endParaRPr sz="1200">
                <a:solidFill>
                  <a:schemeClr val="dk1"/>
                </a:solidFill>
                <a:latin typeface="Arial"/>
                <a:ea typeface="Arial"/>
                <a:cs typeface="Arial"/>
                <a:sym typeface="Arial"/>
              </a:endParaRPr>
            </a:p>
          </p:txBody>
        </p:sp>
        <p:grpSp>
          <p:nvGrpSpPr>
            <p:cNvPr id="1062" name="Google Shape;1062;p43"/>
            <p:cNvGrpSpPr/>
            <p:nvPr/>
          </p:nvGrpSpPr>
          <p:grpSpPr>
            <a:xfrm>
              <a:off x="1469833" y="2627595"/>
              <a:ext cx="2956294" cy="439978"/>
              <a:chOff x="1469833" y="2627595"/>
              <a:chExt cx="2956294" cy="439978"/>
            </a:xfrm>
          </p:grpSpPr>
          <p:sp>
            <p:nvSpPr>
              <p:cNvPr id="1063" name="Google Shape;1063;p43"/>
              <p:cNvSpPr/>
              <p:nvPr/>
            </p:nvSpPr>
            <p:spPr>
              <a:xfrm>
                <a:off x="1469833" y="2627595"/>
                <a:ext cx="2956294"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This PC  &gt;  Local Disk(C) &gt; RaspberryPi</a:t>
                </a:r>
                <a:endParaRPr b="1" sz="1300">
                  <a:solidFill>
                    <a:schemeClr val="lt1"/>
                  </a:solidFill>
                  <a:latin typeface="Arial"/>
                  <a:ea typeface="Arial"/>
                  <a:cs typeface="Arial"/>
                  <a:sym typeface="Arial"/>
                </a:endParaRPr>
              </a:p>
            </p:txBody>
          </p:sp>
          <p:cxnSp>
            <p:nvCxnSpPr>
              <p:cNvPr id="1064" name="Google Shape;1064;p43"/>
              <p:cNvCxnSpPr/>
              <p:nvPr/>
            </p:nvCxnSpPr>
            <p:spPr>
              <a:xfrm>
                <a:off x="1948721" y="2880102"/>
                <a:ext cx="0" cy="187471"/>
              </a:xfrm>
              <a:prstGeom prst="straightConnector1">
                <a:avLst/>
              </a:prstGeom>
              <a:noFill/>
              <a:ln cap="flat" cmpd="sng" w="12700">
                <a:solidFill>
                  <a:srgbClr val="00B0F0"/>
                </a:solidFill>
                <a:prstDash val="solid"/>
                <a:miter lim="800000"/>
                <a:headEnd len="sm" w="sm" type="none"/>
                <a:tailEnd len="med" w="med" type="triangle"/>
              </a:ln>
            </p:spPr>
          </p:cxnSp>
        </p:grpSp>
        <p:sp>
          <p:nvSpPr>
            <p:cNvPr id="1065" name="Google Shape;1065;p43"/>
            <p:cNvSpPr/>
            <p:nvPr/>
          </p:nvSpPr>
          <p:spPr>
            <a:xfrm>
              <a:off x="1401580" y="3656919"/>
              <a:ext cx="591143"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test</a:t>
              </a:r>
              <a:endParaRPr b="1" sz="1300">
                <a:solidFill>
                  <a:schemeClr val="lt1"/>
                </a:solidFill>
                <a:latin typeface="Arial"/>
                <a:ea typeface="Arial"/>
                <a:cs typeface="Arial"/>
                <a:sym typeface="Arial"/>
              </a:endParaRPr>
            </a:p>
          </p:txBody>
        </p:sp>
        <p:grpSp>
          <p:nvGrpSpPr>
            <p:cNvPr id="1066" name="Google Shape;1066;p43"/>
            <p:cNvGrpSpPr/>
            <p:nvPr/>
          </p:nvGrpSpPr>
          <p:grpSpPr>
            <a:xfrm>
              <a:off x="2298192" y="3782417"/>
              <a:ext cx="3601213" cy="440960"/>
              <a:chOff x="2298192" y="3782417"/>
              <a:chExt cx="3601213" cy="440960"/>
            </a:xfrm>
          </p:grpSpPr>
          <p:sp>
            <p:nvSpPr>
              <p:cNvPr id="1067" name="Google Shape;1067;p43"/>
              <p:cNvSpPr/>
              <p:nvPr/>
            </p:nvSpPr>
            <p:spPr>
              <a:xfrm>
                <a:off x="2298192" y="3987634"/>
                <a:ext cx="3601213" cy="23574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This text file will be copied to Raspberry Pi ₩n </a:t>
                </a:r>
                <a:endParaRPr b="1" sz="1300">
                  <a:solidFill>
                    <a:schemeClr val="lt1"/>
                  </a:solidFill>
                  <a:latin typeface="Arial"/>
                  <a:ea typeface="Arial"/>
                  <a:cs typeface="Arial"/>
                  <a:sym typeface="Arial"/>
                </a:endParaRPr>
              </a:p>
            </p:txBody>
          </p:sp>
          <p:cxnSp>
            <p:nvCxnSpPr>
              <p:cNvPr id="1068" name="Google Shape;1068;p43"/>
              <p:cNvCxnSpPr/>
              <p:nvPr/>
            </p:nvCxnSpPr>
            <p:spPr>
              <a:xfrm rot="10800000">
                <a:off x="4426127" y="3782417"/>
                <a:ext cx="0" cy="195879"/>
              </a:xfrm>
              <a:prstGeom prst="straightConnector1">
                <a:avLst/>
              </a:prstGeom>
              <a:noFill/>
              <a:ln cap="flat" cmpd="sng" w="12700">
                <a:solidFill>
                  <a:srgbClr val="00B0F0"/>
                </a:solidFill>
                <a:prstDash val="solid"/>
                <a:miter lim="800000"/>
                <a:headEnd len="sm" w="sm" type="none"/>
                <a:tailEnd len="med" w="med" type="triangle"/>
              </a:ln>
            </p:spPr>
          </p:cxn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44"/>
          <p:cNvSpPr/>
          <p:nvPr/>
        </p:nvSpPr>
        <p:spPr>
          <a:xfrm>
            <a:off x="463014" y="1163657"/>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Raspberry Pi bằng PC Windows – Sử dụng VNC</a:t>
            </a:r>
            <a:endParaRPr/>
          </a:p>
        </p:txBody>
      </p:sp>
      <p:grpSp>
        <p:nvGrpSpPr>
          <p:cNvPr id="1075" name="Google Shape;1075;p44"/>
          <p:cNvGrpSpPr/>
          <p:nvPr/>
        </p:nvGrpSpPr>
        <p:grpSpPr>
          <a:xfrm>
            <a:off x="559817" y="1935554"/>
            <a:ext cx="8879458" cy="215444"/>
            <a:chOff x="1027113" y="2045622"/>
            <a:chExt cx="8881513" cy="215496"/>
          </a:xfrm>
        </p:grpSpPr>
        <p:sp>
          <p:nvSpPr>
            <p:cNvPr id="1076" name="Google Shape;1076;p4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077" name="Google Shape;1077;p44"/>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Gửi tệp từ Windows sang Raspberry Pi bằng VNC</a:t>
              </a:r>
              <a:endParaRPr/>
            </a:p>
          </p:txBody>
        </p:sp>
      </p:grpSp>
      <p:sp>
        <p:nvSpPr>
          <p:cNvPr id="1078" name="Google Shape;1078;p44"/>
          <p:cNvSpPr/>
          <p:nvPr/>
        </p:nvSpPr>
        <p:spPr>
          <a:xfrm>
            <a:off x="416128" y="444866"/>
            <a:ext cx="6359426"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1079" name="Google Shape;1079;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080" name="Google Shape;1080;p44"/>
          <p:cNvSpPr/>
          <p:nvPr/>
        </p:nvSpPr>
        <p:spPr>
          <a:xfrm>
            <a:off x="712182" y="2188259"/>
            <a:ext cx="6591171"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Tìm hiểu cách gửi tệp tới Raspberry Pi từ PC Windows bằng VNC.</a:t>
            </a:r>
            <a:endParaRPr/>
          </a:p>
        </p:txBody>
      </p:sp>
      <p:sp>
        <p:nvSpPr>
          <p:cNvPr id="1081" name="Google Shape;1081;p44"/>
          <p:cNvSpPr/>
          <p:nvPr/>
        </p:nvSpPr>
        <p:spPr>
          <a:xfrm>
            <a:off x="5934975" y="2669384"/>
            <a:ext cx="3533026" cy="1950994"/>
          </a:xfrm>
          <a:prstGeom prst="rect">
            <a:avLst/>
          </a:prstGeom>
          <a:noFill/>
          <a:ln>
            <a:noFill/>
          </a:ln>
        </p:spPr>
        <p:txBody>
          <a:bodyPr anchorCtr="0" anchor="t" bIns="71975" lIns="0" spcFirstLastPara="1" rIns="143950" wrap="square" tIns="71975">
            <a:spAutoFit/>
          </a:bodyPr>
          <a:lstStyle/>
          <a:p>
            <a:pPr indent="-274638" lvl="0" marL="449263" marR="0" rtl="0" algn="l">
              <a:spcBef>
                <a:spcPts val="0"/>
              </a:spcBef>
              <a:spcAft>
                <a:spcPts val="0"/>
              </a:spcAft>
              <a:buClr>
                <a:srgbClr val="262626"/>
              </a:buClr>
              <a:buSzPts val="1300"/>
              <a:buFont typeface="Arial"/>
              <a:buAutoNum type="arabicPeriod" startAt="4"/>
            </a:pPr>
            <a:r>
              <a:rPr lang="en-US" sz="1300">
                <a:solidFill>
                  <a:srgbClr val="262626"/>
                </a:solidFill>
                <a:latin typeface="Arial"/>
                <a:ea typeface="Arial"/>
                <a:cs typeface="Arial"/>
                <a:sym typeface="Arial"/>
              </a:rPr>
              <a:t>Ở đầu </a:t>
            </a:r>
            <a:r>
              <a:rPr b="1" lang="en-US" sz="1300">
                <a:solidFill>
                  <a:srgbClr val="262626"/>
                </a:solidFill>
                <a:latin typeface="Arial"/>
                <a:ea typeface="Arial"/>
                <a:cs typeface="Arial"/>
                <a:sym typeface="Arial"/>
              </a:rPr>
              <a:t>màn hình Desktop của Raspberry Pi</a:t>
            </a:r>
            <a:r>
              <a:rPr lang="en-US" sz="1300">
                <a:solidFill>
                  <a:srgbClr val="262626"/>
                </a:solidFill>
                <a:latin typeface="Arial"/>
                <a:ea typeface="Arial"/>
                <a:cs typeface="Arial"/>
                <a:sym typeface="Arial"/>
              </a:rPr>
              <a:t>, menu xuất hiện như bên dưới. Di chuột qua nó để menu thả xuống. Nhấp vào biểu tượng </a:t>
            </a:r>
            <a:r>
              <a:rPr b="1" lang="en-US" sz="1300">
                <a:solidFill>
                  <a:srgbClr val="262626"/>
                </a:solidFill>
                <a:latin typeface="Arial"/>
                <a:ea typeface="Arial"/>
                <a:cs typeface="Arial"/>
                <a:sym typeface="Arial"/>
              </a:rPr>
              <a:t>Truyền tệp</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274638" lvl="0" marL="449263" marR="0" rtl="0" algn="l">
              <a:spcBef>
                <a:spcPts val="800"/>
              </a:spcBef>
              <a:spcAft>
                <a:spcPts val="0"/>
              </a:spcAft>
              <a:buClr>
                <a:srgbClr val="262626"/>
              </a:buClr>
              <a:buSzPts val="1300"/>
              <a:buFont typeface="Arial"/>
              <a:buAutoNum type="arabicPeriod" startAt="4"/>
            </a:pPr>
            <a:r>
              <a:rPr lang="en-US" sz="1300">
                <a:solidFill>
                  <a:srgbClr val="262626"/>
                </a:solidFill>
                <a:latin typeface="Arial"/>
                <a:ea typeface="Arial"/>
                <a:cs typeface="Arial"/>
                <a:sym typeface="Arial"/>
              </a:rPr>
              <a:t>Chỉ định Tìm nạp tệp vào Desktop để bàn và nhấp vào Gửi tệp. </a:t>
            </a:r>
            <a:endParaRPr/>
          </a:p>
          <a:p>
            <a:pPr indent="-274638" lvl="0" marL="449263" marR="0" rtl="0" algn="l">
              <a:spcBef>
                <a:spcPts val="800"/>
              </a:spcBef>
              <a:spcAft>
                <a:spcPts val="0"/>
              </a:spcAft>
              <a:buClr>
                <a:srgbClr val="262626"/>
              </a:buClr>
              <a:buSzPts val="1300"/>
              <a:buFont typeface="Arial"/>
              <a:buAutoNum type="arabicPeriod" startAt="4"/>
            </a:pPr>
            <a:r>
              <a:rPr lang="en-US" sz="1300">
                <a:solidFill>
                  <a:srgbClr val="262626"/>
                </a:solidFill>
                <a:latin typeface="Arial"/>
                <a:ea typeface="Arial"/>
                <a:cs typeface="Arial"/>
                <a:sym typeface="Arial"/>
              </a:rPr>
              <a:t>Chọn tệp thử nghiệm bạn muốn gửi và nhấp vào Mở.</a:t>
            </a:r>
            <a:endParaRPr sz="1300">
              <a:solidFill>
                <a:srgbClr val="262626"/>
              </a:solidFill>
              <a:latin typeface="Arial"/>
              <a:ea typeface="Arial"/>
              <a:cs typeface="Arial"/>
              <a:sym typeface="Arial"/>
            </a:endParaRPr>
          </a:p>
        </p:txBody>
      </p:sp>
      <p:grpSp>
        <p:nvGrpSpPr>
          <p:cNvPr id="1082" name="Google Shape;1082;p44"/>
          <p:cNvGrpSpPr/>
          <p:nvPr/>
        </p:nvGrpSpPr>
        <p:grpSpPr>
          <a:xfrm>
            <a:off x="559817" y="2576945"/>
            <a:ext cx="5433887" cy="3044027"/>
            <a:chOff x="559817" y="2576945"/>
            <a:chExt cx="5433887" cy="3044027"/>
          </a:xfrm>
        </p:grpSpPr>
        <p:grpSp>
          <p:nvGrpSpPr>
            <p:cNvPr id="1083" name="Google Shape;1083;p44"/>
            <p:cNvGrpSpPr/>
            <p:nvPr/>
          </p:nvGrpSpPr>
          <p:grpSpPr>
            <a:xfrm>
              <a:off x="559817" y="2576945"/>
              <a:ext cx="5433887" cy="3044027"/>
              <a:chOff x="559819" y="2576945"/>
              <a:chExt cx="5433887" cy="3044027"/>
            </a:xfrm>
          </p:grpSpPr>
          <p:grpSp>
            <p:nvGrpSpPr>
              <p:cNvPr id="1084" name="Google Shape;1084;p44"/>
              <p:cNvGrpSpPr/>
              <p:nvPr/>
            </p:nvGrpSpPr>
            <p:grpSpPr>
              <a:xfrm>
                <a:off x="559819" y="2576945"/>
                <a:ext cx="5433887" cy="3044027"/>
                <a:chOff x="559819" y="2485505"/>
                <a:chExt cx="5433887" cy="3044027"/>
              </a:xfrm>
            </p:grpSpPr>
            <p:grpSp>
              <p:nvGrpSpPr>
                <p:cNvPr id="1085" name="Google Shape;1085;p44"/>
                <p:cNvGrpSpPr/>
                <p:nvPr/>
              </p:nvGrpSpPr>
              <p:grpSpPr>
                <a:xfrm>
                  <a:off x="559819" y="2564690"/>
                  <a:ext cx="5433887" cy="2964842"/>
                  <a:chOff x="5381021" y="3980343"/>
                  <a:chExt cx="3944433" cy="2194711"/>
                </a:xfrm>
              </p:grpSpPr>
              <p:grpSp>
                <p:nvGrpSpPr>
                  <p:cNvPr id="1086" name="Google Shape;1086;p44"/>
                  <p:cNvGrpSpPr/>
                  <p:nvPr/>
                </p:nvGrpSpPr>
                <p:grpSpPr>
                  <a:xfrm>
                    <a:off x="5381021" y="3980343"/>
                    <a:ext cx="3944433" cy="2194711"/>
                    <a:chOff x="1993497" y="2095501"/>
                    <a:chExt cx="7331955" cy="4079554"/>
                  </a:xfrm>
                </p:grpSpPr>
                <p:pic>
                  <p:nvPicPr>
                    <p:cNvPr id="1087" name="Google Shape;1087;p44"/>
                    <p:cNvPicPr preferRelativeResize="0"/>
                    <p:nvPr/>
                  </p:nvPicPr>
                  <p:blipFill rotWithShape="1">
                    <a:blip r:embed="rId3">
                      <a:alphaModFix/>
                    </a:blip>
                    <a:srcRect b="0" l="0" r="0" t="0"/>
                    <a:stretch/>
                  </p:blipFill>
                  <p:spPr>
                    <a:xfrm>
                      <a:off x="1993497" y="2095501"/>
                      <a:ext cx="7331955" cy="4079554"/>
                    </a:xfrm>
                    <a:prstGeom prst="rect">
                      <a:avLst/>
                    </a:prstGeom>
                    <a:noFill/>
                    <a:ln>
                      <a:noFill/>
                    </a:ln>
                  </p:spPr>
                </p:pic>
                <p:pic>
                  <p:nvPicPr>
                    <p:cNvPr id="1088" name="Google Shape;1088;p44"/>
                    <p:cNvPicPr preferRelativeResize="0"/>
                    <p:nvPr/>
                  </p:nvPicPr>
                  <p:blipFill rotWithShape="1">
                    <a:blip r:embed="rId4">
                      <a:alphaModFix/>
                    </a:blip>
                    <a:srcRect b="93398" l="42304" r="41157" t="2649"/>
                    <a:stretch/>
                  </p:blipFill>
                  <p:spPr>
                    <a:xfrm>
                      <a:off x="5050681" y="2207355"/>
                      <a:ext cx="1191369" cy="158338"/>
                    </a:xfrm>
                    <a:prstGeom prst="rect">
                      <a:avLst/>
                    </a:prstGeom>
                    <a:noFill/>
                    <a:ln>
                      <a:noFill/>
                    </a:ln>
                  </p:spPr>
                </p:pic>
              </p:grpSp>
              <p:sp>
                <p:nvSpPr>
                  <p:cNvPr id="1089" name="Google Shape;1089;p44"/>
                  <p:cNvSpPr/>
                  <p:nvPr/>
                </p:nvSpPr>
                <p:spPr>
                  <a:xfrm>
                    <a:off x="7269614" y="4036265"/>
                    <a:ext cx="115960" cy="9980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090" name="Google Shape;1090;p44"/>
                  <p:cNvSpPr/>
                  <p:nvPr/>
                </p:nvSpPr>
                <p:spPr>
                  <a:xfrm>
                    <a:off x="7112613" y="5325026"/>
                    <a:ext cx="697299" cy="8133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091" name="Google Shape;1091;p44"/>
                  <p:cNvSpPr/>
                  <p:nvPr/>
                </p:nvSpPr>
                <p:spPr>
                  <a:xfrm>
                    <a:off x="6799429" y="5325026"/>
                    <a:ext cx="205431" cy="7498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092" name="Google Shape;1092;p44"/>
                  <p:cNvSpPr/>
                  <p:nvPr/>
                </p:nvSpPr>
                <p:spPr>
                  <a:xfrm>
                    <a:off x="7245556" y="4368194"/>
                    <a:ext cx="321325" cy="6661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093" name="Google Shape;1093;p44"/>
                  <p:cNvSpPr/>
                  <p:nvPr/>
                </p:nvSpPr>
                <p:spPr>
                  <a:xfrm>
                    <a:off x="7251088" y="4480633"/>
                    <a:ext cx="140312" cy="6197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094" name="Google Shape;1094;p44"/>
                  <p:cNvSpPr/>
                  <p:nvPr/>
                </p:nvSpPr>
                <p:spPr>
                  <a:xfrm>
                    <a:off x="8055506" y="5061734"/>
                    <a:ext cx="169777" cy="6817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095" name="Google Shape;1095;p44"/>
                <p:cNvSpPr/>
                <p:nvPr/>
              </p:nvSpPr>
              <p:spPr>
                <a:xfrm>
                  <a:off x="2989253" y="2485505"/>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4</a:t>
                  </a:r>
                  <a:endParaRPr sz="1200">
                    <a:solidFill>
                      <a:schemeClr val="dk1"/>
                    </a:solidFill>
                    <a:latin typeface="Arial"/>
                    <a:ea typeface="Arial"/>
                    <a:cs typeface="Arial"/>
                    <a:sym typeface="Arial"/>
                  </a:endParaRPr>
                </a:p>
              </p:txBody>
            </p:sp>
            <p:sp>
              <p:nvSpPr>
                <p:cNvPr id="1096" name="Google Shape;1096;p44"/>
                <p:cNvSpPr/>
                <p:nvPr/>
              </p:nvSpPr>
              <p:spPr>
                <a:xfrm>
                  <a:off x="2330922" y="4242933"/>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5</a:t>
                  </a:r>
                  <a:endParaRPr sz="1200">
                    <a:solidFill>
                      <a:schemeClr val="dk1"/>
                    </a:solidFill>
                    <a:latin typeface="Arial"/>
                    <a:ea typeface="Arial"/>
                    <a:cs typeface="Arial"/>
                    <a:sym typeface="Arial"/>
                  </a:endParaRPr>
                </a:p>
              </p:txBody>
            </p:sp>
            <p:sp>
              <p:nvSpPr>
                <p:cNvPr id="1097" name="Google Shape;1097;p44"/>
                <p:cNvSpPr/>
                <p:nvPr/>
              </p:nvSpPr>
              <p:spPr>
                <a:xfrm>
                  <a:off x="2910511" y="2960571"/>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6</a:t>
                  </a:r>
                  <a:endParaRPr sz="1200">
                    <a:solidFill>
                      <a:schemeClr val="dk1"/>
                    </a:solidFill>
                    <a:latin typeface="Arial"/>
                    <a:ea typeface="Arial"/>
                    <a:cs typeface="Arial"/>
                    <a:sym typeface="Arial"/>
                  </a:endParaRPr>
                </a:p>
              </p:txBody>
            </p:sp>
          </p:grpSp>
          <p:sp>
            <p:nvSpPr>
              <p:cNvPr id="1098" name="Google Shape;1098;p44"/>
              <p:cNvSpPr/>
              <p:nvPr/>
            </p:nvSpPr>
            <p:spPr>
              <a:xfrm>
                <a:off x="4571216" y="3148029"/>
                <a:ext cx="1115508"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RaspberryPi</a:t>
                </a:r>
                <a:endParaRPr b="1" sz="1300">
                  <a:solidFill>
                    <a:schemeClr val="lt1"/>
                  </a:solidFill>
                  <a:latin typeface="Arial"/>
                  <a:ea typeface="Arial"/>
                  <a:cs typeface="Arial"/>
                  <a:sym typeface="Arial"/>
                </a:endParaRPr>
              </a:p>
            </p:txBody>
          </p:sp>
          <p:sp>
            <p:nvSpPr>
              <p:cNvPr id="1099" name="Google Shape;1099;p44"/>
              <p:cNvSpPr/>
              <p:nvPr/>
            </p:nvSpPr>
            <p:spPr>
              <a:xfrm>
                <a:off x="4571216" y="3423124"/>
                <a:ext cx="477521"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test</a:t>
                </a:r>
                <a:endParaRPr b="1" sz="1300">
                  <a:solidFill>
                    <a:schemeClr val="lt1"/>
                  </a:solidFill>
                  <a:latin typeface="Arial"/>
                  <a:ea typeface="Arial"/>
                  <a:cs typeface="Arial"/>
                  <a:sym typeface="Arial"/>
                </a:endParaRPr>
              </a:p>
            </p:txBody>
          </p:sp>
          <p:cxnSp>
            <p:nvCxnSpPr>
              <p:cNvPr id="1100" name="Google Shape;1100;p44"/>
              <p:cNvCxnSpPr>
                <a:stCxn id="1098" idx="1"/>
              </p:cNvCxnSpPr>
              <p:nvPr/>
            </p:nvCxnSpPr>
            <p:spPr>
              <a:xfrm rot="10800000">
                <a:off x="3581516" y="3218175"/>
                <a:ext cx="989700" cy="51900"/>
              </a:xfrm>
              <a:prstGeom prst="straightConnector1">
                <a:avLst/>
              </a:prstGeom>
              <a:noFill/>
              <a:ln cap="flat" cmpd="sng" w="12700">
                <a:solidFill>
                  <a:srgbClr val="00B0F0"/>
                </a:solidFill>
                <a:prstDash val="solid"/>
                <a:miter lim="800000"/>
                <a:headEnd len="sm" w="sm" type="none"/>
                <a:tailEnd len="med" w="med" type="triangle"/>
              </a:ln>
            </p:spPr>
          </p:cxnSp>
          <p:cxnSp>
            <p:nvCxnSpPr>
              <p:cNvPr id="1101" name="Google Shape;1101;p44"/>
              <p:cNvCxnSpPr>
                <a:stCxn id="1099" idx="1"/>
              </p:cNvCxnSpPr>
              <p:nvPr/>
            </p:nvCxnSpPr>
            <p:spPr>
              <a:xfrm rot="10800000">
                <a:off x="3346616" y="3387670"/>
                <a:ext cx="1224600" cy="157500"/>
              </a:xfrm>
              <a:prstGeom prst="straightConnector1">
                <a:avLst/>
              </a:prstGeom>
              <a:noFill/>
              <a:ln cap="flat" cmpd="sng" w="12700">
                <a:solidFill>
                  <a:srgbClr val="00B0F0"/>
                </a:solidFill>
                <a:prstDash val="solid"/>
                <a:miter lim="800000"/>
                <a:headEnd len="sm" w="sm" type="none"/>
                <a:tailEnd len="med" w="med" type="triangle"/>
              </a:ln>
            </p:spPr>
          </p:cxnSp>
          <p:pic>
            <p:nvPicPr>
              <p:cNvPr id="1102" name="Google Shape;1102;p44"/>
              <p:cNvPicPr preferRelativeResize="0"/>
              <p:nvPr/>
            </p:nvPicPr>
            <p:blipFill rotWithShape="1">
              <a:blip r:embed="rId4">
                <a:alphaModFix/>
              </a:blip>
              <a:srcRect b="93881" l="49257" r="49233" t="3385"/>
              <a:stretch/>
            </p:blipFill>
            <p:spPr>
              <a:xfrm>
                <a:off x="3415153" y="2651847"/>
                <a:ext cx="293370" cy="289560"/>
              </a:xfrm>
              <a:prstGeom prst="rect">
                <a:avLst/>
              </a:prstGeom>
              <a:solidFill>
                <a:srgbClr val="161B21"/>
              </a:solidFill>
              <a:ln cap="flat" cmpd="sng" w="9525">
                <a:solidFill>
                  <a:srgbClr val="00B0F0"/>
                </a:solidFill>
                <a:prstDash val="solid"/>
                <a:round/>
                <a:headEnd len="sm" w="sm" type="none"/>
                <a:tailEnd len="sm" w="sm" type="none"/>
              </a:ln>
            </p:spPr>
          </p:pic>
        </p:grpSp>
        <p:sp>
          <p:nvSpPr>
            <p:cNvPr id="1103" name="Google Shape;1103;p44"/>
            <p:cNvSpPr/>
            <p:nvPr/>
          </p:nvSpPr>
          <p:spPr>
            <a:xfrm>
              <a:off x="1789678" y="4631406"/>
              <a:ext cx="1035288"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Send files…</a:t>
              </a:r>
              <a:endParaRPr b="1" sz="1300">
                <a:solidFill>
                  <a:schemeClr val="lt1"/>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Raspberry Pi với PC Windows</a:t>
            </a:r>
            <a:endParaRPr/>
          </a:p>
        </p:txBody>
      </p:sp>
      <p:grpSp>
        <p:nvGrpSpPr>
          <p:cNvPr id="1110" name="Google Shape;1110;p45"/>
          <p:cNvGrpSpPr/>
          <p:nvPr/>
        </p:nvGrpSpPr>
        <p:grpSpPr>
          <a:xfrm>
            <a:off x="559817" y="1935554"/>
            <a:ext cx="8879458" cy="215444"/>
            <a:chOff x="1027113" y="2045622"/>
            <a:chExt cx="8881513" cy="215496"/>
          </a:xfrm>
        </p:grpSpPr>
        <p:sp>
          <p:nvSpPr>
            <p:cNvPr id="1111" name="Google Shape;1111;p4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112" name="Google Shape;1112;p45"/>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Gửi tệp từ Windows sang Raspberry Pi bằng VNC</a:t>
              </a:r>
              <a:endParaRPr/>
            </a:p>
          </p:txBody>
        </p:sp>
      </p:grpSp>
      <p:sp>
        <p:nvSpPr>
          <p:cNvPr id="1113" name="Google Shape;1113;p45"/>
          <p:cNvSpPr/>
          <p:nvPr/>
        </p:nvSpPr>
        <p:spPr>
          <a:xfrm>
            <a:off x="416128" y="444866"/>
            <a:ext cx="6284475"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1114" name="Google Shape;1114;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115" name="Google Shape;1115;p45"/>
          <p:cNvSpPr/>
          <p:nvPr/>
        </p:nvSpPr>
        <p:spPr>
          <a:xfrm>
            <a:off x="5995357" y="2451464"/>
            <a:ext cx="3472643" cy="1248238"/>
          </a:xfrm>
          <a:prstGeom prst="rect">
            <a:avLst/>
          </a:prstGeom>
          <a:noFill/>
          <a:ln>
            <a:noFill/>
          </a:ln>
        </p:spPr>
        <p:txBody>
          <a:bodyPr anchorCtr="0" anchor="t" bIns="71975" lIns="0" spcFirstLastPara="1" rIns="143950" wrap="square" tIns="71975">
            <a:spAutoFit/>
          </a:bodyPr>
          <a:lstStyle/>
          <a:p>
            <a:pPr indent="-239712" lvl="0" marL="414338" marR="0" rtl="0" algn="l">
              <a:spcBef>
                <a:spcPts val="0"/>
              </a:spcBef>
              <a:spcAft>
                <a:spcPts val="0"/>
              </a:spcAft>
              <a:buClr>
                <a:srgbClr val="262626"/>
              </a:buClr>
              <a:buSzPts val="1300"/>
              <a:buFont typeface="Arial"/>
              <a:buAutoNum type="arabicPeriod" startAt="7"/>
            </a:pPr>
            <a:r>
              <a:rPr lang="en-US" sz="1300">
                <a:solidFill>
                  <a:srgbClr val="262626"/>
                </a:solidFill>
                <a:latin typeface="Arial"/>
                <a:ea typeface="Arial"/>
                <a:cs typeface="Arial"/>
                <a:sym typeface="Arial"/>
              </a:rPr>
              <a:t>Bằng cách nhấp vào Mở, VNC chạy Truyền tệp và bạn có thể thấy tệp 'kiểm tra' hiện có trong màn hình máy tính để bàn của Raspberry Pi.</a:t>
            </a:r>
            <a:endParaRPr/>
          </a:p>
          <a:p>
            <a:pPr indent="-239712" lvl="0" marL="414338" marR="0" rtl="0" algn="l">
              <a:spcBef>
                <a:spcPts val="800"/>
              </a:spcBef>
              <a:spcAft>
                <a:spcPts val="0"/>
              </a:spcAft>
              <a:buClr>
                <a:srgbClr val="262626"/>
              </a:buClr>
              <a:buSzPts val="1300"/>
              <a:buFont typeface="Arial"/>
              <a:buAutoNum type="arabicPeriod" startAt="7"/>
            </a:pPr>
            <a:r>
              <a:rPr lang="en-US" sz="1300">
                <a:solidFill>
                  <a:srgbClr val="262626"/>
                </a:solidFill>
                <a:latin typeface="Arial"/>
                <a:ea typeface="Arial"/>
                <a:cs typeface="Arial"/>
                <a:sym typeface="Arial"/>
              </a:rPr>
              <a:t>Nhấp đúp vào tệp để mở.</a:t>
            </a:r>
            <a:endParaRPr/>
          </a:p>
        </p:txBody>
      </p:sp>
      <p:grpSp>
        <p:nvGrpSpPr>
          <p:cNvPr id="1116" name="Google Shape;1116;p45"/>
          <p:cNvGrpSpPr/>
          <p:nvPr/>
        </p:nvGrpSpPr>
        <p:grpSpPr>
          <a:xfrm>
            <a:off x="524424" y="2126880"/>
            <a:ext cx="5640890" cy="3307761"/>
            <a:chOff x="524424" y="2126880"/>
            <a:chExt cx="5640890" cy="3307761"/>
          </a:xfrm>
        </p:grpSpPr>
        <p:grpSp>
          <p:nvGrpSpPr>
            <p:cNvPr id="1117" name="Google Shape;1117;p45"/>
            <p:cNvGrpSpPr/>
            <p:nvPr/>
          </p:nvGrpSpPr>
          <p:grpSpPr>
            <a:xfrm>
              <a:off x="524424" y="2126880"/>
              <a:ext cx="5523649" cy="3307761"/>
              <a:chOff x="559817" y="2556908"/>
              <a:chExt cx="5063743" cy="3032353"/>
            </a:xfrm>
          </p:grpSpPr>
          <p:grpSp>
            <p:nvGrpSpPr>
              <p:cNvPr id="1118" name="Google Shape;1118;p45"/>
              <p:cNvGrpSpPr/>
              <p:nvPr/>
            </p:nvGrpSpPr>
            <p:grpSpPr>
              <a:xfrm>
                <a:off x="559817" y="2556908"/>
                <a:ext cx="5063743" cy="3032353"/>
                <a:chOff x="545961" y="2031958"/>
                <a:chExt cx="5083219" cy="3032353"/>
              </a:xfrm>
            </p:grpSpPr>
            <p:pic>
              <p:nvPicPr>
                <p:cNvPr id="1119" name="Google Shape;1119;p45"/>
                <p:cNvPicPr preferRelativeResize="0"/>
                <p:nvPr/>
              </p:nvPicPr>
              <p:blipFill rotWithShape="1">
                <a:blip r:embed="rId3">
                  <a:alphaModFix/>
                </a:blip>
                <a:srcRect b="0" l="0" r="0" t="0"/>
                <a:stretch/>
              </p:blipFill>
              <p:spPr>
                <a:xfrm>
                  <a:off x="545961" y="2031958"/>
                  <a:ext cx="5083219" cy="3032353"/>
                </a:xfrm>
                <a:prstGeom prst="rect">
                  <a:avLst/>
                </a:prstGeom>
                <a:noFill/>
                <a:ln>
                  <a:noFill/>
                </a:ln>
              </p:spPr>
            </p:pic>
            <p:sp>
              <p:nvSpPr>
                <p:cNvPr id="1120" name="Google Shape;1120;p45"/>
                <p:cNvSpPr/>
                <p:nvPr/>
              </p:nvSpPr>
              <p:spPr>
                <a:xfrm>
                  <a:off x="618548" y="2720777"/>
                  <a:ext cx="262801" cy="27677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121" name="Google Shape;1121;p45"/>
                <p:cNvSpPr/>
                <p:nvPr/>
              </p:nvSpPr>
              <p:spPr>
                <a:xfrm>
                  <a:off x="2330700" y="3279218"/>
                  <a:ext cx="1493645" cy="17696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122" name="Google Shape;1122;p45"/>
                <p:cNvSpPr/>
                <p:nvPr/>
              </p:nvSpPr>
              <p:spPr>
                <a:xfrm>
                  <a:off x="2865949" y="3473586"/>
                  <a:ext cx="1430272" cy="30451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1123" name="Google Shape;1123;p45"/>
                <p:cNvPicPr preferRelativeResize="0"/>
                <p:nvPr/>
              </p:nvPicPr>
              <p:blipFill rotWithShape="1">
                <a:blip r:embed="rId3">
                  <a:alphaModFix/>
                </a:blip>
                <a:srcRect b="69235" l="2234" r="94440" t="23138"/>
                <a:stretch/>
              </p:blipFill>
              <p:spPr>
                <a:xfrm>
                  <a:off x="1001105" y="2500768"/>
                  <a:ext cx="512421" cy="700890"/>
                </a:xfrm>
                <a:prstGeom prst="rect">
                  <a:avLst/>
                </a:prstGeom>
                <a:solidFill>
                  <a:srgbClr val="161B21"/>
                </a:solidFill>
                <a:ln cap="flat" cmpd="sng" w="12700">
                  <a:solidFill>
                    <a:srgbClr val="FF0000"/>
                  </a:solidFill>
                  <a:prstDash val="solid"/>
                  <a:round/>
                  <a:headEnd len="sm" w="sm" type="none"/>
                  <a:tailEnd len="sm" w="sm" type="none"/>
                </a:ln>
              </p:spPr>
            </p:pic>
          </p:grpSp>
          <p:grpSp>
            <p:nvGrpSpPr>
              <p:cNvPr id="1124" name="Google Shape;1124;p45"/>
              <p:cNvGrpSpPr/>
              <p:nvPr/>
            </p:nvGrpSpPr>
            <p:grpSpPr>
              <a:xfrm>
                <a:off x="2081541" y="3788448"/>
                <a:ext cx="739186" cy="462996"/>
                <a:chOff x="2081541" y="3263515"/>
                <a:chExt cx="739186" cy="462996"/>
              </a:xfrm>
            </p:grpSpPr>
            <p:sp>
              <p:nvSpPr>
                <p:cNvPr id="1125" name="Google Shape;1125;p45"/>
                <p:cNvSpPr/>
                <p:nvPr/>
              </p:nvSpPr>
              <p:spPr>
                <a:xfrm>
                  <a:off x="2081541" y="3263515"/>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7</a:t>
                  </a:r>
                  <a:endParaRPr sz="1200">
                    <a:solidFill>
                      <a:schemeClr val="dk1"/>
                    </a:solidFill>
                    <a:latin typeface="Arial"/>
                    <a:ea typeface="Arial"/>
                    <a:cs typeface="Arial"/>
                    <a:sym typeface="Arial"/>
                  </a:endParaRPr>
                </a:p>
              </p:txBody>
            </p:sp>
            <p:sp>
              <p:nvSpPr>
                <p:cNvPr id="1126" name="Google Shape;1126;p45"/>
                <p:cNvSpPr/>
                <p:nvPr/>
              </p:nvSpPr>
              <p:spPr>
                <a:xfrm>
                  <a:off x="2602820" y="3518684"/>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8</a:t>
                  </a:r>
                  <a:endParaRPr sz="1200">
                    <a:solidFill>
                      <a:schemeClr val="dk1"/>
                    </a:solidFill>
                    <a:latin typeface="Arial"/>
                    <a:ea typeface="Arial"/>
                    <a:cs typeface="Arial"/>
                    <a:sym typeface="Arial"/>
                  </a:endParaRPr>
                </a:p>
              </p:txBody>
            </p:sp>
          </p:grpSp>
        </p:grpSp>
        <p:sp>
          <p:nvSpPr>
            <p:cNvPr id="1127" name="Google Shape;1127;p45"/>
            <p:cNvSpPr/>
            <p:nvPr/>
          </p:nvSpPr>
          <p:spPr>
            <a:xfrm>
              <a:off x="2871828" y="4065588"/>
              <a:ext cx="3293486"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This text file will be copied to Raspberry Pi</a:t>
              </a:r>
              <a:endParaRPr b="1" sz="1300">
                <a:solidFill>
                  <a:schemeClr val="lt1"/>
                </a:solidFill>
                <a:latin typeface="Arial"/>
                <a:ea typeface="Arial"/>
                <a:cs typeface="Arial"/>
                <a:sym typeface="Arial"/>
              </a:endParaRPr>
            </a:p>
          </p:txBody>
        </p:sp>
        <p:sp>
          <p:nvSpPr>
            <p:cNvPr id="1128" name="Google Shape;1128;p45"/>
            <p:cNvSpPr/>
            <p:nvPr/>
          </p:nvSpPr>
          <p:spPr>
            <a:xfrm>
              <a:off x="2453606" y="3025141"/>
              <a:ext cx="1664806" cy="403668"/>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test.txt</a:t>
              </a:r>
              <a:endParaRPr/>
            </a:p>
            <a:p>
              <a:pPr indent="0" lvl="0" marL="0" marR="0" rtl="0" algn="l">
                <a:spcBef>
                  <a:spcPts val="0"/>
                </a:spcBef>
                <a:spcAft>
                  <a:spcPts val="0"/>
                </a:spcAft>
                <a:buNone/>
              </a:pPr>
              <a:r>
                <a:rPr b="1" lang="en-US" sz="1300">
                  <a:solidFill>
                    <a:schemeClr val="lt1"/>
                  </a:solidFill>
                  <a:latin typeface="Arial"/>
                  <a:ea typeface="Arial"/>
                  <a:cs typeface="Arial"/>
                  <a:sym typeface="Arial"/>
                </a:rPr>
                <a:t>Download complete</a:t>
              </a:r>
              <a:endParaRPr b="1" sz="1300">
                <a:solidFill>
                  <a:schemeClr val="lt1"/>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Raspberry Pi với PC Windows</a:t>
            </a:r>
            <a:endParaRPr/>
          </a:p>
        </p:txBody>
      </p:sp>
      <p:grpSp>
        <p:nvGrpSpPr>
          <p:cNvPr id="1135" name="Google Shape;1135;p46"/>
          <p:cNvGrpSpPr/>
          <p:nvPr/>
        </p:nvGrpSpPr>
        <p:grpSpPr>
          <a:xfrm>
            <a:off x="559817" y="1935554"/>
            <a:ext cx="8879458" cy="215444"/>
            <a:chOff x="1027113" y="2045622"/>
            <a:chExt cx="8881513" cy="215496"/>
          </a:xfrm>
        </p:grpSpPr>
        <p:sp>
          <p:nvSpPr>
            <p:cNvPr id="1136" name="Google Shape;1136;p4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137" name="Google Shape;1137;p46"/>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Gửi tệp từ Windows sang Raspberry Pi bằng VNC</a:t>
              </a:r>
              <a:endParaRPr/>
            </a:p>
          </p:txBody>
        </p:sp>
      </p:grpSp>
      <p:sp>
        <p:nvSpPr>
          <p:cNvPr id="1138" name="Google Shape;1138;p46"/>
          <p:cNvSpPr/>
          <p:nvPr/>
        </p:nvSpPr>
        <p:spPr>
          <a:xfrm>
            <a:off x="416128" y="444866"/>
            <a:ext cx="6441872"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1139" name="Google Shape;1139;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140" name="Google Shape;1140;p46"/>
          <p:cNvSpPr/>
          <p:nvPr/>
        </p:nvSpPr>
        <p:spPr>
          <a:xfrm>
            <a:off x="6244443" y="2426927"/>
            <a:ext cx="3227793" cy="2053587"/>
          </a:xfrm>
          <a:prstGeom prst="rect">
            <a:avLst/>
          </a:prstGeom>
          <a:noFill/>
          <a:ln>
            <a:noFill/>
          </a:ln>
        </p:spPr>
        <p:txBody>
          <a:bodyPr anchorCtr="0" anchor="t" bIns="71975" lIns="0" spcFirstLastPara="1" rIns="143950" wrap="square" tIns="71975">
            <a:spAutoFit/>
          </a:bodyPr>
          <a:lstStyle/>
          <a:p>
            <a:pPr indent="-228600" lvl="0" marL="403225" marR="0" rtl="0" algn="l">
              <a:spcBef>
                <a:spcPts val="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Lần này, hãy gửi ngược lại tệp từ Raspberry Pi sang Windows.</a:t>
            </a:r>
            <a:endParaRPr sz="1300">
              <a:solidFill>
                <a:srgbClr val="262626"/>
              </a:solidFill>
              <a:latin typeface="Arial"/>
              <a:ea typeface="Arial"/>
              <a:cs typeface="Arial"/>
              <a:sym typeface="Arial"/>
            </a:endParaRPr>
          </a:p>
          <a:p>
            <a:pPr indent="-228600" lvl="0" marL="403225" marR="0" rtl="0" algn="l">
              <a:spcBef>
                <a:spcPts val="80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Nhấp chuột phải vào biểu tượng VNC ở trên cùng bên phải và menu thả xuống xuất hiện. Nhấp vào Truyền tệp.</a:t>
            </a:r>
            <a:endParaRPr sz="1300">
              <a:solidFill>
                <a:srgbClr val="262626"/>
              </a:solidFill>
              <a:latin typeface="Arial"/>
              <a:ea typeface="Arial"/>
              <a:cs typeface="Arial"/>
              <a:sym typeface="Arial"/>
            </a:endParaRPr>
          </a:p>
          <a:p>
            <a:pPr indent="-228600" lvl="0" marL="403225" marR="0" rtl="0" algn="l">
              <a:spcBef>
                <a:spcPts val="80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Đặt Tìm nạp tệp thành Desktop.</a:t>
            </a:r>
            <a:endParaRPr/>
          </a:p>
          <a:p>
            <a:pPr indent="-228600" lvl="0" marL="403225" marR="0" rtl="0" algn="l">
              <a:spcBef>
                <a:spcPts val="80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Nhấn Gửi tệp. </a:t>
            </a:r>
            <a:endParaRPr/>
          </a:p>
        </p:txBody>
      </p:sp>
      <p:grpSp>
        <p:nvGrpSpPr>
          <p:cNvPr id="1141" name="Google Shape;1141;p46"/>
          <p:cNvGrpSpPr/>
          <p:nvPr/>
        </p:nvGrpSpPr>
        <p:grpSpPr>
          <a:xfrm>
            <a:off x="559816" y="2320746"/>
            <a:ext cx="5673951" cy="3157028"/>
            <a:chOff x="559816" y="2320746"/>
            <a:chExt cx="5673951" cy="3157028"/>
          </a:xfrm>
        </p:grpSpPr>
        <p:grpSp>
          <p:nvGrpSpPr>
            <p:cNvPr id="1142" name="Google Shape;1142;p46"/>
            <p:cNvGrpSpPr/>
            <p:nvPr/>
          </p:nvGrpSpPr>
          <p:grpSpPr>
            <a:xfrm>
              <a:off x="559816" y="2320746"/>
              <a:ext cx="5673951" cy="3157028"/>
              <a:chOff x="559816" y="2320746"/>
              <a:chExt cx="5673951" cy="3157028"/>
            </a:xfrm>
          </p:grpSpPr>
          <p:grpSp>
            <p:nvGrpSpPr>
              <p:cNvPr id="1143" name="Google Shape;1143;p46"/>
              <p:cNvGrpSpPr/>
              <p:nvPr/>
            </p:nvGrpSpPr>
            <p:grpSpPr>
              <a:xfrm>
                <a:off x="559816" y="2320746"/>
                <a:ext cx="5673951" cy="3157028"/>
                <a:chOff x="567460" y="2241525"/>
                <a:chExt cx="5040000" cy="2804293"/>
              </a:xfrm>
            </p:grpSpPr>
            <p:pic>
              <p:nvPicPr>
                <p:cNvPr id="1144" name="Google Shape;1144;p46"/>
                <p:cNvPicPr preferRelativeResize="0"/>
                <p:nvPr/>
              </p:nvPicPr>
              <p:blipFill rotWithShape="1">
                <a:blip r:embed="rId3">
                  <a:alphaModFix/>
                </a:blip>
                <a:srcRect b="0" l="0" r="0" t="0"/>
                <a:stretch/>
              </p:blipFill>
              <p:spPr>
                <a:xfrm>
                  <a:off x="567460" y="2241525"/>
                  <a:ext cx="5040000" cy="2804293"/>
                </a:xfrm>
                <a:prstGeom prst="rect">
                  <a:avLst/>
                </a:prstGeom>
                <a:noFill/>
                <a:ln>
                  <a:noFill/>
                </a:ln>
              </p:spPr>
            </p:pic>
            <p:sp>
              <p:nvSpPr>
                <p:cNvPr id="1145" name="Google Shape;1145;p46"/>
                <p:cNvSpPr/>
                <p:nvPr/>
              </p:nvSpPr>
              <p:spPr>
                <a:xfrm>
                  <a:off x="4993851" y="2317116"/>
                  <a:ext cx="114998" cy="11844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146" name="Google Shape;1146;p46"/>
                <p:cNvSpPr/>
                <p:nvPr/>
              </p:nvSpPr>
              <p:spPr>
                <a:xfrm>
                  <a:off x="4311755" y="2989796"/>
                  <a:ext cx="779058" cy="9651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147" name="Google Shape;1147;p46"/>
                <p:cNvSpPr/>
                <p:nvPr/>
              </p:nvSpPr>
              <p:spPr>
                <a:xfrm>
                  <a:off x="3001622" y="4100085"/>
                  <a:ext cx="831922" cy="8532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148" name="Google Shape;1148;p46"/>
                <p:cNvSpPr/>
                <p:nvPr/>
              </p:nvSpPr>
              <p:spPr>
                <a:xfrm>
                  <a:off x="2319507" y="4100085"/>
                  <a:ext cx="231384" cy="7685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149" name="Google Shape;1149;p46"/>
              <p:cNvSpPr/>
              <p:nvPr/>
            </p:nvSpPr>
            <p:spPr>
              <a:xfrm>
                <a:off x="5295698" y="2372658"/>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1</a:t>
                </a:r>
                <a:endParaRPr sz="1200">
                  <a:solidFill>
                    <a:schemeClr val="dk1"/>
                  </a:solidFill>
                  <a:latin typeface="Arial"/>
                  <a:ea typeface="Arial"/>
                  <a:cs typeface="Arial"/>
                  <a:sym typeface="Arial"/>
                </a:endParaRPr>
              </a:p>
            </p:txBody>
          </p:sp>
          <p:sp>
            <p:nvSpPr>
              <p:cNvPr id="1150" name="Google Shape;1150;p46"/>
              <p:cNvSpPr/>
              <p:nvPr/>
            </p:nvSpPr>
            <p:spPr>
              <a:xfrm>
                <a:off x="4534536" y="3114314"/>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2</a:t>
                </a:r>
                <a:endParaRPr sz="1200">
                  <a:solidFill>
                    <a:schemeClr val="dk1"/>
                  </a:solidFill>
                  <a:latin typeface="Arial"/>
                  <a:ea typeface="Arial"/>
                  <a:cs typeface="Arial"/>
                  <a:sym typeface="Arial"/>
                </a:endParaRPr>
              </a:p>
            </p:txBody>
          </p:sp>
          <p:sp>
            <p:nvSpPr>
              <p:cNvPr id="1151" name="Google Shape;1151;p46"/>
              <p:cNvSpPr/>
              <p:nvPr/>
            </p:nvSpPr>
            <p:spPr>
              <a:xfrm>
                <a:off x="3241327" y="4190129"/>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3</a:t>
                </a:r>
                <a:endParaRPr sz="1200">
                  <a:solidFill>
                    <a:schemeClr val="dk1"/>
                  </a:solidFill>
                  <a:latin typeface="Arial"/>
                  <a:ea typeface="Arial"/>
                  <a:cs typeface="Arial"/>
                  <a:sym typeface="Arial"/>
                </a:endParaRPr>
              </a:p>
            </p:txBody>
          </p:sp>
          <p:sp>
            <p:nvSpPr>
              <p:cNvPr id="1152" name="Google Shape;1152;p46"/>
              <p:cNvSpPr/>
              <p:nvPr/>
            </p:nvSpPr>
            <p:spPr>
              <a:xfrm>
                <a:off x="2492237" y="4190128"/>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4</a:t>
                </a:r>
                <a:endParaRPr sz="1200">
                  <a:solidFill>
                    <a:schemeClr val="dk1"/>
                  </a:solidFill>
                  <a:latin typeface="Arial"/>
                  <a:ea typeface="Arial"/>
                  <a:cs typeface="Arial"/>
                  <a:sym typeface="Arial"/>
                </a:endParaRPr>
              </a:p>
            </p:txBody>
          </p:sp>
        </p:grpSp>
        <p:sp>
          <p:nvSpPr>
            <p:cNvPr id="1153" name="Google Shape;1153;p46"/>
            <p:cNvSpPr/>
            <p:nvPr/>
          </p:nvSpPr>
          <p:spPr>
            <a:xfrm>
              <a:off x="2076368" y="4594248"/>
              <a:ext cx="1013542"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Send files…</a:t>
              </a:r>
              <a:endParaRPr b="1" sz="1300">
                <a:solidFill>
                  <a:schemeClr val="lt1"/>
                </a:solidFill>
                <a:latin typeface="Arial"/>
                <a:ea typeface="Arial"/>
                <a:cs typeface="Arial"/>
                <a:sym typeface="Arial"/>
              </a:endParaRPr>
            </a:p>
          </p:txBody>
        </p:sp>
        <p:sp>
          <p:nvSpPr>
            <p:cNvPr id="1154" name="Google Shape;1154;p46"/>
            <p:cNvSpPr/>
            <p:nvPr/>
          </p:nvSpPr>
          <p:spPr>
            <a:xfrm>
              <a:off x="3300156" y="4591821"/>
              <a:ext cx="796709"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Desktop</a:t>
              </a:r>
              <a:endParaRPr b="1" sz="1300">
                <a:solidFill>
                  <a:schemeClr val="lt1"/>
                </a:solidFill>
                <a:latin typeface="Arial"/>
                <a:ea typeface="Arial"/>
                <a:cs typeface="Arial"/>
                <a:sym typeface="Arial"/>
              </a:endParaRPr>
            </a:p>
          </p:txBody>
        </p:sp>
        <p:sp>
          <p:nvSpPr>
            <p:cNvPr id="1155" name="Google Shape;1155;p46"/>
            <p:cNvSpPr/>
            <p:nvPr/>
          </p:nvSpPr>
          <p:spPr>
            <a:xfrm>
              <a:off x="4934746" y="3304640"/>
              <a:ext cx="1224080"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File Transfer…</a:t>
              </a:r>
              <a:endParaRPr b="1" sz="1300">
                <a:solidFill>
                  <a:schemeClr val="lt1"/>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Raspberry Pi với PC Windows</a:t>
            </a:r>
            <a:endParaRPr/>
          </a:p>
        </p:txBody>
      </p:sp>
      <p:grpSp>
        <p:nvGrpSpPr>
          <p:cNvPr id="1162" name="Google Shape;1162;p47"/>
          <p:cNvGrpSpPr/>
          <p:nvPr/>
        </p:nvGrpSpPr>
        <p:grpSpPr>
          <a:xfrm>
            <a:off x="559817" y="1935554"/>
            <a:ext cx="8879458" cy="215444"/>
            <a:chOff x="1027113" y="2045622"/>
            <a:chExt cx="8881513" cy="215496"/>
          </a:xfrm>
        </p:grpSpPr>
        <p:sp>
          <p:nvSpPr>
            <p:cNvPr id="1163" name="Google Shape;1163;p4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164" name="Google Shape;1164;p47"/>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Gửi tệp từ Windows sang Raspberry Pi bằng VNC</a:t>
              </a:r>
              <a:endParaRPr/>
            </a:p>
          </p:txBody>
        </p:sp>
      </p:grpSp>
      <p:sp>
        <p:nvSpPr>
          <p:cNvPr id="1165" name="Google Shape;1165;p47"/>
          <p:cNvSpPr/>
          <p:nvPr/>
        </p:nvSpPr>
        <p:spPr>
          <a:xfrm>
            <a:off x="416128" y="444866"/>
            <a:ext cx="6374416"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Kết nối với hệ điều hành Raspberry Pi từ máy tính của bạn</a:t>
            </a:r>
            <a:endParaRPr sz="1800">
              <a:solidFill>
                <a:schemeClr val="lt1"/>
              </a:solidFill>
              <a:latin typeface="Arial"/>
              <a:ea typeface="Arial"/>
              <a:cs typeface="Arial"/>
              <a:sym typeface="Arial"/>
            </a:endParaRPr>
          </a:p>
        </p:txBody>
      </p:sp>
      <p:sp>
        <p:nvSpPr>
          <p:cNvPr id="1166" name="Google Shape;1166;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167" name="Google Shape;1167;p47"/>
          <p:cNvSpPr/>
          <p:nvPr/>
        </p:nvSpPr>
        <p:spPr>
          <a:xfrm>
            <a:off x="6314535" y="2456769"/>
            <a:ext cx="3153465" cy="1248238"/>
          </a:xfrm>
          <a:prstGeom prst="rect">
            <a:avLst/>
          </a:prstGeom>
          <a:noFill/>
          <a:ln>
            <a:noFill/>
          </a:ln>
        </p:spPr>
        <p:txBody>
          <a:bodyPr anchorCtr="0" anchor="t" bIns="71975" lIns="0" spcFirstLastPara="1" rIns="143950" wrap="square" tIns="71975">
            <a:spAutoFit/>
          </a:bodyPr>
          <a:lstStyle/>
          <a:p>
            <a:pPr indent="-274638" lvl="0" marL="449263" marR="0" rtl="0" algn="l">
              <a:spcBef>
                <a:spcPts val="0"/>
              </a:spcBef>
              <a:spcAft>
                <a:spcPts val="0"/>
              </a:spcAft>
              <a:buClr>
                <a:srgbClr val="262626"/>
              </a:buClr>
              <a:buSzPts val="1300"/>
              <a:buFont typeface="Arial"/>
              <a:buAutoNum type="arabicPeriod" startAt="6"/>
            </a:pPr>
            <a:r>
              <a:rPr lang="en-US" sz="1300">
                <a:solidFill>
                  <a:srgbClr val="262626"/>
                </a:solidFill>
                <a:latin typeface="Arial"/>
                <a:ea typeface="Arial"/>
                <a:cs typeface="Arial"/>
                <a:sym typeface="Arial"/>
              </a:rPr>
              <a:t>Bạn có thể thấy tệp test.txt được gửi từ /home/pi/Desktop. Chọn tệp và nhấn OK.</a:t>
            </a:r>
            <a:endParaRPr sz="1300">
              <a:solidFill>
                <a:srgbClr val="262626"/>
              </a:solidFill>
              <a:latin typeface="Arial"/>
              <a:ea typeface="Arial"/>
              <a:cs typeface="Arial"/>
              <a:sym typeface="Arial"/>
            </a:endParaRPr>
          </a:p>
          <a:p>
            <a:pPr indent="-274638" lvl="0" marL="449263" marR="0" rtl="0" algn="l">
              <a:spcBef>
                <a:spcPts val="800"/>
              </a:spcBef>
              <a:spcAft>
                <a:spcPts val="0"/>
              </a:spcAft>
              <a:buClr>
                <a:srgbClr val="262626"/>
              </a:buClr>
              <a:buSzPts val="1300"/>
              <a:buFont typeface="Arial"/>
              <a:buAutoNum type="arabicPeriod" startAt="6"/>
            </a:pPr>
            <a:r>
              <a:rPr lang="en-US" sz="1300">
                <a:solidFill>
                  <a:srgbClr val="262626"/>
                </a:solidFill>
                <a:latin typeface="Arial"/>
                <a:ea typeface="Arial"/>
                <a:cs typeface="Arial"/>
                <a:sym typeface="Arial"/>
              </a:rPr>
              <a:t>Vào Windows Desktop của PC, bạn có thể thấy tệp test.txt tồn tại.</a:t>
            </a:r>
            <a:endParaRPr/>
          </a:p>
        </p:txBody>
      </p:sp>
      <p:grpSp>
        <p:nvGrpSpPr>
          <p:cNvPr id="1168" name="Google Shape;1168;p47"/>
          <p:cNvGrpSpPr/>
          <p:nvPr/>
        </p:nvGrpSpPr>
        <p:grpSpPr>
          <a:xfrm>
            <a:off x="430530" y="2329372"/>
            <a:ext cx="5930681" cy="3243292"/>
            <a:chOff x="430530" y="2329372"/>
            <a:chExt cx="5930681" cy="3243292"/>
          </a:xfrm>
        </p:grpSpPr>
        <p:grpSp>
          <p:nvGrpSpPr>
            <p:cNvPr id="1169" name="Google Shape;1169;p47"/>
            <p:cNvGrpSpPr/>
            <p:nvPr/>
          </p:nvGrpSpPr>
          <p:grpSpPr>
            <a:xfrm>
              <a:off x="559817" y="2329372"/>
              <a:ext cx="5801394" cy="3243292"/>
              <a:chOff x="552602" y="2289595"/>
              <a:chExt cx="2441069" cy="1364689"/>
            </a:xfrm>
          </p:grpSpPr>
          <p:pic>
            <p:nvPicPr>
              <p:cNvPr id="1170" name="Google Shape;1170;p47"/>
              <p:cNvPicPr preferRelativeResize="0"/>
              <p:nvPr/>
            </p:nvPicPr>
            <p:blipFill rotWithShape="1">
              <a:blip r:embed="rId3">
                <a:alphaModFix/>
              </a:blip>
              <a:srcRect b="0" l="239" r="420" t="187"/>
              <a:stretch/>
            </p:blipFill>
            <p:spPr>
              <a:xfrm>
                <a:off x="552602" y="2289595"/>
                <a:ext cx="2441069" cy="1364689"/>
              </a:xfrm>
              <a:prstGeom prst="rect">
                <a:avLst/>
              </a:prstGeom>
              <a:noFill/>
              <a:ln cap="flat" cmpd="sng" w="9525">
                <a:solidFill>
                  <a:srgbClr val="BFBFBF"/>
                </a:solidFill>
                <a:prstDash val="solid"/>
                <a:round/>
                <a:headEnd len="sm" w="sm" type="none"/>
                <a:tailEnd len="sm" w="sm" type="none"/>
              </a:ln>
            </p:spPr>
          </p:pic>
          <p:sp>
            <p:nvSpPr>
              <p:cNvPr id="1171" name="Google Shape;1171;p47"/>
              <p:cNvSpPr/>
              <p:nvPr/>
            </p:nvSpPr>
            <p:spPr>
              <a:xfrm>
                <a:off x="1502712" y="2900630"/>
                <a:ext cx="162519" cy="5678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172" name="Google Shape;1172;p47"/>
              <p:cNvSpPr/>
              <p:nvPr/>
            </p:nvSpPr>
            <p:spPr>
              <a:xfrm>
                <a:off x="1504442" y="3065441"/>
                <a:ext cx="214821" cy="4732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173" name="Google Shape;1173;p47"/>
              <p:cNvSpPr/>
              <p:nvPr/>
            </p:nvSpPr>
            <p:spPr>
              <a:xfrm>
                <a:off x="1846446" y="3101340"/>
                <a:ext cx="96189" cy="4571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174" name="Google Shape;1174;p47"/>
            <p:cNvSpPr/>
            <p:nvPr/>
          </p:nvSpPr>
          <p:spPr>
            <a:xfrm>
              <a:off x="3645434" y="4012851"/>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6</a:t>
              </a:r>
              <a:endParaRPr sz="1200">
                <a:solidFill>
                  <a:schemeClr val="dk1"/>
                </a:solidFill>
                <a:latin typeface="Arial"/>
                <a:ea typeface="Arial"/>
                <a:cs typeface="Arial"/>
                <a:sym typeface="Arial"/>
              </a:endParaRPr>
            </a:p>
          </p:txBody>
        </p:sp>
        <p:sp>
          <p:nvSpPr>
            <p:cNvPr id="1175" name="Google Shape;1175;p47"/>
            <p:cNvSpPr/>
            <p:nvPr/>
          </p:nvSpPr>
          <p:spPr>
            <a:xfrm>
              <a:off x="2434342" y="3309974"/>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7</a:t>
              </a:r>
              <a:endParaRPr sz="1200">
                <a:solidFill>
                  <a:schemeClr val="dk1"/>
                </a:solidFill>
                <a:latin typeface="Arial"/>
                <a:ea typeface="Arial"/>
                <a:cs typeface="Arial"/>
                <a:sym typeface="Arial"/>
              </a:endParaRPr>
            </a:p>
          </p:txBody>
        </p:sp>
        <p:sp>
          <p:nvSpPr>
            <p:cNvPr id="1176" name="Google Shape;1176;p47"/>
            <p:cNvSpPr/>
            <p:nvPr/>
          </p:nvSpPr>
          <p:spPr>
            <a:xfrm>
              <a:off x="1625183" y="3720292"/>
              <a:ext cx="775692"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Test. txt</a:t>
              </a:r>
              <a:endParaRPr b="1" sz="1300">
                <a:solidFill>
                  <a:schemeClr val="lt1"/>
                </a:solidFill>
                <a:latin typeface="Arial"/>
                <a:ea typeface="Arial"/>
                <a:cs typeface="Arial"/>
                <a:sym typeface="Arial"/>
              </a:endParaRPr>
            </a:p>
          </p:txBody>
        </p:sp>
        <p:cxnSp>
          <p:nvCxnSpPr>
            <p:cNvPr id="1177" name="Google Shape;1177;p47"/>
            <p:cNvCxnSpPr>
              <a:stCxn id="1176" idx="3"/>
              <a:endCxn id="1171" idx="1"/>
            </p:cNvCxnSpPr>
            <p:nvPr/>
          </p:nvCxnSpPr>
          <p:spPr>
            <a:xfrm>
              <a:off x="2400875" y="3842338"/>
              <a:ext cx="417000" cy="6600"/>
            </a:xfrm>
            <a:prstGeom prst="straightConnector1">
              <a:avLst/>
            </a:prstGeom>
            <a:noFill/>
            <a:ln cap="flat" cmpd="sng" w="12700">
              <a:solidFill>
                <a:srgbClr val="00B0F0"/>
              </a:solidFill>
              <a:prstDash val="solid"/>
              <a:miter lim="800000"/>
              <a:headEnd len="sm" w="sm" type="none"/>
              <a:tailEnd len="med" w="med" type="triangle"/>
            </a:ln>
          </p:spPr>
        </p:cxnSp>
        <p:grpSp>
          <p:nvGrpSpPr>
            <p:cNvPr id="1178" name="Google Shape;1178;p47"/>
            <p:cNvGrpSpPr/>
            <p:nvPr/>
          </p:nvGrpSpPr>
          <p:grpSpPr>
            <a:xfrm>
              <a:off x="430530" y="4118997"/>
              <a:ext cx="2387251" cy="244091"/>
              <a:chOff x="430530" y="4189874"/>
              <a:chExt cx="2387251" cy="244091"/>
            </a:xfrm>
          </p:grpSpPr>
          <p:sp>
            <p:nvSpPr>
              <p:cNvPr id="1179" name="Google Shape;1179;p47"/>
              <p:cNvSpPr/>
              <p:nvPr/>
            </p:nvSpPr>
            <p:spPr>
              <a:xfrm>
                <a:off x="430530" y="4189874"/>
                <a:ext cx="1969351"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Path: /home/pi/Desktop</a:t>
                </a:r>
                <a:endParaRPr b="1" sz="1300">
                  <a:solidFill>
                    <a:schemeClr val="lt1"/>
                  </a:solidFill>
                  <a:latin typeface="Arial"/>
                  <a:ea typeface="Arial"/>
                  <a:cs typeface="Arial"/>
                  <a:sym typeface="Arial"/>
                </a:endParaRPr>
              </a:p>
            </p:txBody>
          </p:sp>
          <p:cxnSp>
            <p:nvCxnSpPr>
              <p:cNvPr id="1180" name="Google Shape;1180;p47"/>
              <p:cNvCxnSpPr>
                <a:stCxn id="1179" idx="3"/>
              </p:cNvCxnSpPr>
              <p:nvPr/>
            </p:nvCxnSpPr>
            <p:spPr>
              <a:xfrm flipH="1" rot="10800000">
                <a:off x="2399881" y="4305320"/>
                <a:ext cx="417900" cy="6600"/>
              </a:xfrm>
              <a:prstGeom prst="straightConnector1">
                <a:avLst/>
              </a:prstGeom>
              <a:noFill/>
              <a:ln cap="flat" cmpd="sng" w="12700">
                <a:solidFill>
                  <a:srgbClr val="00B0F0"/>
                </a:solidFill>
                <a:prstDash val="solid"/>
                <a:miter lim="800000"/>
                <a:headEnd len="sm" w="sm" type="none"/>
                <a:tailEnd len="med" w="med" type="triangle"/>
              </a:ln>
            </p:spPr>
          </p:cxnSp>
        </p:grpSp>
        <p:sp>
          <p:nvSpPr>
            <p:cNvPr id="1181" name="Google Shape;1181;p47"/>
            <p:cNvSpPr/>
            <p:nvPr/>
          </p:nvSpPr>
          <p:spPr>
            <a:xfrm>
              <a:off x="3546107" y="4423169"/>
              <a:ext cx="405865"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OK</a:t>
              </a:r>
              <a:endParaRPr b="1" sz="1300">
                <a:solidFill>
                  <a:schemeClr val="lt1"/>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48"/>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Hướng dẫn lệnh Raspberry Pi OS</a:t>
            </a:r>
            <a:endParaRPr sz="3600">
              <a:solidFill>
                <a:schemeClr val="dk1"/>
              </a:solidFill>
              <a:latin typeface="Arial"/>
              <a:ea typeface="Arial"/>
              <a:cs typeface="Arial"/>
              <a:sym typeface="Arial"/>
            </a:endParaRPr>
          </a:p>
        </p:txBody>
      </p:sp>
      <p:sp>
        <p:nvSpPr>
          <p:cNvPr id="1188" name="Google Shape;1188;p48"/>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 </a:t>
            </a:r>
            <a:endParaRPr sz="5400">
              <a:solidFill>
                <a:srgbClr val="7F7F7F"/>
              </a:solidFill>
              <a:latin typeface="Arial"/>
              <a:ea typeface="Arial"/>
              <a:cs typeface="Arial"/>
              <a:sym typeface="Arial"/>
            </a:endParaRPr>
          </a:p>
        </p:txBody>
      </p:sp>
      <p:sp>
        <p:nvSpPr>
          <p:cNvPr id="1189" name="Google Shape;1189;p48"/>
          <p:cNvSpPr/>
          <p:nvPr/>
        </p:nvSpPr>
        <p:spPr>
          <a:xfrm>
            <a:off x="1234524" y="3745809"/>
            <a:ext cx="5519420"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Kết nối với hệ điều hành Raspberry Pi từ máy tính của bạn</a:t>
            </a:r>
            <a:endParaRPr sz="1800">
              <a:solidFill>
                <a:srgbClr val="A5A5A5"/>
              </a:solidFill>
              <a:latin typeface="Arial"/>
              <a:ea typeface="Arial"/>
              <a:cs typeface="Arial"/>
              <a:sym typeface="Arial"/>
            </a:endParaRPr>
          </a:p>
        </p:txBody>
      </p:sp>
      <p:sp>
        <p:nvSpPr>
          <p:cNvPr id="1190" name="Google Shape;1190;p48"/>
          <p:cNvSpPr/>
          <p:nvPr/>
        </p:nvSpPr>
        <p:spPr>
          <a:xfrm>
            <a:off x="1051644" y="388313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191" name="Google Shape;1191;p48"/>
          <p:cNvSpPr/>
          <p:nvPr/>
        </p:nvSpPr>
        <p:spPr>
          <a:xfrm>
            <a:off x="1234524" y="431414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2.2. Lệnh cơ bản</a:t>
            </a:r>
            <a:endParaRPr sz="1800">
              <a:solidFill>
                <a:srgbClr val="3F3F3F"/>
              </a:solidFill>
              <a:latin typeface="Arial"/>
              <a:ea typeface="Arial"/>
              <a:cs typeface="Arial"/>
              <a:sym typeface="Arial"/>
            </a:endParaRPr>
          </a:p>
        </p:txBody>
      </p:sp>
      <p:sp>
        <p:nvSpPr>
          <p:cNvPr id="1192" name="Google Shape;1192;p48"/>
          <p:cNvSpPr/>
          <p:nvPr/>
        </p:nvSpPr>
        <p:spPr>
          <a:xfrm>
            <a:off x="1051644" y="4312969"/>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1193" name="Google Shape;1193;p48"/>
          <p:cNvGrpSpPr/>
          <p:nvPr/>
        </p:nvGrpSpPr>
        <p:grpSpPr>
          <a:xfrm>
            <a:off x="1051644" y="4742803"/>
            <a:ext cx="5702300" cy="278172"/>
            <a:chOff x="571500" y="5165783"/>
            <a:chExt cx="5702300" cy="278172"/>
          </a:xfrm>
        </p:grpSpPr>
        <p:sp>
          <p:nvSpPr>
            <p:cNvPr id="1194" name="Google Shape;1194;p48"/>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2.3. Các lệnh về Hệ thống tệp</a:t>
              </a:r>
              <a:endParaRPr sz="1800">
                <a:solidFill>
                  <a:srgbClr val="A5A5A5"/>
                </a:solidFill>
                <a:latin typeface="Arial"/>
                <a:ea typeface="Arial"/>
                <a:cs typeface="Arial"/>
                <a:sym typeface="Arial"/>
              </a:endParaRPr>
            </a:p>
          </p:txBody>
        </p:sp>
        <p:sp>
          <p:nvSpPr>
            <p:cNvPr id="1195" name="Google Shape;1195;p4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1196" name="Google Shape;1196;p48"/>
          <p:cNvGrpSpPr/>
          <p:nvPr/>
        </p:nvGrpSpPr>
        <p:grpSpPr>
          <a:xfrm>
            <a:off x="1051644" y="5147638"/>
            <a:ext cx="5702300" cy="278172"/>
            <a:chOff x="571500" y="5165783"/>
            <a:chExt cx="5702300" cy="278172"/>
          </a:xfrm>
        </p:grpSpPr>
        <p:sp>
          <p:nvSpPr>
            <p:cNvPr id="1197" name="Google Shape;1197;p48"/>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2.4. Các lệnh về điều khiển hệ thống</a:t>
              </a:r>
              <a:endParaRPr sz="1800">
                <a:solidFill>
                  <a:srgbClr val="A5A5A5"/>
                </a:solidFill>
                <a:latin typeface="Arial"/>
                <a:ea typeface="Arial"/>
                <a:cs typeface="Arial"/>
                <a:sym typeface="Arial"/>
              </a:endParaRPr>
            </a:p>
          </p:txBody>
        </p:sp>
        <p:sp>
          <p:nvSpPr>
            <p:cNvPr id="1198" name="Google Shape;1198;p4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
        <p:nvSpPr>
          <p:cNvPr id="1199" name="Google Shape;1199;p48"/>
          <p:cNvSpPr/>
          <p:nvPr/>
        </p:nvSpPr>
        <p:spPr>
          <a:xfrm>
            <a:off x="5307327" y="434999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1200" name="Google Shape;1200;p48"/>
          <p:cNvSpPr/>
          <p:nvPr/>
        </p:nvSpPr>
        <p:spPr>
          <a:xfrm>
            <a:off x="5307327" y="477983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201" name="Google Shape;1201;p48"/>
          <p:cNvSpPr/>
          <p:nvPr/>
        </p:nvSpPr>
        <p:spPr>
          <a:xfrm>
            <a:off x="5307327" y="5184666"/>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1202" name="Google Shape;1202;p48"/>
          <p:cNvGrpSpPr/>
          <p:nvPr/>
        </p:nvGrpSpPr>
        <p:grpSpPr>
          <a:xfrm>
            <a:off x="5490207" y="4351170"/>
            <a:ext cx="4315340" cy="1111668"/>
            <a:chOff x="5741201" y="4533272"/>
            <a:chExt cx="5519420" cy="1111668"/>
          </a:xfrm>
        </p:grpSpPr>
        <p:sp>
          <p:nvSpPr>
            <p:cNvPr id="1203" name="Google Shape;1203;p48"/>
            <p:cNvSpPr/>
            <p:nvPr/>
          </p:nvSpPr>
          <p:spPr>
            <a:xfrm>
              <a:off x="5741201" y="453327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2.5. Các lệnh về Network</a:t>
              </a:r>
              <a:endParaRPr/>
            </a:p>
          </p:txBody>
        </p:sp>
        <p:sp>
          <p:nvSpPr>
            <p:cNvPr id="1204" name="Google Shape;1204;p48"/>
            <p:cNvSpPr/>
            <p:nvPr/>
          </p:nvSpPr>
          <p:spPr>
            <a:xfrm>
              <a:off x="5741201" y="49631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2.6. Các lệnh về Người dùng &amp; Quyền</a:t>
              </a:r>
              <a:endParaRPr sz="1800">
                <a:solidFill>
                  <a:srgbClr val="A5A5A5"/>
                </a:solidFill>
                <a:latin typeface="Arial"/>
                <a:ea typeface="Arial"/>
                <a:cs typeface="Arial"/>
                <a:sym typeface="Arial"/>
              </a:endParaRPr>
            </a:p>
          </p:txBody>
        </p:sp>
        <p:sp>
          <p:nvSpPr>
            <p:cNvPr id="1205" name="Google Shape;1205;p48"/>
            <p:cNvSpPr/>
            <p:nvPr/>
          </p:nvSpPr>
          <p:spPr>
            <a:xfrm>
              <a:off x="5741201" y="5367941"/>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2.7. Công cụ lập trình</a:t>
              </a:r>
              <a:endParaRPr sz="1800">
                <a:solidFill>
                  <a:srgbClr val="A5A5A5"/>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4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212" name="Google Shape;1212;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13" name="Google Shape;1213;p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Lệnh cơ bản</a:t>
            </a:r>
            <a:endParaRPr sz="2400">
              <a:solidFill>
                <a:srgbClr val="0C0C0C"/>
              </a:solidFill>
              <a:latin typeface="Arial"/>
              <a:ea typeface="Arial"/>
              <a:cs typeface="Arial"/>
              <a:sym typeface="Arial"/>
            </a:endParaRPr>
          </a:p>
        </p:txBody>
      </p:sp>
      <p:sp>
        <p:nvSpPr>
          <p:cNvPr id="1214" name="Google Shape;1214;p49"/>
          <p:cNvSpPr/>
          <p:nvPr/>
        </p:nvSpPr>
        <p:spPr>
          <a:xfrm>
            <a:off x="712182" y="2141582"/>
            <a:ext cx="8630827" cy="216130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bash shell và cấu trúc dòng lệnh</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đường dẫn thường được sử dụng cho lệnh</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các lệnh được sử dụng để cài đặt và quản lý các gói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các thư mục và các lệnh Linux cơ bản được sử dụng hữu ích</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bash shell và kiểm tra các chức năng hữu ích của bash shell</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và sử dụng các lệnh tìm kiếm, đồng thời kiểm tra các biểu thức chính quy của Linux để tìm kiếm</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và sử dụng các lệnh nén</a:t>
            </a:r>
            <a:endParaRPr sz="1300">
              <a:solidFill>
                <a:srgbClr val="262626"/>
              </a:solidFill>
              <a:latin typeface="Arial"/>
              <a:ea typeface="Arial"/>
              <a:cs typeface="Arial"/>
              <a:sym typeface="Arial"/>
            </a:endParaRPr>
          </a:p>
        </p:txBody>
      </p:sp>
      <p:grpSp>
        <p:nvGrpSpPr>
          <p:cNvPr id="1215" name="Google Shape;1215;p49"/>
          <p:cNvGrpSpPr/>
          <p:nvPr/>
        </p:nvGrpSpPr>
        <p:grpSpPr>
          <a:xfrm>
            <a:off x="559817" y="1892687"/>
            <a:ext cx="8783192" cy="215394"/>
            <a:chOff x="1027113" y="2063735"/>
            <a:chExt cx="8785225" cy="215444"/>
          </a:xfrm>
        </p:grpSpPr>
        <p:sp>
          <p:nvSpPr>
            <p:cNvPr id="1216" name="Google Shape;1216;p49"/>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217" name="Google Shape;1217;p49"/>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Mục đích của bài này như sau:</a:t>
              </a:r>
              <a:endParaRPr sz="1400">
                <a:solidFill>
                  <a:srgbClr val="262626"/>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HĐH (Hệ điều hành) là gì?</a:t>
            </a:r>
            <a:endParaRPr/>
          </a:p>
        </p:txBody>
      </p:sp>
      <p:sp>
        <p:nvSpPr>
          <p:cNvPr id="192" name="Google Shape;192;p5"/>
          <p:cNvSpPr/>
          <p:nvPr/>
        </p:nvSpPr>
        <p:spPr>
          <a:xfrm>
            <a:off x="559816" y="3074852"/>
            <a:ext cx="8895167" cy="1044684"/>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Người dùng phổ thông không cần hiểu rõ về hệ điều hành. Tuy nhiên, lập trình viên hệ thống phải hiểu rõ về hệ điều hành để viết chương trình hiệu quả.</a:t>
            </a:r>
            <a:endParaRPr/>
          </a:p>
        </p:txBody>
      </p:sp>
      <p:grpSp>
        <p:nvGrpSpPr>
          <p:cNvPr id="193" name="Google Shape;193;p5"/>
          <p:cNvGrpSpPr/>
          <p:nvPr/>
        </p:nvGrpSpPr>
        <p:grpSpPr>
          <a:xfrm>
            <a:off x="559817" y="2307213"/>
            <a:ext cx="8783192" cy="215444"/>
            <a:chOff x="1027113" y="2045625"/>
            <a:chExt cx="8785225" cy="215494"/>
          </a:xfrm>
        </p:grpSpPr>
        <p:sp>
          <p:nvSpPr>
            <p:cNvPr id="194" name="Google Shape;194;p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5" name="Google Shape;195;p5"/>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Mục tiêu của HĐH là quản lý phần cứng hiệu quả nhất.</a:t>
              </a:r>
              <a:endParaRPr/>
            </a:p>
          </p:txBody>
        </p:sp>
      </p:grpSp>
      <p:sp>
        <p:nvSpPr>
          <p:cNvPr id="196" name="Google Shape;196;p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Linux</a:t>
            </a:r>
            <a:endParaRPr sz="1800">
              <a:solidFill>
                <a:schemeClr val="lt1"/>
              </a:solidFill>
              <a:latin typeface="Arial"/>
              <a:ea typeface="Arial"/>
              <a:cs typeface="Arial"/>
              <a:sym typeface="Arial"/>
            </a:endParaRPr>
          </a:p>
        </p:txBody>
      </p:sp>
      <p:grpSp>
        <p:nvGrpSpPr>
          <p:cNvPr id="197" name="Google Shape;197;p5"/>
          <p:cNvGrpSpPr/>
          <p:nvPr/>
        </p:nvGrpSpPr>
        <p:grpSpPr>
          <a:xfrm>
            <a:off x="559817" y="1936761"/>
            <a:ext cx="8783192" cy="215444"/>
            <a:chOff x="1027113" y="2045625"/>
            <a:chExt cx="8785225" cy="215494"/>
          </a:xfrm>
        </p:grpSpPr>
        <p:sp>
          <p:nvSpPr>
            <p:cNvPr id="198" name="Google Shape;198;p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9" name="Google Shape;199;p5"/>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Đó là chương trình quản lý quan trọng nhất, đóng vai trò là giao diện quan trọng bên cạnh phần cứng.</a:t>
              </a:r>
              <a:endParaRPr/>
            </a:p>
          </p:txBody>
        </p:sp>
      </p:grpSp>
      <p:grpSp>
        <p:nvGrpSpPr>
          <p:cNvPr id="200" name="Google Shape;200;p5"/>
          <p:cNvGrpSpPr/>
          <p:nvPr/>
        </p:nvGrpSpPr>
        <p:grpSpPr>
          <a:xfrm>
            <a:off x="559817" y="2677665"/>
            <a:ext cx="8783192" cy="215444"/>
            <a:chOff x="1027113" y="2045625"/>
            <a:chExt cx="8785225" cy="215494"/>
          </a:xfrm>
        </p:grpSpPr>
        <p:sp>
          <p:nvSpPr>
            <p:cNvPr id="201" name="Google Shape;201;p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2" name="Google Shape;202;p5"/>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HĐH hỗ trợ người dùng làm việc và giúp các chương trình khác hoạt động.</a:t>
              </a:r>
              <a:endParaRPr/>
            </a:p>
          </p:txBody>
        </p:sp>
      </p:grpSp>
      <p:sp>
        <p:nvSpPr>
          <p:cNvPr id="203" name="Google Shape;203;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5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224" name="Google Shape;1224;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25" name="Google Shape;1225;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Bash Shell</a:t>
            </a:r>
            <a:endParaRPr/>
          </a:p>
        </p:txBody>
      </p:sp>
      <p:sp>
        <p:nvSpPr>
          <p:cNvPr id="1226" name="Google Shape;1226;p50"/>
          <p:cNvSpPr/>
          <p:nvPr/>
        </p:nvSpPr>
        <p:spPr>
          <a:xfrm>
            <a:off x="712182" y="2141582"/>
            <a:ext cx="8630827" cy="336676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Bash shell là shell cơ bản của hệ điều hành Raspberry Pi. </a:t>
            </a:r>
            <a:endParaRPr/>
          </a:p>
          <a:p>
            <a:pPr indent="-182526" lvl="0" marL="182526"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Shell là một trình thông dịch dòng lệnh, </a:t>
            </a:r>
            <a:r>
              <a:rPr lang="en-US" sz="1300">
                <a:solidFill>
                  <a:srgbClr val="262626"/>
                </a:solidFill>
                <a:latin typeface="Arial"/>
                <a:ea typeface="Arial"/>
                <a:cs typeface="Arial"/>
                <a:sym typeface="Arial"/>
              </a:rPr>
              <a:t>nghĩa là </a:t>
            </a:r>
            <a:r>
              <a:rPr b="1" lang="en-US" sz="1300">
                <a:solidFill>
                  <a:srgbClr val="262626"/>
                </a:solidFill>
                <a:latin typeface="Arial"/>
                <a:ea typeface="Arial"/>
                <a:cs typeface="Arial"/>
                <a:sym typeface="Arial"/>
              </a:rPr>
              <a:t>nó là một chương trình nhận đầu vào văn bản và thực thi các lệnh trên hệ thống (nhân).</a:t>
            </a:r>
            <a:endParaRPr b="1"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rất nhiều shell được sử dụng phổ biến như Bourne Shell, C Shell, Korn Shell. Chúng ta sẽ tìm hiểu về các Lệnh Linux với Bash Shell.</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Bash Shell (Bourne Again Shell) là shell được sửa đổi từ Bourne Shell và Bash Shell, được sử dụng rộng rãi cho Linux.</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Lợi thế của Bash Shell:</a:t>
            </a:r>
            <a:endParaRPr/>
          </a:p>
          <a:p>
            <a:pPr indent="-285750" lvl="2"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Chức năng tự động hoàn thành lệnh bằng Tab</a:t>
            </a:r>
            <a:endParaRPr/>
          </a:p>
          <a:p>
            <a:pPr indent="-285750" lvl="2"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Chức năng lịch sử dòng lệnh</a:t>
            </a:r>
            <a:endParaRPr b="0" i="0" sz="1300" u="none" cap="none" strike="noStrike">
              <a:solidFill>
                <a:srgbClr val="262626"/>
              </a:solidFill>
              <a:latin typeface="Arial"/>
              <a:ea typeface="Arial"/>
              <a:cs typeface="Arial"/>
              <a:sym typeface="Arial"/>
            </a:endParaRPr>
          </a:p>
          <a:p>
            <a:pPr indent="-285750" lvl="2"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Chức năng bí danh</a:t>
            </a:r>
            <a:endParaRPr b="0" i="0" sz="1300" u="none" cap="none" strike="noStrike">
              <a:solidFill>
                <a:srgbClr val="262626"/>
              </a:solidFill>
              <a:latin typeface="Arial"/>
              <a:ea typeface="Arial"/>
              <a:cs typeface="Arial"/>
              <a:sym typeface="Arial"/>
            </a:endParaRPr>
          </a:p>
          <a:p>
            <a:pPr indent="-285750" lvl="2"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Phím tắt chỉnh sửa dòng</a:t>
            </a:r>
            <a:endParaRPr b="0" i="0" sz="1300" u="none" cap="none" strike="noStrike">
              <a:solidFill>
                <a:srgbClr val="262626"/>
              </a:solidFill>
              <a:latin typeface="Arial"/>
              <a:ea typeface="Arial"/>
              <a:cs typeface="Arial"/>
              <a:sym typeface="Arial"/>
            </a:endParaRPr>
          </a:p>
        </p:txBody>
      </p:sp>
      <p:grpSp>
        <p:nvGrpSpPr>
          <p:cNvPr id="1227" name="Google Shape;1227;p50"/>
          <p:cNvGrpSpPr/>
          <p:nvPr/>
        </p:nvGrpSpPr>
        <p:grpSpPr>
          <a:xfrm>
            <a:off x="559817" y="1892687"/>
            <a:ext cx="8783192" cy="215394"/>
            <a:chOff x="1027113" y="2063735"/>
            <a:chExt cx="8785225" cy="215444"/>
          </a:xfrm>
        </p:grpSpPr>
        <p:sp>
          <p:nvSpPr>
            <p:cNvPr id="1228" name="Google Shape;1228;p50"/>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229" name="Google Shape;1229;p50"/>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Bash Shell là gì?</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5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 của dòng lệnh</a:t>
            </a:r>
            <a:endParaRPr sz="2400">
              <a:solidFill>
                <a:srgbClr val="0C0C0C"/>
              </a:solidFill>
              <a:latin typeface="Arial"/>
              <a:ea typeface="Arial"/>
              <a:cs typeface="Arial"/>
              <a:sym typeface="Arial"/>
            </a:endParaRPr>
          </a:p>
        </p:txBody>
      </p:sp>
      <p:sp>
        <p:nvSpPr>
          <p:cNvPr id="1236" name="Google Shape;1236;p5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237" name="Google Shape;1237;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238" name="Google Shape;1238;p51"/>
          <p:cNvGrpSpPr/>
          <p:nvPr/>
        </p:nvGrpSpPr>
        <p:grpSpPr>
          <a:xfrm>
            <a:off x="5007044" y="4179551"/>
            <a:ext cx="3667417" cy="2024176"/>
            <a:chOff x="5166949" y="4557694"/>
            <a:chExt cx="2800493" cy="1545690"/>
          </a:xfrm>
        </p:grpSpPr>
        <p:pic>
          <p:nvPicPr>
            <p:cNvPr descr="텍스트이(가) 표시된 사진&#10;&#10;자동 생성된 설명" id="1239" name="Google Shape;1239;p51"/>
            <p:cNvPicPr preferRelativeResize="0"/>
            <p:nvPr/>
          </p:nvPicPr>
          <p:blipFill rotWithShape="1">
            <a:blip r:embed="rId3">
              <a:alphaModFix/>
            </a:blip>
            <a:srcRect b="762" l="260" r="230" t="528"/>
            <a:stretch/>
          </p:blipFill>
          <p:spPr>
            <a:xfrm>
              <a:off x="5166949" y="4557694"/>
              <a:ext cx="2800493" cy="1545690"/>
            </a:xfrm>
            <a:prstGeom prst="rect">
              <a:avLst/>
            </a:prstGeom>
            <a:noFill/>
            <a:ln cap="flat" cmpd="sng" w="9525">
              <a:solidFill>
                <a:srgbClr val="BFBFBF"/>
              </a:solidFill>
              <a:prstDash val="solid"/>
              <a:round/>
              <a:headEnd len="sm" w="sm" type="none"/>
              <a:tailEnd len="sm" w="sm" type="none"/>
            </a:ln>
          </p:spPr>
        </p:pic>
        <p:sp>
          <p:nvSpPr>
            <p:cNvPr id="1240" name="Google Shape;1240;p51"/>
            <p:cNvSpPr/>
            <p:nvPr/>
          </p:nvSpPr>
          <p:spPr>
            <a:xfrm>
              <a:off x="5590934" y="4927654"/>
              <a:ext cx="461398" cy="5285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241" name="Google Shape;1241;p51"/>
            <p:cNvSpPr/>
            <p:nvPr/>
          </p:nvSpPr>
          <p:spPr>
            <a:xfrm>
              <a:off x="5541992" y="5218476"/>
              <a:ext cx="2019874" cy="179055"/>
            </a:xfrm>
            <a:prstGeom prst="roundRect">
              <a:avLst>
                <a:gd fmla="val 50000" name="adj"/>
              </a:avLst>
            </a:prstGeom>
            <a:solidFill>
              <a:srgbClr val="FF000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Your command will start from here</a:t>
              </a:r>
              <a:endParaRPr/>
            </a:p>
          </p:txBody>
        </p:sp>
        <p:sp>
          <p:nvSpPr>
            <p:cNvPr id="1242" name="Google Shape;1242;p51"/>
            <p:cNvSpPr/>
            <p:nvPr/>
          </p:nvSpPr>
          <p:spPr>
            <a:xfrm rot="-5400000">
              <a:off x="5713621" y="5069062"/>
              <a:ext cx="216024" cy="138539"/>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1243" name="Google Shape;1243;p51"/>
          <p:cNvGrpSpPr/>
          <p:nvPr/>
        </p:nvGrpSpPr>
        <p:grpSpPr>
          <a:xfrm>
            <a:off x="559817" y="1892424"/>
            <a:ext cx="4174108" cy="215444"/>
            <a:chOff x="1027113" y="2045622"/>
            <a:chExt cx="4175074" cy="215496"/>
          </a:xfrm>
        </p:grpSpPr>
        <p:sp>
          <p:nvSpPr>
            <p:cNvPr id="1244" name="Google Shape;1244;p5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245" name="Google Shape;1245;p51"/>
            <p:cNvSpPr/>
            <p:nvPr/>
          </p:nvSpPr>
          <p:spPr>
            <a:xfrm>
              <a:off x="1179513" y="2045622"/>
              <a:ext cx="4022674"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Lời nhắc</a:t>
              </a:r>
              <a:endParaRPr sz="1400">
                <a:solidFill>
                  <a:srgbClr val="262626"/>
                </a:solidFill>
                <a:latin typeface="Arial"/>
                <a:ea typeface="Arial"/>
                <a:cs typeface="Arial"/>
                <a:sym typeface="Arial"/>
              </a:endParaRPr>
            </a:p>
          </p:txBody>
        </p:sp>
      </p:grpSp>
      <p:sp>
        <p:nvSpPr>
          <p:cNvPr id="1246" name="Google Shape;1246;p51"/>
          <p:cNvSpPr/>
          <p:nvPr/>
        </p:nvSpPr>
        <p:spPr>
          <a:xfrm>
            <a:off x="712182" y="2145129"/>
            <a:ext cx="4180967"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Dấu hiệu chờ người dùng nhập lệnh.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Bash shell: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trị hệ thống : #</a:t>
            </a:r>
            <a:endParaRPr sz="1300">
              <a:solidFill>
                <a:srgbClr val="262626"/>
              </a:solidFill>
              <a:latin typeface="Arial"/>
              <a:ea typeface="Arial"/>
              <a:cs typeface="Arial"/>
              <a:sym typeface="Arial"/>
            </a:endParaRPr>
          </a:p>
        </p:txBody>
      </p:sp>
      <p:sp>
        <p:nvSpPr>
          <p:cNvPr id="1247" name="Google Shape;1247;p51"/>
          <p:cNvSpPr/>
          <p:nvPr/>
        </p:nvSpPr>
        <p:spPr>
          <a:xfrm>
            <a:off x="5007044" y="2145129"/>
            <a:ext cx="4180967" cy="205871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Thư mục mặc định của cửa sổ đầu cuối là thư mục nhà (Đăng nhập) của người dùng.</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pi@raspberrypi:~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pi : Tên tài khoản người dùng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raspberrypi : Tên máy chủ</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 Thư mục chính của người dùng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 dấu nhắc bash shell</a:t>
            </a:r>
            <a:endParaRPr sz="1200">
              <a:solidFill>
                <a:srgbClr val="262626"/>
              </a:solidFill>
              <a:latin typeface="Arial"/>
              <a:ea typeface="Arial"/>
              <a:cs typeface="Arial"/>
              <a:sym typeface="Arial"/>
            </a:endParaRPr>
          </a:p>
        </p:txBody>
      </p:sp>
      <p:grpSp>
        <p:nvGrpSpPr>
          <p:cNvPr id="1248" name="Google Shape;1248;p51"/>
          <p:cNvGrpSpPr/>
          <p:nvPr/>
        </p:nvGrpSpPr>
        <p:grpSpPr>
          <a:xfrm>
            <a:off x="4860685" y="1892424"/>
            <a:ext cx="4174108" cy="215444"/>
            <a:chOff x="1027113" y="2045622"/>
            <a:chExt cx="4175074" cy="215496"/>
          </a:xfrm>
        </p:grpSpPr>
        <p:sp>
          <p:nvSpPr>
            <p:cNvPr id="1249" name="Google Shape;1249;p5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250" name="Google Shape;1250;p51"/>
            <p:cNvSpPr/>
            <p:nvPr/>
          </p:nvSpPr>
          <p:spPr>
            <a:xfrm>
              <a:off x="1179513" y="2045622"/>
              <a:ext cx="4022674"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Thư mục cơ bản</a:t>
              </a:r>
              <a:endParaRPr sz="1400">
                <a:solidFill>
                  <a:srgbClr val="262626"/>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graphicFrame>
        <p:nvGraphicFramePr>
          <p:cNvPr id="1256" name="Google Shape;1256;p52"/>
          <p:cNvGraphicFramePr/>
          <p:nvPr/>
        </p:nvGraphicFramePr>
        <p:xfrm>
          <a:off x="559818" y="3785897"/>
          <a:ext cx="3000000" cy="3000000"/>
        </p:xfrm>
        <a:graphic>
          <a:graphicData uri="http://schemas.openxmlformats.org/drawingml/2006/table">
            <a:tbl>
              <a:tblPr bandRow="1" firstRow="1">
                <a:noFill/>
                <a:tableStyleId>{2C95443A-0FA5-43C8-9287-9C9D9076A346}</a:tableStyleId>
              </a:tblPr>
              <a:tblGrid>
                <a:gridCol w="1269425"/>
                <a:gridCol w="7513775"/>
              </a:tblGrid>
              <a:tr h="221000">
                <a:tc gridSpan="2">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Cấu trúc lệnh Linux</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hMerge="1"/>
              </a:tr>
              <a:tr h="221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Mẫu</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Lệnh  [Option]  [Arguments . .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489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Các lệnh</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Có hàng trăm lệnh khác nhau mà người dùng nhập để sử dụng Linux, bao gồm data, man, ls, cp, mv, v.v.</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6281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Tùy chọn</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Bạn có thể sử dụng các tùy chọn để chọn chi tiết của lệnh. Các tùy chọn là một tính năng quan trọng để làm phong phú thêm chức năng của Linux và chúng có thể tồn tại hoặc không tồn tại tùy thuộc vào lệnh. Các tùy chọn bao gồm chữ thường hoặc chữ hoa bắt đầu bằng dấu -. Bạn nên tham khảo hướng dẫn của lệnh để xem nó có những tùy chọn nào và chức năng của nó là gì.</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885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Tranh luận</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u="none" cap="none" strike="noStrike">
                          <a:solidFill>
                            <a:srgbClr val="262626"/>
                          </a:solidFill>
                          <a:latin typeface="Arial"/>
                          <a:ea typeface="Arial"/>
                          <a:cs typeface="Arial"/>
                          <a:sym typeface="Arial"/>
                        </a:rPr>
                        <a:t>Đối số là các giá trị được truyền cho lệnh, thường sử dụng tên tệp hoặc thư mục. Đối số có thể không tồn tại tùy thuộc vào lệnh và các đối số cần thiết cho mỗi lệnh là khác nhau, vì vậy bạn nên tham khảo hướng dẫn.</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bl>
          </a:graphicData>
        </a:graphic>
      </p:graphicFrame>
      <p:sp>
        <p:nvSpPr>
          <p:cNvPr id="1257" name="Google Shape;1257;p5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258" name="Google Shape;1258;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59" name="Google Shape;1259;p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Lệnh Linux</a:t>
            </a:r>
            <a:endParaRPr/>
          </a:p>
        </p:txBody>
      </p:sp>
      <p:grpSp>
        <p:nvGrpSpPr>
          <p:cNvPr id="1260" name="Google Shape;1260;p52"/>
          <p:cNvGrpSpPr/>
          <p:nvPr/>
        </p:nvGrpSpPr>
        <p:grpSpPr>
          <a:xfrm>
            <a:off x="559817" y="3466817"/>
            <a:ext cx="3242638" cy="215444"/>
            <a:chOff x="559817" y="3508728"/>
            <a:chExt cx="3242638" cy="215444"/>
          </a:xfrm>
        </p:grpSpPr>
        <p:sp>
          <p:nvSpPr>
            <p:cNvPr id="1261" name="Google Shape;1261;p52"/>
            <p:cNvSpPr/>
            <p:nvPr/>
          </p:nvSpPr>
          <p:spPr>
            <a:xfrm>
              <a:off x="559817" y="3520095"/>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262" name="Google Shape;1262;p52"/>
            <p:cNvSpPr/>
            <p:nvPr/>
          </p:nvSpPr>
          <p:spPr>
            <a:xfrm>
              <a:off x="712182" y="3508728"/>
              <a:ext cx="3090273"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trúc của một lệnh</a:t>
              </a:r>
              <a:endParaRPr sz="1400">
                <a:solidFill>
                  <a:srgbClr val="262626"/>
                </a:solidFill>
                <a:latin typeface="Arial"/>
                <a:ea typeface="Arial"/>
                <a:cs typeface="Arial"/>
                <a:sym typeface="Arial"/>
              </a:endParaRPr>
            </a:p>
          </p:txBody>
        </p:sp>
      </p:grpSp>
      <p:grpSp>
        <p:nvGrpSpPr>
          <p:cNvPr id="1263" name="Google Shape;1263;p52"/>
          <p:cNvGrpSpPr/>
          <p:nvPr/>
        </p:nvGrpSpPr>
        <p:grpSpPr>
          <a:xfrm>
            <a:off x="559817" y="1892687"/>
            <a:ext cx="8783192" cy="215394"/>
            <a:chOff x="1027113" y="2063735"/>
            <a:chExt cx="8785225" cy="215444"/>
          </a:xfrm>
        </p:grpSpPr>
        <p:sp>
          <p:nvSpPr>
            <p:cNvPr id="1264" name="Google Shape;1264;p52"/>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265" name="Google Shape;1265;p52"/>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chỉnh sửa dòng lệnh</a:t>
              </a:r>
              <a:endParaRPr sz="1400">
                <a:solidFill>
                  <a:srgbClr val="262626"/>
                </a:solidFill>
                <a:latin typeface="Arial"/>
                <a:ea typeface="Arial"/>
                <a:cs typeface="Arial"/>
                <a:sym typeface="Arial"/>
              </a:endParaRPr>
            </a:p>
          </p:txBody>
        </p:sp>
      </p:grpSp>
      <p:sp>
        <p:nvSpPr>
          <p:cNvPr id="1266" name="Google Shape;1266;p52"/>
          <p:cNvSpPr/>
          <p:nvPr/>
        </p:nvSpPr>
        <p:spPr>
          <a:xfrm>
            <a:off x="712182" y="2145129"/>
            <a:ext cx="8260368" cy="125336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lệnh sau dấu nhắc.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Xóa ký tự: Sử dụng nút Backspace hoặc Delete.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Xóa từ: Ctrl + w, các từ cách nhau bởi khoảng trắng.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Xóa câu: Ctrl + u</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5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273" name="Google Shape;1273;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74" name="Google Shape;1274;p5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Đường dẫn </a:t>
            </a:r>
            <a:endParaRPr/>
          </a:p>
        </p:txBody>
      </p:sp>
      <p:grpSp>
        <p:nvGrpSpPr>
          <p:cNvPr id="1275" name="Google Shape;1275;p53"/>
          <p:cNvGrpSpPr/>
          <p:nvPr/>
        </p:nvGrpSpPr>
        <p:grpSpPr>
          <a:xfrm>
            <a:off x="559817" y="1892687"/>
            <a:ext cx="8784270" cy="2062826"/>
            <a:chOff x="559817" y="1892687"/>
            <a:chExt cx="8784270" cy="2062826"/>
          </a:xfrm>
        </p:grpSpPr>
        <p:grpSp>
          <p:nvGrpSpPr>
            <p:cNvPr id="1276" name="Google Shape;1276;p53"/>
            <p:cNvGrpSpPr/>
            <p:nvPr/>
          </p:nvGrpSpPr>
          <p:grpSpPr>
            <a:xfrm>
              <a:off x="559817" y="2267709"/>
              <a:ext cx="8783192" cy="215444"/>
              <a:chOff x="1027113" y="2045625"/>
              <a:chExt cx="8785225" cy="215494"/>
            </a:xfrm>
          </p:grpSpPr>
          <p:sp>
            <p:nvSpPr>
              <p:cNvPr id="1277" name="Google Shape;1277;p5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278" name="Google Shape;1278;p53"/>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Sử dụng dấu gạch chéo (/) để phân tách từng đường dẫn trong tên đường dẫn.</a:t>
                </a:r>
                <a:endParaRPr sz="1400">
                  <a:solidFill>
                    <a:srgbClr val="262626"/>
                  </a:solidFill>
                  <a:latin typeface="Arial"/>
                  <a:ea typeface="Arial"/>
                  <a:cs typeface="Arial"/>
                  <a:sym typeface="Arial"/>
                </a:endParaRPr>
              </a:p>
            </p:txBody>
          </p:sp>
        </p:grpSp>
        <p:grpSp>
          <p:nvGrpSpPr>
            <p:cNvPr id="1279" name="Google Shape;1279;p53"/>
            <p:cNvGrpSpPr/>
            <p:nvPr/>
          </p:nvGrpSpPr>
          <p:grpSpPr>
            <a:xfrm>
              <a:off x="559817" y="1892687"/>
              <a:ext cx="8783192" cy="215444"/>
              <a:chOff x="1027113" y="2045625"/>
              <a:chExt cx="8785225" cy="215494"/>
            </a:xfrm>
          </p:grpSpPr>
          <p:sp>
            <p:nvSpPr>
              <p:cNvPr id="1280" name="Google Shape;1280;p5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281" name="Google Shape;1281;p53"/>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Vị trí của một tệp hoặc thư mục cụ thể trong hệ thống phân cấp thư mục trong hệ thống tệp.</a:t>
                </a:r>
                <a:endParaRPr/>
              </a:p>
            </p:txBody>
          </p:sp>
        </p:grpSp>
        <p:grpSp>
          <p:nvGrpSpPr>
            <p:cNvPr id="1282" name="Google Shape;1282;p53"/>
            <p:cNvGrpSpPr/>
            <p:nvPr/>
          </p:nvGrpSpPr>
          <p:grpSpPr>
            <a:xfrm>
              <a:off x="560895" y="2629324"/>
              <a:ext cx="8783192" cy="215444"/>
              <a:chOff x="1027113" y="2045625"/>
              <a:chExt cx="8785225" cy="215494"/>
            </a:xfrm>
          </p:grpSpPr>
          <p:sp>
            <p:nvSpPr>
              <p:cNvPr id="1283" name="Google Shape;1283;p5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284" name="Google Shape;1284;p53"/>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Dấu gạch chéo (/) đầu tiên trong "/usr/bin/ls" đại diện cho thư mục gốc.</a:t>
                </a:r>
                <a:endParaRPr sz="1400">
                  <a:solidFill>
                    <a:srgbClr val="262626"/>
                  </a:solidFill>
                  <a:latin typeface="Arial"/>
                  <a:ea typeface="Arial"/>
                  <a:cs typeface="Arial"/>
                  <a:sym typeface="Arial"/>
                </a:endParaRPr>
              </a:p>
            </p:txBody>
          </p:sp>
        </p:grpSp>
        <p:grpSp>
          <p:nvGrpSpPr>
            <p:cNvPr id="1285" name="Google Shape;1285;p53"/>
            <p:cNvGrpSpPr/>
            <p:nvPr/>
          </p:nvGrpSpPr>
          <p:grpSpPr>
            <a:xfrm>
              <a:off x="559817" y="3372547"/>
              <a:ext cx="8783192" cy="215444"/>
              <a:chOff x="1027113" y="2045625"/>
              <a:chExt cx="8785225" cy="215494"/>
            </a:xfrm>
          </p:grpSpPr>
          <p:sp>
            <p:nvSpPr>
              <p:cNvPr id="1286" name="Google Shape;1286;p5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287" name="Google Shape;1287;p53"/>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hai loại đường dẫn: đường dẫn tuyệt đối và đường dẫn tương đối.</a:t>
                </a:r>
                <a:endParaRPr sz="1400">
                  <a:solidFill>
                    <a:srgbClr val="262626"/>
                  </a:solidFill>
                  <a:latin typeface="Arial"/>
                  <a:ea typeface="Arial"/>
                  <a:cs typeface="Arial"/>
                  <a:sym typeface="Arial"/>
                </a:endParaRPr>
              </a:p>
            </p:txBody>
          </p:sp>
        </p:grpSp>
        <p:grpSp>
          <p:nvGrpSpPr>
            <p:cNvPr id="1288" name="Google Shape;1288;p53"/>
            <p:cNvGrpSpPr/>
            <p:nvPr/>
          </p:nvGrpSpPr>
          <p:grpSpPr>
            <a:xfrm>
              <a:off x="559817" y="2999165"/>
              <a:ext cx="8783192" cy="215444"/>
              <a:chOff x="1027113" y="2045625"/>
              <a:chExt cx="8785225" cy="215494"/>
            </a:xfrm>
          </p:grpSpPr>
          <p:sp>
            <p:nvSpPr>
              <p:cNvPr id="1289" name="Google Shape;1289;p5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290" name="Google Shape;1290;p53"/>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Dấu gạch chéo (/) ở giữa tên thư mục và tên tệp riêng biệt.</a:t>
                </a:r>
                <a:endParaRPr sz="1400">
                  <a:solidFill>
                    <a:srgbClr val="262626"/>
                  </a:solidFill>
                  <a:latin typeface="Arial"/>
                  <a:ea typeface="Arial"/>
                  <a:cs typeface="Arial"/>
                  <a:sym typeface="Arial"/>
                </a:endParaRPr>
              </a:p>
            </p:txBody>
          </p:sp>
        </p:grpSp>
        <p:grpSp>
          <p:nvGrpSpPr>
            <p:cNvPr id="1291" name="Google Shape;1291;p53"/>
            <p:cNvGrpSpPr/>
            <p:nvPr/>
          </p:nvGrpSpPr>
          <p:grpSpPr>
            <a:xfrm>
              <a:off x="560895" y="3740069"/>
              <a:ext cx="8783192" cy="215444"/>
              <a:chOff x="1027113" y="2045625"/>
              <a:chExt cx="8785225" cy="215494"/>
            </a:xfrm>
          </p:grpSpPr>
          <p:sp>
            <p:nvSpPr>
              <p:cNvPr id="1292" name="Google Shape;1292;p5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293" name="Google Shape;1293;p53"/>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Windows, nếu bạn nhập thuộc tính thư mục, bạn có thể kiểm tra đường dẫn như trong cửa sổ bên phải.</a:t>
                </a:r>
                <a:endParaRPr sz="1400">
                  <a:solidFill>
                    <a:srgbClr val="262626"/>
                  </a:solidFill>
                  <a:latin typeface="Arial"/>
                  <a:ea typeface="Arial"/>
                  <a:cs typeface="Arial"/>
                  <a:sym typeface="Arial"/>
                </a:endParaRPr>
              </a:p>
            </p:txBody>
          </p: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5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300" name="Google Shape;1300;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01" name="Google Shape;1301;p5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Tên đường dẫn tuyệt đối</a:t>
            </a:r>
            <a:endParaRPr sz="2400">
              <a:solidFill>
                <a:srgbClr val="0C0C0C"/>
              </a:solidFill>
              <a:latin typeface="Arial"/>
              <a:ea typeface="Arial"/>
              <a:cs typeface="Arial"/>
              <a:sym typeface="Arial"/>
            </a:endParaRPr>
          </a:p>
        </p:txBody>
      </p:sp>
      <p:grpSp>
        <p:nvGrpSpPr>
          <p:cNvPr id="1302" name="Google Shape;1302;p54"/>
          <p:cNvGrpSpPr/>
          <p:nvPr/>
        </p:nvGrpSpPr>
        <p:grpSpPr>
          <a:xfrm>
            <a:off x="559817" y="1935817"/>
            <a:ext cx="8784270" cy="956348"/>
            <a:chOff x="559817" y="2498736"/>
            <a:chExt cx="8784270" cy="956348"/>
          </a:xfrm>
        </p:grpSpPr>
        <p:grpSp>
          <p:nvGrpSpPr>
            <p:cNvPr id="1303" name="Google Shape;1303;p54"/>
            <p:cNvGrpSpPr/>
            <p:nvPr/>
          </p:nvGrpSpPr>
          <p:grpSpPr>
            <a:xfrm>
              <a:off x="559817" y="2872118"/>
              <a:ext cx="8783192" cy="215444"/>
              <a:chOff x="1027113" y="2045625"/>
              <a:chExt cx="8785225" cy="215494"/>
            </a:xfrm>
          </p:grpSpPr>
          <p:sp>
            <p:nvSpPr>
              <p:cNvPr id="1304" name="Google Shape;1304;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305" name="Google Shape;1305;p54"/>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Hiển thị tên của tất cả các thư mục trung gian di chuyển đến vị trí của tệp hoặc thư mục cụ thể.</a:t>
                </a:r>
                <a:endParaRPr sz="1400">
                  <a:solidFill>
                    <a:srgbClr val="262626"/>
                  </a:solidFill>
                  <a:latin typeface="Arial"/>
                  <a:ea typeface="Arial"/>
                  <a:cs typeface="Arial"/>
                  <a:sym typeface="Arial"/>
                </a:endParaRPr>
              </a:p>
            </p:txBody>
          </p:sp>
        </p:grpSp>
        <p:grpSp>
          <p:nvGrpSpPr>
            <p:cNvPr id="1306" name="Google Shape;1306;p54"/>
            <p:cNvGrpSpPr/>
            <p:nvPr/>
          </p:nvGrpSpPr>
          <p:grpSpPr>
            <a:xfrm>
              <a:off x="559817" y="2498736"/>
              <a:ext cx="8783192" cy="215444"/>
              <a:chOff x="1027113" y="2045625"/>
              <a:chExt cx="8785225" cy="215494"/>
            </a:xfrm>
          </p:grpSpPr>
          <p:sp>
            <p:nvSpPr>
              <p:cNvPr id="1307" name="Google Shape;1307;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308" name="Google Shape;1308;p54"/>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Luôn bắt đầu tại thư mục gốc (/).</a:t>
                </a:r>
                <a:endParaRPr sz="1400">
                  <a:solidFill>
                    <a:srgbClr val="262626"/>
                  </a:solidFill>
                  <a:latin typeface="Arial"/>
                  <a:ea typeface="Arial"/>
                  <a:cs typeface="Arial"/>
                  <a:sym typeface="Arial"/>
                </a:endParaRPr>
              </a:p>
            </p:txBody>
          </p:sp>
        </p:grpSp>
        <p:grpSp>
          <p:nvGrpSpPr>
            <p:cNvPr id="1309" name="Google Shape;1309;p54"/>
            <p:cNvGrpSpPr/>
            <p:nvPr/>
          </p:nvGrpSpPr>
          <p:grpSpPr>
            <a:xfrm>
              <a:off x="560895" y="3239640"/>
              <a:ext cx="8783192" cy="215444"/>
              <a:chOff x="1027113" y="2045625"/>
              <a:chExt cx="8785225" cy="215494"/>
            </a:xfrm>
          </p:grpSpPr>
          <p:sp>
            <p:nvSpPr>
              <p:cNvPr id="1310" name="Google Shape;1310;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311" name="Google Shape;1311;p54"/>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tên đường dẫn tuyệt đối trỏ đến một vị trí cụ thể luôn giống nhau.</a:t>
                </a:r>
                <a:endParaRPr sz="1400">
                  <a:solidFill>
                    <a:srgbClr val="262626"/>
                  </a:solidFill>
                  <a:latin typeface="Arial"/>
                  <a:ea typeface="Arial"/>
                  <a:cs typeface="Arial"/>
                  <a:sym typeface="Arial"/>
                </a:endParaRPr>
              </a:p>
            </p:txBody>
          </p:sp>
        </p:grpSp>
      </p:grpSp>
      <p:sp>
        <p:nvSpPr>
          <p:cNvPr id="1312" name="Google Shape;1312;p54"/>
          <p:cNvSpPr/>
          <p:nvPr/>
        </p:nvSpPr>
        <p:spPr>
          <a:xfrm>
            <a:off x="449998" y="3218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Tên đường dẫn tương đối</a:t>
            </a:r>
            <a:endParaRPr sz="2400">
              <a:solidFill>
                <a:srgbClr val="0C0C0C"/>
              </a:solidFill>
              <a:latin typeface="Arial"/>
              <a:ea typeface="Arial"/>
              <a:cs typeface="Arial"/>
              <a:sym typeface="Arial"/>
            </a:endParaRPr>
          </a:p>
        </p:txBody>
      </p:sp>
      <p:grpSp>
        <p:nvGrpSpPr>
          <p:cNvPr id="1313" name="Google Shape;1313;p54"/>
          <p:cNvGrpSpPr/>
          <p:nvPr/>
        </p:nvGrpSpPr>
        <p:grpSpPr>
          <a:xfrm>
            <a:off x="559817" y="4153059"/>
            <a:ext cx="8783192" cy="215444"/>
            <a:chOff x="1027113" y="2045625"/>
            <a:chExt cx="8785225" cy="215494"/>
          </a:xfrm>
        </p:grpSpPr>
        <p:sp>
          <p:nvSpPr>
            <p:cNvPr id="1314" name="Google Shape;1314;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315" name="Google Shape;1315;p54"/>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Bắt đầu bằng ký tự khác /.</a:t>
              </a:r>
              <a:endParaRPr/>
            </a:p>
          </p:txBody>
        </p:sp>
      </p:grpSp>
      <p:grpSp>
        <p:nvGrpSpPr>
          <p:cNvPr id="1316" name="Google Shape;1316;p54"/>
          <p:cNvGrpSpPr/>
          <p:nvPr/>
        </p:nvGrpSpPr>
        <p:grpSpPr>
          <a:xfrm>
            <a:off x="559817" y="3779677"/>
            <a:ext cx="8783192" cy="215444"/>
            <a:chOff x="1027113" y="2045625"/>
            <a:chExt cx="8785225" cy="215494"/>
          </a:xfrm>
        </p:grpSpPr>
        <p:sp>
          <p:nvSpPr>
            <p:cNvPr id="1317" name="Google Shape;1317;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318" name="Google Shape;1318;p54"/>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Bắt đầu dựa trên thư mục hiện tại.</a:t>
              </a:r>
              <a:endParaRPr sz="1400">
                <a:solidFill>
                  <a:srgbClr val="262626"/>
                </a:solidFill>
                <a:latin typeface="Arial"/>
                <a:ea typeface="Arial"/>
                <a:cs typeface="Arial"/>
                <a:sym typeface="Arial"/>
              </a:endParaRPr>
            </a:p>
          </p:txBody>
        </p:sp>
      </p:grpSp>
      <p:grpSp>
        <p:nvGrpSpPr>
          <p:cNvPr id="1319" name="Google Shape;1319;p54"/>
          <p:cNvGrpSpPr/>
          <p:nvPr/>
        </p:nvGrpSpPr>
        <p:grpSpPr>
          <a:xfrm>
            <a:off x="560895" y="4520577"/>
            <a:ext cx="8783192" cy="215444"/>
            <a:chOff x="1027113" y="2045621"/>
            <a:chExt cx="8785225" cy="215494"/>
          </a:xfrm>
        </p:grpSpPr>
        <p:sp>
          <p:nvSpPr>
            <p:cNvPr id="1320" name="Google Shape;1320;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321" name="Google Shape;1321;p54"/>
            <p:cNvSpPr/>
            <p:nvPr/>
          </p:nvSpPr>
          <p:spPr>
            <a:xfrm>
              <a:off x="1179513" y="2045621"/>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Nếu bạn chuyển xuống thư mục con dựa trên thư mục hiện tại, chỉ cần thêm tên của thư mục con.</a:t>
              </a:r>
              <a:endParaRPr sz="1400">
                <a:solidFill>
                  <a:srgbClr val="262626"/>
                </a:solidFill>
                <a:latin typeface="Arial"/>
                <a:ea typeface="Arial"/>
                <a:cs typeface="Arial"/>
                <a:sym typeface="Arial"/>
              </a:endParaRPr>
            </a:p>
          </p:txBody>
        </p:sp>
      </p:grpSp>
      <p:grpSp>
        <p:nvGrpSpPr>
          <p:cNvPr id="1322" name="Google Shape;1322;p54"/>
          <p:cNvGrpSpPr/>
          <p:nvPr/>
        </p:nvGrpSpPr>
        <p:grpSpPr>
          <a:xfrm>
            <a:off x="559817" y="4888636"/>
            <a:ext cx="8783192" cy="215444"/>
            <a:chOff x="1027113" y="2045625"/>
            <a:chExt cx="8785225" cy="215494"/>
          </a:xfrm>
        </p:grpSpPr>
        <p:sp>
          <p:nvSpPr>
            <p:cNvPr id="1323" name="Google Shape;1323;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324" name="Google Shape;1324;p54"/>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Thêm .. để chuyển đến thư mục mẹ dựa trên thư mục hiện tại.</a:t>
              </a:r>
              <a:endParaRPr sz="1400">
                <a:solidFill>
                  <a:srgbClr val="262626"/>
                </a:solidFill>
                <a:latin typeface="Arial"/>
                <a:ea typeface="Arial"/>
                <a:cs typeface="Arial"/>
                <a:sym typeface="Arial"/>
              </a:endParaRPr>
            </a:p>
          </p:txBody>
        </p:sp>
      </p:grpSp>
      <p:grpSp>
        <p:nvGrpSpPr>
          <p:cNvPr id="1325" name="Google Shape;1325;p54"/>
          <p:cNvGrpSpPr/>
          <p:nvPr/>
        </p:nvGrpSpPr>
        <p:grpSpPr>
          <a:xfrm>
            <a:off x="560895" y="5256158"/>
            <a:ext cx="8783192" cy="215444"/>
            <a:chOff x="1027113" y="2045625"/>
            <a:chExt cx="8785225" cy="215494"/>
          </a:xfrm>
        </p:grpSpPr>
        <p:sp>
          <p:nvSpPr>
            <p:cNvPr id="1326" name="Google Shape;1326;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327" name="Google Shape;1327;p54"/>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Tên đường dẫn tương đối phụ thuộc vào vị trí của thư mục hiện tại.</a:t>
              </a:r>
              <a:endParaRPr sz="1400">
                <a:solidFill>
                  <a:srgbClr val="262626"/>
                </a:solidFill>
                <a:latin typeface="Arial"/>
                <a:ea typeface="Arial"/>
                <a:cs typeface="Arial"/>
                <a:sym typeface="Aria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55"/>
          <p:cNvSpPr/>
          <p:nvPr/>
        </p:nvSpPr>
        <p:spPr>
          <a:xfrm>
            <a:off x="446294" y="1920502"/>
            <a:ext cx="8974820" cy="4280273"/>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34" name="Google Shape;1334;p5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Làm quen với tên đường dẫn</a:t>
            </a:r>
            <a:endParaRPr sz="2400">
              <a:solidFill>
                <a:srgbClr val="0C0C0C"/>
              </a:solidFill>
              <a:latin typeface="Arial"/>
              <a:ea typeface="Arial"/>
              <a:cs typeface="Arial"/>
              <a:sym typeface="Arial"/>
            </a:endParaRPr>
          </a:p>
        </p:txBody>
      </p:sp>
      <p:sp>
        <p:nvSpPr>
          <p:cNvPr id="1335" name="Google Shape;1335;p5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336" name="Google Shape;1336;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37" name="Google Shape;1337;p55"/>
          <p:cNvSpPr/>
          <p:nvPr/>
        </p:nvSpPr>
        <p:spPr>
          <a:xfrm>
            <a:off x="4146802" y="2771462"/>
            <a:ext cx="899964"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a:t>
            </a:r>
            <a:endParaRPr/>
          </a:p>
        </p:txBody>
      </p:sp>
      <p:sp>
        <p:nvSpPr>
          <p:cNvPr id="1338" name="Google Shape;1338;p55"/>
          <p:cNvSpPr/>
          <p:nvPr/>
        </p:nvSpPr>
        <p:spPr>
          <a:xfrm>
            <a:off x="7927429" y="3498543"/>
            <a:ext cx="899964" cy="269084"/>
          </a:xfrm>
          <a:prstGeom prst="rect">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vmlinuz</a:t>
            </a:r>
            <a:endParaRPr/>
          </a:p>
        </p:txBody>
      </p:sp>
      <p:sp>
        <p:nvSpPr>
          <p:cNvPr id="1339" name="Google Shape;1339;p55"/>
          <p:cNvSpPr/>
          <p:nvPr/>
        </p:nvSpPr>
        <p:spPr>
          <a:xfrm>
            <a:off x="1390829" y="4192290"/>
            <a:ext cx="899964" cy="269084"/>
          </a:xfrm>
          <a:prstGeom prst="rect">
            <a:avLst/>
          </a:prstGeom>
          <a:solidFill>
            <a:srgbClr val="E6F5FF"/>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Is</a:t>
            </a:r>
            <a:endParaRPr sz="1300">
              <a:solidFill>
                <a:schemeClr val="dk1"/>
              </a:solidFill>
              <a:latin typeface="Arial"/>
              <a:ea typeface="Arial"/>
              <a:cs typeface="Arial"/>
              <a:sym typeface="Arial"/>
            </a:endParaRPr>
          </a:p>
        </p:txBody>
      </p:sp>
      <p:sp>
        <p:nvSpPr>
          <p:cNvPr id="1340" name="Google Shape;1340;p55"/>
          <p:cNvSpPr/>
          <p:nvPr/>
        </p:nvSpPr>
        <p:spPr>
          <a:xfrm>
            <a:off x="3639594" y="4151970"/>
            <a:ext cx="899964"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bin</a:t>
            </a:r>
            <a:endParaRPr/>
          </a:p>
        </p:txBody>
      </p:sp>
      <p:sp>
        <p:nvSpPr>
          <p:cNvPr id="1341" name="Google Shape;1341;p55"/>
          <p:cNvSpPr/>
          <p:nvPr/>
        </p:nvSpPr>
        <p:spPr>
          <a:xfrm>
            <a:off x="4649337" y="4151970"/>
            <a:ext cx="899964"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lib</a:t>
            </a:r>
            <a:endParaRPr/>
          </a:p>
        </p:txBody>
      </p:sp>
      <p:sp>
        <p:nvSpPr>
          <p:cNvPr id="1342" name="Google Shape;1342;p55"/>
          <p:cNvSpPr/>
          <p:nvPr/>
        </p:nvSpPr>
        <p:spPr>
          <a:xfrm>
            <a:off x="5851467" y="4766639"/>
            <a:ext cx="899964"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download</a:t>
            </a:r>
            <a:endParaRPr/>
          </a:p>
        </p:txBody>
      </p:sp>
      <p:cxnSp>
        <p:nvCxnSpPr>
          <p:cNvPr id="1343" name="Google Shape;1343;p55"/>
          <p:cNvCxnSpPr>
            <a:stCxn id="1339" idx="0"/>
            <a:endCxn id="1338" idx="0"/>
          </p:cNvCxnSpPr>
          <p:nvPr/>
        </p:nvCxnSpPr>
        <p:spPr>
          <a:xfrm rot="-5400000">
            <a:off x="4762361" y="577140"/>
            <a:ext cx="693600" cy="6536700"/>
          </a:xfrm>
          <a:prstGeom prst="bentConnector3">
            <a:avLst>
              <a:gd fmla="val 132979" name="adj1"/>
            </a:avLst>
          </a:prstGeom>
          <a:noFill/>
          <a:ln cap="flat" cmpd="sng" w="9525">
            <a:solidFill>
              <a:srgbClr val="1429A0"/>
            </a:solidFill>
            <a:prstDash val="solid"/>
            <a:round/>
            <a:headEnd len="sm" w="sm" type="none"/>
            <a:tailEnd len="sm" w="sm" type="none"/>
          </a:ln>
        </p:spPr>
      </p:cxnSp>
      <p:cxnSp>
        <p:nvCxnSpPr>
          <p:cNvPr id="1344" name="Google Shape;1344;p55"/>
          <p:cNvCxnSpPr>
            <a:stCxn id="1337" idx="2"/>
          </p:cNvCxnSpPr>
          <p:nvPr/>
        </p:nvCxnSpPr>
        <p:spPr>
          <a:xfrm>
            <a:off x="4596784" y="3040546"/>
            <a:ext cx="0" cy="889800"/>
          </a:xfrm>
          <a:prstGeom prst="straightConnector1">
            <a:avLst/>
          </a:prstGeom>
          <a:noFill/>
          <a:ln cap="flat" cmpd="sng" w="9525">
            <a:solidFill>
              <a:srgbClr val="1429A0"/>
            </a:solidFill>
            <a:prstDash val="solid"/>
            <a:round/>
            <a:headEnd len="sm" w="sm" type="none"/>
            <a:tailEnd len="sm" w="sm" type="none"/>
          </a:ln>
        </p:spPr>
      </p:cxnSp>
      <p:cxnSp>
        <p:nvCxnSpPr>
          <p:cNvPr id="1345" name="Google Shape;1345;p55"/>
          <p:cNvCxnSpPr>
            <a:endCxn id="1346" idx="0"/>
          </p:cNvCxnSpPr>
          <p:nvPr/>
        </p:nvCxnSpPr>
        <p:spPr>
          <a:xfrm>
            <a:off x="2871922" y="3267990"/>
            <a:ext cx="0" cy="924300"/>
          </a:xfrm>
          <a:prstGeom prst="straightConnector1">
            <a:avLst/>
          </a:prstGeom>
          <a:noFill/>
          <a:ln cap="flat" cmpd="sng" w="9525">
            <a:solidFill>
              <a:srgbClr val="1429A0"/>
            </a:solidFill>
            <a:prstDash val="solid"/>
            <a:round/>
            <a:headEnd len="sm" w="sm" type="none"/>
            <a:tailEnd len="sm" w="sm" type="none"/>
          </a:ln>
        </p:spPr>
      </p:cxnSp>
      <p:sp>
        <p:nvSpPr>
          <p:cNvPr id="1347" name="Google Shape;1347;p55"/>
          <p:cNvSpPr/>
          <p:nvPr/>
        </p:nvSpPr>
        <p:spPr>
          <a:xfrm>
            <a:off x="2421940" y="3498543"/>
            <a:ext cx="899964"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etc</a:t>
            </a:r>
            <a:endParaRPr/>
          </a:p>
        </p:txBody>
      </p:sp>
      <p:sp>
        <p:nvSpPr>
          <p:cNvPr id="1346" name="Google Shape;1346;p55"/>
          <p:cNvSpPr/>
          <p:nvPr/>
        </p:nvSpPr>
        <p:spPr>
          <a:xfrm>
            <a:off x="2421940" y="4192290"/>
            <a:ext cx="899964" cy="269084"/>
          </a:xfrm>
          <a:prstGeom prst="rect">
            <a:avLst/>
          </a:prstGeom>
          <a:solidFill>
            <a:srgbClr val="E6F5FF"/>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host</a:t>
            </a:r>
            <a:endParaRPr/>
          </a:p>
        </p:txBody>
      </p:sp>
      <p:sp>
        <p:nvSpPr>
          <p:cNvPr id="1348" name="Google Shape;1348;p55"/>
          <p:cNvSpPr/>
          <p:nvPr/>
        </p:nvSpPr>
        <p:spPr>
          <a:xfrm>
            <a:off x="1390829" y="3498543"/>
            <a:ext cx="899964"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bin</a:t>
            </a:r>
            <a:endParaRPr/>
          </a:p>
        </p:txBody>
      </p:sp>
      <p:cxnSp>
        <p:nvCxnSpPr>
          <p:cNvPr id="1349" name="Google Shape;1349;p55"/>
          <p:cNvCxnSpPr>
            <a:endCxn id="1342" idx="0"/>
          </p:cNvCxnSpPr>
          <p:nvPr/>
        </p:nvCxnSpPr>
        <p:spPr>
          <a:xfrm>
            <a:off x="6301449" y="3268139"/>
            <a:ext cx="0" cy="1498500"/>
          </a:xfrm>
          <a:prstGeom prst="straightConnector1">
            <a:avLst/>
          </a:prstGeom>
          <a:noFill/>
          <a:ln cap="flat" cmpd="sng" w="9525">
            <a:solidFill>
              <a:srgbClr val="1429A0"/>
            </a:solidFill>
            <a:prstDash val="solid"/>
            <a:round/>
            <a:headEnd len="sm" w="sm" type="none"/>
            <a:tailEnd len="sm" w="sm" type="none"/>
          </a:ln>
        </p:spPr>
      </p:cxnSp>
      <p:sp>
        <p:nvSpPr>
          <p:cNvPr id="1350" name="Google Shape;1350;p55"/>
          <p:cNvSpPr/>
          <p:nvPr/>
        </p:nvSpPr>
        <p:spPr>
          <a:xfrm>
            <a:off x="5851467" y="3498543"/>
            <a:ext cx="899964"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home</a:t>
            </a:r>
            <a:endParaRPr/>
          </a:p>
        </p:txBody>
      </p:sp>
      <p:sp>
        <p:nvSpPr>
          <p:cNvPr id="1351" name="Google Shape;1351;p55"/>
          <p:cNvSpPr/>
          <p:nvPr/>
        </p:nvSpPr>
        <p:spPr>
          <a:xfrm>
            <a:off x="5851467" y="4151970"/>
            <a:ext cx="899964"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pi</a:t>
            </a:r>
            <a:endParaRPr sz="1300">
              <a:solidFill>
                <a:schemeClr val="dk1"/>
              </a:solidFill>
              <a:latin typeface="Arial"/>
              <a:ea typeface="Arial"/>
              <a:cs typeface="Arial"/>
              <a:sym typeface="Arial"/>
            </a:endParaRPr>
          </a:p>
        </p:txBody>
      </p:sp>
      <p:cxnSp>
        <p:nvCxnSpPr>
          <p:cNvPr id="1352" name="Google Shape;1352;p55"/>
          <p:cNvCxnSpPr>
            <a:endCxn id="1353" idx="0"/>
          </p:cNvCxnSpPr>
          <p:nvPr/>
        </p:nvCxnSpPr>
        <p:spPr>
          <a:xfrm>
            <a:off x="7345150" y="3268100"/>
            <a:ext cx="0" cy="880800"/>
          </a:xfrm>
          <a:prstGeom prst="straightConnector1">
            <a:avLst/>
          </a:prstGeom>
          <a:noFill/>
          <a:ln cap="flat" cmpd="sng" w="9525">
            <a:solidFill>
              <a:srgbClr val="1429A0"/>
            </a:solidFill>
            <a:prstDash val="solid"/>
            <a:round/>
            <a:headEnd len="sm" w="sm" type="none"/>
            <a:tailEnd len="sm" w="sm" type="none"/>
          </a:ln>
        </p:spPr>
      </p:cxnSp>
      <p:sp>
        <p:nvSpPr>
          <p:cNvPr id="1354" name="Google Shape;1354;p55"/>
          <p:cNvSpPr/>
          <p:nvPr/>
        </p:nvSpPr>
        <p:spPr>
          <a:xfrm>
            <a:off x="6895168" y="3498543"/>
            <a:ext cx="899964"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boot</a:t>
            </a:r>
            <a:endParaRPr/>
          </a:p>
        </p:txBody>
      </p:sp>
      <p:sp>
        <p:nvSpPr>
          <p:cNvPr id="1353" name="Google Shape;1353;p55"/>
          <p:cNvSpPr/>
          <p:nvPr/>
        </p:nvSpPr>
        <p:spPr>
          <a:xfrm>
            <a:off x="6895168" y="4148900"/>
            <a:ext cx="899964" cy="269084"/>
          </a:xfrm>
          <a:prstGeom prst="rect">
            <a:avLst/>
          </a:prstGeom>
          <a:solidFill>
            <a:srgbClr val="E6F5FF"/>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vmlinuz</a:t>
            </a:r>
            <a:endParaRPr/>
          </a:p>
        </p:txBody>
      </p:sp>
      <p:cxnSp>
        <p:nvCxnSpPr>
          <p:cNvPr id="1355" name="Google Shape;1355;p55"/>
          <p:cNvCxnSpPr>
            <a:stCxn id="1340" idx="0"/>
            <a:endCxn id="1341" idx="0"/>
          </p:cNvCxnSpPr>
          <p:nvPr/>
        </p:nvCxnSpPr>
        <p:spPr>
          <a:xfrm flipH="1" rot="-5400000">
            <a:off x="4594176" y="3647370"/>
            <a:ext cx="600" cy="1009800"/>
          </a:xfrm>
          <a:prstGeom prst="bentConnector3">
            <a:avLst>
              <a:gd fmla="val -37041583" name="adj1"/>
            </a:avLst>
          </a:prstGeom>
          <a:noFill/>
          <a:ln cap="flat" cmpd="sng" w="9525">
            <a:solidFill>
              <a:srgbClr val="1429A0"/>
            </a:solidFill>
            <a:prstDash val="solid"/>
            <a:round/>
            <a:headEnd len="sm" w="sm" type="none"/>
            <a:tailEnd len="sm" w="sm" type="none"/>
          </a:ln>
        </p:spPr>
      </p:cxnSp>
      <p:sp>
        <p:nvSpPr>
          <p:cNvPr id="1356" name="Google Shape;1356;p55"/>
          <p:cNvSpPr/>
          <p:nvPr/>
        </p:nvSpPr>
        <p:spPr>
          <a:xfrm>
            <a:off x="4146802" y="3498543"/>
            <a:ext cx="899964"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user</a:t>
            </a:r>
            <a:endParaRPr/>
          </a:p>
        </p:txBody>
      </p:sp>
      <p:cxnSp>
        <p:nvCxnSpPr>
          <p:cNvPr id="1357" name="Google Shape;1357;p55"/>
          <p:cNvCxnSpPr>
            <a:stCxn id="1353" idx="3"/>
            <a:endCxn id="1338" idx="2"/>
          </p:cNvCxnSpPr>
          <p:nvPr/>
        </p:nvCxnSpPr>
        <p:spPr>
          <a:xfrm flipH="1" rot="10800000">
            <a:off x="7795132" y="3767742"/>
            <a:ext cx="582300" cy="515700"/>
          </a:xfrm>
          <a:prstGeom prst="bentConnector2">
            <a:avLst/>
          </a:prstGeom>
          <a:noFill/>
          <a:ln cap="flat" cmpd="sng" w="9525">
            <a:solidFill>
              <a:srgbClr val="1429A0"/>
            </a:solidFill>
            <a:prstDash val="dash"/>
            <a:round/>
            <a:headEnd len="med" w="med" type="triangle"/>
            <a:tailEnd len="sm" w="sm" type="none"/>
          </a:ln>
        </p:spPr>
      </p:cxnSp>
      <p:grpSp>
        <p:nvGrpSpPr>
          <p:cNvPr id="1358" name="Google Shape;1358;p55"/>
          <p:cNvGrpSpPr/>
          <p:nvPr/>
        </p:nvGrpSpPr>
        <p:grpSpPr>
          <a:xfrm>
            <a:off x="7049073" y="4664715"/>
            <a:ext cx="2209800" cy="1418600"/>
            <a:chOff x="6667500" y="4495800"/>
            <a:chExt cx="2209800" cy="1418600"/>
          </a:xfrm>
        </p:grpSpPr>
        <p:sp>
          <p:nvSpPr>
            <p:cNvPr id="1359" name="Google Shape;1359;p55"/>
            <p:cNvSpPr/>
            <p:nvPr/>
          </p:nvSpPr>
          <p:spPr>
            <a:xfrm>
              <a:off x="6667500" y="4495800"/>
              <a:ext cx="2209800" cy="13715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Malgun Gothic"/>
                <a:ea typeface="Malgun Gothic"/>
                <a:cs typeface="Malgun Gothic"/>
                <a:sym typeface="Malgun Gothic"/>
              </a:endParaRPr>
            </a:p>
          </p:txBody>
        </p:sp>
        <p:sp>
          <p:nvSpPr>
            <p:cNvPr id="1360" name="Google Shape;1360;p55"/>
            <p:cNvSpPr/>
            <p:nvPr/>
          </p:nvSpPr>
          <p:spPr>
            <a:xfrm>
              <a:off x="7661084" y="4672306"/>
              <a:ext cx="96312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Danh mục</a:t>
              </a:r>
              <a:endParaRPr sz="1300">
                <a:solidFill>
                  <a:srgbClr val="3F3F3F"/>
                </a:solidFill>
                <a:latin typeface="Arial"/>
                <a:ea typeface="Arial"/>
                <a:cs typeface="Arial"/>
                <a:sym typeface="Arial"/>
              </a:endParaRPr>
            </a:p>
          </p:txBody>
        </p:sp>
        <p:sp>
          <p:nvSpPr>
            <p:cNvPr id="1361" name="Google Shape;1361;p55"/>
            <p:cNvSpPr/>
            <p:nvPr/>
          </p:nvSpPr>
          <p:spPr>
            <a:xfrm>
              <a:off x="7661084" y="5049306"/>
              <a:ext cx="827227"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Tệp</a:t>
              </a:r>
              <a:endParaRPr sz="1300">
                <a:solidFill>
                  <a:srgbClr val="3F3F3F"/>
                </a:solidFill>
                <a:latin typeface="Arial"/>
                <a:ea typeface="Arial"/>
                <a:cs typeface="Arial"/>
                <a:sym typeface="Arial"/>
              </a:endParaRPr>
            </a:p>
          </p:txBody>
        </p:sp>
        <p:sp>
          <p:nvSpPr>
            <p:cNvPr id="1362" name="Google Shape;1362;p55"/>
            <p:cNvSpPr/>
            <p:nvPr/>
          </p:nvSpPr>
          <p:spPr>
            <a:xfrm>
              <a:off x="7661084" y="5421957"/>
              <a:ext cx="1216216"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Liên kết tượng trưng</a:t>
              </a:r>
              <a:endParaRPr sz="1300">
                <a:solidFill>
                  <a:srgbClr val="3F3F3F"/>
                </a:solidFill>
                <a:latin typeface="Arial"/>
                <a:ea typeface="Arial"/>
                <a:cs typeface="Arial"/>
                <a:sym typeface="Arial"/>
              </a:endParaRPr>
            </a:p>
          </p:txBody>
        </p:sp>
        <p:sp>
          <p:nvSpPr>
            <p:cNvPr id="1363" name="Google Shape;1363;p55"/>
            <p:cNvSpPr/>
            <p:nvPr/>
          </p:nvSpPr>
          <p:spPr>
            <a:xfrm>
              <a:off x="6876549" y="5427375"/>
              <a:ext cx="749431" cy="269084"/>
            </a:xfrm>
            <a:prstGeom prst="rect">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vmlinuz</a:t>
              </a:r>
              <a:endParaRPr/>
            </a:p>
          </p:txBody>
        </p:sp>
        <p:sp>
          <p:nvSpPr>
            <p:cNvPr id="1364" name="Google Shape;1364;p55"/>
            <p:cNvSpPr/>
            <p:nvPr/>
          </p:nvSpPr>
          <p:spPr>
            <a:xfrm>
              <a:off x="6876548" y="5041722"/>
              <a:ext cx="749431" cy="269084"/>
            </a:xfrm>
            <a:prstGeom prst="rect">
              <a:avLst/>
            </a:prstGeom>
            <a:solidFill>
              <a:srgbClr val="E6F5FF"/>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vmlinuz</a:t>
              </a:r>
              <a:endParaRPr/>
            </a:p>
          </p:txBody>
        </p:sp>
        <p:sp>
          <p:nvSpPr>
            <p:cNvPr id="1365" name="Google Shape;1365;p55"/>
            <p:cNvSpPr/>
            <p:nvPr/>
          </p:nvSpPr>
          <p:spPr>
            <a:xfrm>
              <a:off x="6876547" y="4664608"/>
              <a:ext cx="749431"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home</a:t>
              </a:r>
              <a:endParaRPr/>
            </a:p>
          </p:txBody>
        </p:sp>
      </p:grpSp>
      <p:sp>
        <p:nvSpPr>
          <p:cNvPr id="1366" name="Google Shape;1366;p55"/>
          <p:cNvSpPr/>
          <p:nvPr/>
        </p:nvSpPr>
        <p:spPr>
          <a:xfrm>
            <a:off x="5804682" y="4094330"/>
            <a:ext cx="1005693" cy="372157"/>
          </a:xfrm>
          <a:prstGeom prst="round1Rect">
            <a:avLst>
              <a:gd fmla="val 0"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rgbClr val="FF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5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373" name="Google Shape;1373;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74" name="Google Shape;1374;p5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Khi thư mục làm việc hiện tại là số pi (đối với Slide 51)</a:t>
            </a:r>
            <a:endParaRPr sz="2400">
              <a:solidFill>
                <a:srgbClr val="0C0C0C"/>
              </a:solidFill>
              <a:latin typeface="Arial"/>
              <a:ea typeface="Arial"/>
              <a:cs typeface="Arial"/>
              <a:sym typeface="Arial"/>
            </a:endParaRPr>
          </a:p>
        </p:txBody>
      </p:sp>
      <p:grpSp>
        <p:nvGrpSpPr>
          <p:cNvPr id="1375" name="Google Shape;1375;p56"/>
          <p:cNvGrpSpPr/>
          <p:nvPr/>
        </p:nvGrpSpPr>
        <p:grpSpPr>
          <a:xfrm>
            <a:off x="559817" y="2309199"/>
            <a:ext cx="8783192" cy="215444"/>
            <a:chOff x="1027113" y="2045625"/>
            <a:chExt cx="8785225" cy="215494"/>
          </a:xfrm>
        </p:grpSpPr>
        <p:sp>
          <p:nvSpPr>
            <p:cNvPr id="1376" name="Google Shape;1376;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1377" name="Google Shape;1377;p56"/>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Tên đường dẫn tuyệt đối của 'tải xuống' trong pi-&gt; /home/pi/download</a:t>
              </a:r>
              <a:endParaRPr sz="1400">
                <a:solidFill>
                  <a:srgbClr val="262626"/>
                </a:solidFill>
                <a:latin typeface="Arial"/>
                <a:ea typeface="Arial"/>
                <a:cs typeface="Arial"/>
                <a:sym typeface="Arial"/>
              </a:endParaRPr>
            </a:p>
          </p:txBody>
        </p:sp>
      </p:grpSp>
      <p:grpSp>
        <p:nvGrpSpPr>
          <p:cNvPr id="1378" name="Google Shape;1378;p56"/>
          <p:cNvGrpSpPr/>
          <p:nvPr/>
        </p:nvGrpSpPr>
        <p:grpSpPr>
          <a:xfrm>
            <a:off x="559817" y="1935817"/>
            <a:ext cx="8783192" cy="215444"/>
            <a:chOff x="1027113" y="2045625"/>
            <a:chExt cx="8785225" cy="215494"/>
          </a:xfrm>
        </p:grpSpPr>
        <p:sp>
          <p:nvSpPr>
            <p:cNvPr id="1379" name="Google Shape;1379;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1380" name="Google Shape;1380;p56"/>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Tên đường dẫn tuyệt đối của pi-&gt; /home/pi</a:t>
              </a:r>
              <a:endParaRPr sz="1400">
                <a:solidFill>
                  <a:srgbClr val="262626"/>
                </a:solidFill>
                <a:latin typeface="Arial"/>
                <a:ea typeface="Arial"/>
                <a:cs typeface="Arial"/>
                <a:sym typeface="Arial"/>
              </a:endParaRPr>
            </a:p>
          </p:txBody>
        </p:sp>
      </p:grpSp>
      <p:grpSp>
        <p:nvGrpSpPr>
          <p:cNvPr id="1381" name="Google Shape;1381;p56"/>
          <p:cNvGrpSpPr/>
          <p:nvPr/>
        </p:nvGrpSpPr>
        <p:grpSpPr>
          <a:xfrm>
            <a:off x="560895" y="2676721"/>
            <a:ext cx="8783192" cy="215444"/>
            <a:chOff x="1027113" y="2045625"/>
            <a:chExt cx="8785225" cy="215494"/>
          </a:xfrm>
        </p:grpSpPr>
        <p:sp>
          <p:nvSpPr>
            <p:cNvPr id="1382" name="Google Shape;1382;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1383" name="Google Shape;1383;p56"/>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Tên đường dẫn tương đối cho “download"-&gt;download hoặc ./download</a:t>
              </a:r>
              <a:endParaRPr sz="1400">
                <a:solidFill>
                  <a:srgbClr val="262626"/>
                </a:solidFill>
                <a:latin typeface="Arial"/>
                <a:ea typeface="Arial"/>
                <a:cs typeface="Arial"/>
                <a:sym typeface="Arial"/>
              </a:endParaRPr>
            </a:p>
          </p:txBody>
        </p:sp>
      </p:grpSp>
      <p:grpSp>
        <p:nvGrpSpPr>
          <p:cNvPr id="1384" name="Google Shape;1384;p56"/>
          <p:cNvGrpSpPr/>
          <p:nvPr/>
        </p:nvGrpSpPr>
        <p:grpSpPr>
          <a:xfrm>
            <a:off x="560895" y="3040859"/>
            <a:ext cx="8783192" cy="215444"/>
            <a:chOff x="1027113" y="2045625"/>
            <a:chExt cx="8785225" cy="215494"/>
          </a:xfrm>
        </p:grpSpPr>
        <p:sp>
          <p:nvSpPr>
            <p:cNvPr id="1385" name="Google Shape;1385;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1386" name="Google Shape;1386;p56"/>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Tên đường dẫn tương đối của tệp máy chủ-&gt; ../../etc/hosts</a:t>
              </a:r>
              <a:endParaRPr sz="1400">
                <a:solidFill>
                  <a:srgbClr val="262626"/>
                </a:solidFill>
                <a:latin typeface="Arial"/>
                <a:ea typeface="Arial"/>
                <a:cs typeface="Arial"/>
                <a:sym typeface="Arial"/>
              </a:endParaRPr>
            </a:p>
          </p:txBody>
        </p:sp>
      </p:grpSp>
      <p:sp>
        <p:nvSpPr>
          <p:cNvPr id="1387" name="Google Shape;1387;p56"/>
          <p:cNvSpPr/>
          <p:nvPr/>
        </p:nvSpPr>
        <p:spPr>
          <a:xfrm>
            <a:off x="449998" y="3481389"/>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Quy ước đặt tên</a:t>
            </a:r>
            <a:endParaRPr sz="2400">
              <a:solidFill>
                <a:srgbClr val="0C0C0C"/>
              </a:solidFill>
              <a:latin typeface="Arial"/>
              <a:ea typeface="Arial"/>
              <a:cs typeface="Arial"/>
              <a:sym typeface="Arial"/>
            </a:endParaRPr>
          </a:p>
        </p:txBody>
      </p:sp>
      <p:grpSp>
        <p:nvGrpSpPr>
          <p:cNvPr id="1388" name="Google Shape;1388;p56"/>
          <p:cNvGrpSpPr/>
          <p:nvPr/>
        </p:nvGrpSpPr>
        <p:grpSpPr>
          <a:xfrm>
            <a:off x="559817" y="4641148"/>
            <a:ext cx="8783192" cy="215444"/>
            <a:chOff x="1027113" y="2045625"/>
            <a:chExt cx="8785225" cy="215494"/>
          </a:xfrm>
        </p:grpSpPr>
        <p:sp>
          <p:nvSpPr>
            <p:cNvPr id="1389" name="Google Shape;1389;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1390" name="Google Shape;1390;p56"/>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Chỉ sử dụng các ký tự chữ và số, dấu gạch dưới (-), dấu gạch dưới (_) và dấu chấm (.) cho tên tệp và thư mục.</a:t>
              </a:r>
              <a:endParaRPr sz="1400">
                <a:solidFill>
                  <a:srgbClr val="262626"/>
                </a:solidFill>
                <a:latin typeface="Arial"/>
                <a:ea typeface="Arial"/>
                <a:cs typeface="Arial"/>
                <a:sym typeface="Arial"/>
              </a:endParaRPr>
            </a:p>
          </p:txBody>
        </p:sp>
      </p:grpSp>
      <p:grpSp>
        <p:nvGrpSpPr>
          <p:cNvPr id="1391" name="Google Shape;1391;p56"/>
          <p:cNvGrpSpPr/>
          <p:nvPr/>
        </p:nvGrpSpPr>
        <p:grpSpPr>
          <a:xfrm>
            <a:off x="559817" y="4042105"/>
            <a:ext cx="8783192" cy="430887"/>
            <a:chOff x="1027113" y="2045625"/>
            <a:chExt cx="8785225" cy="430987"/>
          </a:xfrm>
        </p:grpSpPr>
        <p:sp>
          <p:nvSpPr>
            <p:cNvPr id="1392" name="Google Shape;1392;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1393" name="Google Shape;1393;p56"/>
            <p:cNvSpPr/>
            <p:nvPr/>
          </p:nvSpPr>
          <p:spPr>
            <a:xfrm>
              <a:off x="1179513" y="204562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Dấu gạch chéo (/) không được phép trong tên tệp và thư mục-&gt; vì (/) được sử dụng làm dấu phân cách trong tên đường dẫn.</a:t>
              </a:r>
              <a:endParaRPr sz="1400">
                <a:solidFill>
                  <a:srgbClr val="262626"/>
                </a:solidFill>
                <a:latin typeface="Arial"/>
                <a:ea typeface="Arial"/>
                <a:cs typeface="Arial"/>
                <a:sym typeface="Arial"/>
              </a:endParaRPr>
            </a:p>
          </p:txBody>
        </p:sp>
      </p:grpSp>
      <p:grpSp>
        <p:nvGrpSpPr>
          <p:cNvPr id="1394" name="Google Shape;1394;p56"/>
          <p:cNvGrpSpPr/>
          <p:nvPr/>
        </p:nvGrpSpPr>
        <p:grpSpPr>
          <a:xfrm>
            <a:off x="559817" y="5169388"/>
            <a:ext cx="8783192" cy="800219"/>
            <a:chOff x="1027113" y="2045624"/>
            <a:chExt cx="8785225" cy="800403"/>
          </a:xfrm>
        </p:grpSpPr>
        <p:sp>
          <p:nvSpPr>
            <p:cNvPr id="1395" name="Google Shape;1395;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Malgun Gothic"/>
                <a:ea typeface="Malgun Gothic"/>
                <a:cs typeface="Malgun Gothic"/>
                <a:sym typeface="Malgun Gothic"/>
              </a:endParaRPr>
            </a:p>
          </p:txBody>
        </p:sp>
        <p:sp>
          <p:nvSpPr>
            <p:cNvPr id="1396" name="Google Shape;1396;p56"/>
            <p:cNvSpPr/>
            <p:nvPr/>
          </p:nvSpPr>
          <p:spPr>
            <a:xfrm>
              <a:off x="1179513" y="2045624"/>
              <a:ext cx="8632825" cy="80040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Không bao gồm các ký tự khoảng trắng, *, |, “,”, @, #, $,%, ^, &amp;, v.v. trong tên tệp và thư mục.</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Phân biệt giữa chữ hoa và chữ thường.</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Nếu tên của tệp và thư mục bắt đầu bằng '.', chúng được coi là tệp ẩn.</a:t>
              </a:r>
              <a:endParaRPr sz="1400">
                <a:solidFill>
                  <a:srgbClr val="262626"/>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5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403" name="Google Shape;1403;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04" name="Google Shape;1404;p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và quản lý gói</a:t>
            </a:r>
            <a:endParaRPr sz="2400">
              <a:solidFill>
                <a:srgbClr val="0C0C0C"/>
              </a:solidFill>
              <a:latin typeface="Arial"/>
              <a:ea typeface="Arial"/>
              <a:cs typeface="Arial"/>
              <a:sym typeface="Arial"/>
            </a:endParaRPr>
          </a:p>
        </p:txBody>
      </p:sp>
      <p:grpSp>
        <p:nvGrpSpPr>
          <p:cNvPr id="1405" name="Google Shape;1405;p57"/>
          <p:cNvGrpSpPr/>
          <p:nvPr/>
        </p:nvGrpSpPr>
        <p:grpSpPr>
          <a:xfrm>
            <a:off x="559817" y="1935817"/>
            <a:ext cx="8783192" cy="215394"/>
            <a:chOff x="1027113" y="2063735"/>
            <a:chExt cx="8785225" cy="215444"/>
          </a:xfrm>
        </p:grpSpPr>
        <p:sp>
          <p:nvSpPr>
            <p:cNvPr id="1406" name="Google Shape;1406;p57"/>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407" name="Google Shape;1407;p57"/>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apt-get(Công cụ đóng gói nâng cao)</a:t>
              </a:r>
              <a:endParaRPr/>
            </a:p>
          </p:txBody>
        </p:sp>
      </p:grpSp>
      <p:sp>
        <p:nvSpPr>
          <p:cNvPr id="1408" name="Google Shape;1408;p57"/>
          <p:cNvSpPr/>
          <p:nvPr/>
        </p:nvSpPr>
        <p:spPr>
          <a:xfrm>
            <a:off x="712182" y="2264459"/>
            <a:ext cx="8260368" cy="1756069"/>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cài đặt một chương trình mới trong Windows, bạn có thể dễ dàng tải xuống tệp cài đặt từ Internet để cài đặt và nếu không cần thiết, bạn có thể xóa tệp đó thông qua trình quản lý cài đặt trong bảng điều khiển.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việc tương tự có thể được thực hiện ngay cả trong Raspberry Pi OS thông qua lệnh apt-get.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apt-get là một công cụ lệnh quản lý gói được sử dụng trong Linux dựa trên Debian.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Raspberry Pi OS dựa trên Debian Linux, lệnh apt-get có thể được sử dụng như nhau.</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apt-get yêu cầu quyền root.</a:t>
            </a:r>
            <a:endParaRPr sz="1300">
              <a:solidFill>
                <a:srgbClr val="262626"/>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5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và quản lý gói</a:t>
            </a:r>
            <a:endParaRPr sz="2400">
              <a:solidFill>
                <a:srgbClr val="0C0C0C"/>
              </a:solidFill>
              <a:latin typeface="Arial"/>
              <a:ea typeface="Arial"/>
              <a:cs typeface="Arial"/>
              <a:sym typeface="Arial"/>
            </a:endParaRPr>
          </a:p>
        </p:txBody>
      </p:sp>
      <p:grpSp>
        <p:nvGrpSpPr>
          <p:cNvPr id="1415" name="Google Shape;1415;p58"/>
          <p:cNvGrpSpPr/>
          <p:nvPr/>
        </p:nvGrpSpPr>
        <p:grpSpPr>
          <a:xfrm>
            <a:off x="559817" y="1935554"/>
            <a:ext cx="8879458" cy="215444"/>
            <a:chOff x="1027113" y="2045622"/>
            <a:chExt cx="8881513" cy="215496"/>
          </a:xfrm>
        </p:grpSpPr>
        <p:sp>
          <p:nvSpPr>
            <p:cNvPr id="1416" name="Google Shape;1416;p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417" name="Google Shape;1417;p58"/>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Cập nhật gói thông tin</a:t>
              </a:r>
              <a:endParaRPr/>
            </a:p>
          </p:txBody>
        </p:sp>
      </p:grpSp>
      <p:sp>
        <p:nvSpPr>
          <p:cNvPr id="1418" name="Google Shape;1418;p5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419" name="Google Shape;1419;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20" name="Google Shape;1420;p58"/>
          <p:cNvSpPr/>
          <p:nvPr/>
        </p:nvSpPr>
        <p:spPr>
          <a:xfrm>
            <a:off x="5734051" y="2174999"/>
            <a:ext cx="3743436" cy="135083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Lấy thông tin của gói cần cập nhật ở vị trí lưu trữ trong tệp /etc/apt/sources.list.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cập nhật thông tin của gói cần nâng cấp.</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gói đã cài đặt không được nâng cấp ngay lập tức.</a:t>
            </a:r>
            <a:endParaRPr sz="1300">
              <a:solidFill>
                <a:srgbClr val="262626"/>
              </a:solidFill>
              <a:latin typeface="Arial"/>
              <a:ea typeface="Arial"/>
              <a:cs typeface="Arial"/>
              <a:sym typeface="Arial"/>
            </a:endParaRPr>
          </a:p>
        </p:txBody>
      </p:sp>
      <p:grpSp>
        <p:nvGrpSpPr>
          <p:cNvPr id="1421" name="Google Shape;1421;p58"/>
          <p:cNvGrpSpPr/>
          <p:nvPr/>
        </p:nvGrpSpPr>
        <p:grpSpPr>
          <a:xfrm>
            <a:off x="567460" y="2241064"/>
            <a:ext cx="5040000" cy="2804293"/>
            <a:chOff x="567460" y="2353489"/>
            <a:chExt cx="5040000" cy="2804293"/>
          </a:xfrm>
        </p:grpSpPr>
        <p:grpSp>
          <p:nvGrpSpPr>
            <p:cNvPr id="1422" name="Google Shape;1422;p58"/>
            <p:cNvGrpSpPr/>
            <p:nvPr/>
          </p:nvGrpSpPr>
          <p:grpSpPr>
            <a:xfrm>
              <a:off x="567460" y="2353489"/>
              <a:ext cx="5040000" cy="2804293"/>
              <a:chOff x="3478596" y="2508250"/>
              <a:chExt cx="5866000" cy="3263886"/>
            </a:xfrm>
          </p:grpSpPr>
          <p:pic>
            <p:nvPicPr>
              <p:cNvPr descr="텍스트, 스크린샷, 컴퓨터, 실내이(가) 표시된 사진&#10;&#10;자동 생성된 설명" id="1423" name="Google Shape;1423;p58"/>
              <p:cNvPicPr preferRelativeResize="0"/>
              <p:nvPr/>
            </p:nvPicPr>
            <p:blipFill rotWithShape="1">
              <a:blip r:embed="rId3">
                <a:alphaModFix/>
              </a:blip>
              <a:srcRect b="0" l="0" r="0" t="0"/>
              <a:stretch/>
            </p:blipFill>
            <p:spPr>
              <a:xfrm>
                <a:off x="3478596" y="2508250"/>
                <a:ext cx="5866000" cy="3263886"/>
              </a:xfrm>
              <a:prstGeom prst="rect">
                <a:avLst/>
              </a:prstGeom>
              <a:noFill/>
              <a:ln>
                <a:noFill/>
              </a:ln>
            </p:spPr>
          </p:pic>
          <p:sp>
            <p:nvSpPr>
              <p:cNvPr id="1424" name="Google Shape;1424;p58"/>
              <p:cNvSpPr/>
              <p:nvPr/>
            </p:nvSpPr>
            <p:spPr>
              <a:xfrm>
                <a:off x="4864980" y="3031808"/>
                <a:ext cx="1078620" cy="10509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425" name="Google Shape;1425;p58"/>
            <p:cNvSpPr/>
            <p:nvPr/>
          </p:nvSpPr>
          <p:spPr>
            <a:xfrm>
              <a:off x="2685363" y="2498959"/>
              <a:ext cx="1687143"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Sudo apt-get update</a:t>
              </a:r>
              <a:endParaRPr b="1" sz="1300">
                <a:solidFill>
                  <a:schemeClr val="lt1"/>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grpSp>
        <p:nvGrpSpPr>
          <p:cNvPr id="1431" name="Google Shape;1431;p59"/>
          <p:cNvGrpSpPr/>
          <p:nvPr/>
        </p:nvGrpSpPr>
        <p:grpSpPr>
          <a:xfrm>
            <a:off x="567460" y="2241526"/>
            <a:ext cx="5040000" cy="2804293"/>
            <a:chOff x="3740150" y="2460134"/>
            <a:chExt cx="5604446" cy="3118355"/>
          </a:xfrm>
        </p:grpSpPr>
        <p:pic>
          <p:nvPicPr>
            <p:cNvPr descr="텍스트, 스크린샷, 모니터, 전자기기이(가) 표시된 사진&#10;&#10;자동 생성된 설명" id="1432" name="Google Shape;1432;p59"/>
            <p:cNvPicPr preferRelativeResize="0"/>
            <p:nvPr/>
          </p:nvPicPr>
          <p:blipFill rotWithShape="1">
            <a:blip r:embed="rId3">
              <a:alphaModFix/>
            </a:blip>
            <a:srcRect b="0" l="0" r="0" t="0"/>
            <a:stretch/>
          </p:blipFill>
          <p:spPr>
            <a:xfrm>
              <a:off x="3740150" y="2460134"/>
              <a:ext cx="5604446" cy="3118355"/>
            </a:xfrm>
            <a:prstGeom prst="rect">
              <a:avLst/>
            </a:prstGeom>
            <a:noFill/>
            <a:ln>
              <a:noFill/>
            </a:ln>
          </p:spPr>
        </p:pic>
        <p:sp>
          <p:nvSpPr>
            <p:cNvPr id="1433" name="Google Shape;1433;p59"/>
            <p:cNvSpPr/>
            <p:nvPr/>
          </p:nvSpPr>
          <p:spPr>
            <a:xfrm>
              <a:off x="5086333" y="2949258"/>
              <a:ext cx="1355192" cy="11144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434" name="Google Shape;1434;p5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và quản lý gói</a:t>
            </a:r>
            <a:endParaRPr sz="2400">
              <a:solidFill>
                <a:srgbClr val="0C0C0C"/>
              </a:solidFill>
              <a:latin typeface="Arial"/>
              <a:ea typeface="Arial"/>
              <a:cs typeface="Arial"/>
              <a:sym typeface="Arial"/>
            </a:endParaRPr>
          </a:p>
        </p:txBody>
      </p:sp>
      <p:grpSp>
        <p:nvGrpSpPr>
          <p:cNvPr id="1435" name="Google Shape;1435;p59"/>
          <p:cNvGrpSpPr/>
          <p:nvPr/>
        </p:nvGrpSpPr>
        <p:grpSpPr>
          <a:xfrm>
            <a:off x="559817" y="1935554"/>
            <a:ext cx="8879458" cy="215444"/>
            <a:chOff x="1027113" y="2045622"/>
            <a:chExt cx="8881513" cy="215496"/>
          </a:xfrm>
        </p:grpSpPr>
        <p:sp>
          <p:nvSpPr>
            <p:cNvPr id="1436" name="Google Shape;1436;p5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437" name="Google Shape;1437;p59"/>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toàn bộ Gói</a:t>
              </a:r>
              <a:endParaRPr sz="1400">
                <a:solidFill>
                  <a:srgbClr val="262626"/>
                </a:solidFill>
                <a:latin typeface="Arial"/>
                <a:ea typeface="Arial"/>
                <a:cs typeface="Arial"/>
                <a:sym typeface="Arial"/>
              </a:endParaRPr>
            </a:p>
          </p:txBody>
        </p:sp>
      </p:grpSp>
      <p:sp>
        <p:nvSpPr>
          <p:cNvPr id="1438" name="Google Shape;1438;p5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439" name="Google Shape;1439;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40" name="Google Shape;1440;p59"/>
          <p:cNvSpPr/>
          <p:nvPr/>
        </p:nvSpPr>
        <p:spPr>
          <a:xfrm>
            <a:off x="5734051" y="2175461"/>
            <a:ext cx="3743436" cy="175094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các gói thu được bằng cách sử dụng lệnh cập nhật apt-get trong HĐH Raspberry Pi.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Mặc dù lệnh nâng cấp apt-get cũng là lệnh cài đặt các gói nhưng nó không kiểm tra sự phụ thuộc giữa các gói.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đó, nếu có thể, hãy cài đặt gói bằng lệnh sudo apt-get dist-upgrade.</a:t>
            </a:r>
            <a:endParaRPr sz="1300">
              <a:solidFill>
                <a:srgbClr val="262626"/>
              </a:solidFill>
              <a:latin typeface="Arial"/>
              <a:ea typeface="Arial"/>
              <a:cs typeface="Arial"/>
              <a:sym typeface="Arial"/>
            </a:endParaRPr>
          </a:p>
        </p:txBody>
      </p:sp>
      <p:sp>
        <p:nvSpPr>
          <p:cNvPr id="1441" name="Google Shape;1441;p59"/>
          <p:cNvSpPr/>
          <p:nvPr/>
        </p:nvSpPr>
        <p:spPr>
          <a:xfrm>
            <a:off x="3093379" y="2601955"/>
            <a:ext cx="2160789"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Sudo apt-get dist-upgrade</a:t>
            </a:r>
            <a:endParaRPr b="1" sz="13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Linux</a:t>
            </a:r>
            <a:endParaRPr sz="1800">
              <a:solidFill>
                <a:schemeClr val="lt1"/>
              </a:solidFill>
              <a:latin typeface="Arial"/>
              <a:ea typeface="Arial"/>
              <a:cs typeface="Arial"/>
              <a:sym typeface="Arial"/>
            </a:endParaRPr>
          </a:p>
        </p:txBody>
      </p:sp>
      <p:sp>
        <p:nvSpPr>
          <p:cNvPr id="210" name="Google Shape;210;p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HĐH (Hệ điều hành) là gì?</a:t>
            </a:r>
            <a:endParaRPr/>
          </a:p>
        </p:txBody>
      </p:sp>
      <p:grpSp>
        <p:nvGrpSpPr>
          <p:cNvPr id="211" name="Google Shape;211;p6"/>
          <p:cNvGrpSpPr/>
          <p:nvPr/>
        </p:nvGrpSpPr>
        <p:grpSpPr>
          <a:xfrm>
            <a:off x="559817" y="1936761"/>
            <a:ext cx="8783192" cy="430887"/>
            <a:chOff x="1027113" y="2045625"/>
            <a:chExt cx="8785225" cy="430987"/>
          </a:xfrm>
        </p:grpSpPr>
        <p:sp>
          <p:nvSpPr>
            <p:cNvPr id="212" name="Google Shape;212;p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13" name="Google Shape;213;p6"/>
            <p:cNvSpPr/>
            <p:nvPr/>
          </p:nvSpPr>
          <p:spPr>
            <a:xfrm>
              <a:off x="1179513" y="204562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Về lý thuyết, HĐH là một phần mềm phức tạp, được chia thành nhiều loại sản phẩm thương mại và dùng thử khác nhau.</a:t>
              </a:r>
              <a:endParaRPr/>
            </a:p>
          </p:txBody>
        </p:sp>
      </p:grpSp>
      <p:pic>
        <p:nvPicPr>
          <p:cNvPr id="214" name="Google Shape;214;p6"/>
          <p:cNvPicPr preferRelativeResize="0"/>
          <p:nvPr/>
        </p:nvPicPr>
        <p:blipFill rotWithShape="1">
          <a:blip r:embed="rId3">
            <a:alphaModFix/>
          </a:blip>
          <a:srcRect b="0" l="0" r="0" t="0"/>
          <a:stretch/>
        </p:blipFill>
        <p:spPr>
          <a:xfrm>
            <a:off x="2533892" y="2710958"/>
            <a:ext cx="4837197" cy="3156723"/>
          </a:xfrm>
          <a:prstGeom prst="rect">
            <a:avLst/>
          </a:prstGeom>
          <a:noFill/>
          <a:ln>
            <a:noFill/>
          </a:ln>
        </p:spPr>
      </p:pic>
      <p:sp>
        <p:nvSpPr>
          <p:cNvPr id="215" name="Google Shape;215;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và quản lý gói</a:t>
            </a:r>
            <a:endParaRPr sz="2400">
              <a:solidFill>
                <a:srgbClr val="0C0C0C"/>
              </a:solidFill>
              <a:latin typeface="Arial"/>
              <a:ea typeface="Arial"/>
              <a:cs typeface="Arial"/>
              <a:sym typeface="Arial"/>
            </a:endParaRPr>
          </a:p>
        </p:txBody>
      </p:sp>
      <p:grpSp>
        <p:nvGrpSpPr>
          <p:cNvPr id="1448" name="Google Shape;1448;p60"/>
          <p:cNvGrpSpPr/>
          <p:nvPr/>
        </p:nvGrpSpPr>
        <p:grpSpPr>
          <a:xfrm>
            <a:off x="559817" y="1935554"/>
            <a:ext cx="8879458" cy="215444"/>
            <a:chOff x="1027113" y="2045622"/>
            <a:chExt cx="8881513" cy="215496"/>
          </a:xfrm>
        </p:grpSpPr>
        <p:sp>
          <p:nvSpPr>
            <p:cNvPr id="1449" name="Google Shape;1449;p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450" name="Google Shape;1450;p60"/>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Gói</a:t>
              </a:r>
              <a:endParaRPr sz="1400">
                <a:solidFill>
                  <a:srgbClr val="262626"/>
                </a:solidFill>
                <a:latin typeface="Arial"/>
                <a:ea typeface="Arial"/>
                <a:cs typeface="Arial"/>
                <a:sym typeface="Arial"/>
              </a:endParaRPr>
            </a:p>
          </p:txBody>
        </p:sp>
      </p:grpSp>
      <p:sp>
        <p:nvSpPr>
          <p:cNvPr id="1451" name="Google Shape;1451;p6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452" name="Google Shape;1452;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53" name="Google Shape;1453;p60"/>
          <p:cNvSpPr/>
          <p:nvPr/>
        </p:nvSpPr>
        <p:spPr>
          <a:xfrm>
            <a:off x="5734051" y="2175461"/>
            <a:ext cx="3743436" cy="195099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cùng với sudo apt-get install &lt;tên gói&gt; và cài đặt gói được chỉ định trong tên gói.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apt-get chỉ cài đặt gói thuộc về tên gói được chỉ định.</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hãy thử cài đặt trình soạn thảo văn bản có tên là nano. Nhưng vì nó đã được cài đặt sẵn nên bạn có thể tích vào cụm từ ‘already the latest’.</a:t>
            </a:r>
            <a:endParaRPr sz="1300">
              <a:solidFill>
                <a:srgbClr val="262626"/>
              </a:solidFill>
              <a:latin typeface="Arial"/>
              <a:ea typeface="Arial"/>
              <a:cs typeface="Arial"/>
              <a:sym typeface="Arial"/>
            </a:endParaRPr>
          </a:p>
        </p:txBody>
      </p:sp>
      <p:grpSp>
        <p:nvGrpSpPr>
          <p:cNvPr id="1454" name="Google Shape;1454;p60"/>
          <p:cNvGrpSpPr/>
          <p:nvPr/>
        </p:nvGrpSpPr>
        <p:grpSpPr>
          <a:xfrm>
            <a:off x="567460" y="2241526"/>
            <a:ext cx="5040000" cy="2804294"/>
            <a:chOff x="567460" y="2241526"/>
            <a:chExt cx="5040000" cy="2804294"/>
          </a:xfrm>
        </p:grpSpPr>
        <p:grpSp>
          <p:nvGrpSpPr>
            <p:cNvPr id="1455" name="Google Shape;1455;p60"/>
            <p:cNvGrpSpPr/>
            <p:nvPr/>
          </p:nvGrpSpPr>
          <p:grpSpPr>
            <a:xfrm>
              <a:off x="567460" y="2241526"/>
              <a:ext cx="5040000" cy="2804294"/>
              <a:chOff x="3587750" y="2522085"/>
              <a:chExt cx="5756846" cy="3203152"/>
            </a:xfrm>
          </p:grpSpPr>
          <p:pic>
            <p:nvPicPr>
              <p:cNvPr descr="텍스트, 스크린샷, 모니터, 전자기기이(가) 표시된 사진&#10;&#10;자동 생성된 설명" id="1456" name="Google Shape;1456;p60"/>
              <p:cNvPicPr preferRelativeResize="0"/>
              <p:nvPr/>
            </p:nvPicPr>
            <p:blipFill rotWithShape="1">
              <a:blip r:embed="rId3">
                <a:alphaModFix/>
              </a:blip>
              <a:srcRect b="0" l="0" r="0" t="0"/>
              <a:stretch/>
            </p:blipFill>
            <p:spPr>
              <a:xfrm>
                <a:off x="3587750" y="2522085"/>
                <a:ext cx="5756846" cy="3203152"/>
              </a:xfrm>
              <a:prstGeom prst="rect">
                <a:avLst/>
              </a:prstGeom>
              <a:noFill/>
              <a:ln>
                <a:noFill/>
              </a:ln>
            </p:spPr>
          </p:pic>
          <p:sp>
            <p:nvSpPr>
              <p:cNvPr id="1457" name="Google Shape;1457;p60"/>
              <p:cNvSpPr/>
              <p:nvPr/>
            </p:nvSpPr>
            <p:spPr>
              <a:xfrm>
                <a:off x="4925360" y="3038158"/>
                <a:ext cx="1374967" cy="7683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458" name="Google Shape;1458;p60"/>
            <p:cNvSpPr/>
            <p:nvPr/>
          </p:nvSpPr>
          <p:spPr>
            <a:xfrm>
              <a:off x="3032920" y="2604924"/>
              <a:ext cx="2160789"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Sudo apt-get install nano</a:t>
              </a:r>
              <a:endParaRPr b="1" sz="1300">
                <a:solidFill>
                  <a:schemeClr val="lt1"/>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6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465" name="Google Shape;1465;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66" name="Google Shape;1466;p6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và quản lý gói</a:t>
            </a:r>
            <a:endParaRPr sz="2400">
              <a:solidFill>
                <a:srgbClr val="0C0C0C"/>
              </a:solidFill>
              <a:latin typeface="Arial"/>
              <a:ea typeface="Arial"/>
              <a:cs typeface="Arial"/>
              <a:sym typeface="Arial"/>
            </a:endParaRPr>
          </a:p>
        </p:txBody>
      </p:sp>
      <p:grpSp>
        <p:nvGrpSpPr>
          <p:cNvPr id="1467" name="Google Shape;1467;p61"/>
          <p:cNvGrpSpPr/>
          <p:nvPr/>
        </p:nvGrpSpPr>
        <p:grpSpPr>
          <a:xfrm>
            <a:off x="559817" y="1935817"/>
            <a:ext cx="8783192" cy="215394"/>
            <a:chOff x="1027113" y="2063735"/>
            <a:chExt cx="8785225" cy="215444"/>
          </a:xfrm>
        </p:grpSpPr>
        <p:sp>
          <p:nvSpPr>
            <p:cNvPr id="1468" name="Google Shape;1468;p61"/>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469" name="Google Shape;1469;p61"/>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Xóa Gói</a:t>
              </a:r>
              <a:endParaRPr sz="1400">
                <a:solidFill>
                  <a:srgbClr val="262626"/>
                </a:solidFill>
                <a:latin typeface="Arial"/>
                <a:ea typeface="Arial"/>
                <a:cs typeface="Arial"/>
                <a:sym typeface="Arial"/>
              </a:endParaRPr>
            </a:p>
          </p:txBody>
        </p:sp>
      </p:grpSp>
      <p:sp>
        <p:nvSpPr>
          <p:cNvPr id="1470" name="Google Shape;1470;p61"/>
          <p:cNvSpPr/>
          <p:nvPr/>
        </p:nvSpPr>
        <p:spPr>
          <a:xfrm>
            <a:off x="712182" y="2188259"/>
            <a:ext cx="8260368" cy="135083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cùng với sudo apt-get remove &lt;tên gói&gt; và xóa gói được chỉ định trong tên gói.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xóa tất cả, ngay cả tệp cài đặt của gói, bạn có thể xóa tất cả thông tin cài đặt bằng cách sử dụng sudo apt-get –purge remove &lt;tên gói&gt;.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được sử dụng trong trường hợp không gian lưu trữ cực kỳ nhỏ hoặc trong trường hợp cần cài đặt lại gói do vấn đề phụ thuộc gây ra bởi sự khác biệt trong các phiên bản.</a:t>
            </a:r>
            <a:endParaRPr sz="1300">
              <a:solidFill>
                <a:srgbClr val="262626"/>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6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và quản lý gói</a:t>
            </a:r>
            <a:endParaRPr sz="2400">
              <a:solidFill>
                <a:srgbClr val="0C0C0C"/>
              </a:solidFill>
              <a:latin typeface="Arial"/>
              <a:ea typeface="Arial"/>
              <a:cs typeface="Arial"/>
              <a:sym typeface="Arial"/>
            </a:endParaRPr>
          </a:p>
        </p:txBody>
      </p:sp>
      <p:grpSp>
        <p:nvGrpSpPr>
          <p:cNvPr id="1477" name="Google Shape;1477;p62"/>
          <p:cNvGrpSpPr/>
          <p:nvPr/>
        </p:nvGrpSpPr>
        <p:grpSpPr>
          <a:xfrm>
            <a:off x="559817" y="1935553"/>
            <a:ext cx="8879458" cy="215444"/>
            <a:chOff x="1027113" y="2045621"/>
            <a:chExt cx="8881513" cy="215496"/>
          </a:xfrm>
        </p:grpSpPr>
        <p:sp>
          <p:nvSpPr>
            <p:cNvPr id="1478" name="Google Shape;1478;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479" name="Google Shape;1479;p62"/>
            <p:cNvSpPr/>
            <p:nvPr/>
          </p:nvSpPr>
          <p:spPr>
            <a:xfrm>
              <a:off x="1179513" y="2045621"/>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Xem thông tin Gói </a:t>
              </a:r>
              <a:endParaRPr sz="1400">
                <a:solidFill>
                  <a:srgbClr val="262626"/>
                </a:solidFill>
                <a:latin typeface="Arial"/>
                <a:ea typeface="Arial"/>
                <a:cs typeface="Arial"/>
                <a:sym typeface="Arial"/>
              </a:endParaRPr>
            </a:p>
          </p:txBody>
        </p:sp>
      </p:grpSp>
      <p:sp>
        <p:nvSpPr>
          <p:cNvPr id="1480" name="Google Shape;1480;p6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481" name="Google Shape;1481;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82" name="Google Shape;1482;p62"/>
          <p:cNvSpPr/>
          <p:nvPr/>
        </p:nvSpPr>
        <p:spPr>
          <a:xfrm>
            <a:off x="5734051" y="2175461"/>
            <a:ext cx="3743436"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cùng với sudo apt-cache show &lt;tên gói&gt; và có thể kiểm tra thông tin gói được chỉ định trong &lt;tên gói&gt;.</a:t>
            </a:r>
            <a:endParaRPr sz="1300">
              <a:solidFill>
                <a:srgbClr val="262626"/>
              </a:solidFill>
              <a:latin typeface="Arial"/>
              <a:ea typeface="Arial"/>
              <a:cs typeface="Arial"/>
              <a:sym typeface="Arial"/>
            </a:endParaRPr>
          </a:p>
        </p:txBody>
      </p:sp>
      <p:grpSp>
        <p:nvGrpSpPr>
          <p:cNvPr id="1483" name="Google Shape;1483;p62"/>
          <p:cNvGrpSpPr/>
          <p:nvPr/>
        </p:nvGrpSpPr>
        <p:grpSpPr>
          <a:xfrm>
            <a:off x="567460" y="2241527"/>
            <a:ext cx="5040000" cy="2804293"/>
            <a:chOff x="567460" y="2241527"/>
            <a:chExt cx="5040000" cy="2804293"/>
          </a:xfrm>
        </p:grpSpPr>
        <p:grpSp>
          <p:nvGrpSpPr>
            <p:cNvPr id="1484" name="Google Shape;1484;p62"/>
            <p:cNvGrpSpPr/>
            <p:nvPr/>
          </p:nvGrpSpPr>
          <p:grpSpPr>
            <a:xfrm>
              <a:off x="567460" y="2241527"/>
              <a:ext cx="5040000" cy="2804293"/>
              <a:chOff x="3364471" y="2534156"/>
              <a:chExt cx="5980125" cy="3327386"/>
            </a:xfrm>
          </p:grpSpPr>
          <p:pic>
            <p:nvPicPr>
              <p:cNvPr descr="텍스트이(가) 표시된 사진&#10;&#10;자동 생성된 설명" id="1485" name="Google Shape;1485;p62"/>
              <p:cNvPicPr preferRelativeResize="0"/>
              <p:nvPr/>
            </p:nvPicPr>
            <p:blipFill rotWithShape="1">
              <a:blip r:embed="rId3">
                <a:alphaModFix/>
              </a:blip>
              <a:srcRect b="0" l="0" r="0" t="0"/>
              <a:stretch/>
            </p:blipFill>
            <p:spPr>
              <a:xfrm>
                <a:off x="3364471" y="2534156"/>
                <a:ext cx="5980125" cy="3327386"/>
              </a:xfrm>
              <a:prstGeom prst="rect">
                <a:avLst/>
              </a:prstGeom>
              <a:noFill/>
              <a:ln>
                <a:noFill/>
              </a:ln>
            </p:spPr>
          </p:pic>
          <p:sp>
            <p:nvSpPr>
              <p:cNvPr id="1486" name="Google Shape;1486;p62"/>
              <p:cNvSpPr/>
              <p:nvPr/>
            </p:nvSpPr>
            <p:spPr>
              <a:xfrm>
                <a:off x="4782430" y="3063558"/>
                <a:ext cx="1370720" cy="11144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487" name="Google Shape;1487;p62"/>
            <p:cNvSpPr/>
            <p:nvPr/>
          </p:nvSpPr>
          <p:spPr>
            <a:xfrm>
              <a:off x="3044327" y="2612618"/>
              <a:ext cx="1864701"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Sudo cache show nano</a:t>
              </a:r>
              <a:endParaRPr b="1" sz="1300">
                <a:solidFill>
                  <a:schemeClr val="lt1"/>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6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Lệnh hệ thống tệp</a:t>
            </a:r>
            <a:endParaRPr sz="2400">
              <a:solidFill>
                <a:srgbClr val="0C0C0C"/>
              </a:solidFill>
              <a:latin typeface="Arial"/>
              <a:ea typeface="Arial"/>
              <a:cs typeface="Arial"/>
              <a:sym typeface="Arial"/>
            </a:endParaRPr>
          </a:p>
        </p:txBody>
      </p:sp>
      <p:grpSp>
        <p:nvGrpSpPr>
          <p:cNvPr id="1494" name="Google Shape;1494;p63"/>
          <p:cNvGrpSpPr/>
          <p:nvPr/>
        </p:nvGrpSpPr>
        <p:grpSpPr>
          <a:xfrm>
            <a:off x="559817" y="1935554"/>
            <a:ext cx="8879458" cy="215444"/>
            <a:chOff x="1027113" y="2045622"/>
            <a:chExt cx="8881513" cy="215496"/>
          </a:xfrm>
        </p:grpSpPr>
        <p:sp>
          <p:nvSpPr>
            <p:cNvPr id="1495" name="Google Shape;1495;p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496" name="Google Shape;1496;p63"/>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ls</a:t>
              </a:r>
              <a:endParaRPr/>
            </a:p>
          </p:txBody>
        </p:sp>
      </p:grpSp>
      <p:sp>
        <p:nvSpPr>
          <p:cNvPr id="1497" name="Google Shape;1497;p6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498" name="Google Shape;1498;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499" name="Google Shape;1499;p63"/>
          <p:cNvGrpSpPr/>
          <p:nvPr/>
        </p:nvGrpSpPr>
        <p:grpSpPr>
          <a:xfrm>
            <a:off x="567460" y="2241527"/>
            <a:ext cx="5040000" cy="2804293"/>
            <a:chOff x="4904408" y="2447561"/>
            <a:chExt cx="4452090" cy="2477176"/>
          </a:xfrm>
        </p:grpSpPr>
        <p:pic>
          <p:nvPicPr>
            <p:cNvPr descr="텍스트이(가) 표시된 사진&#10;&#10;자동 생성된 설명" id="1500" name="Google Shape;1500;p63"/>
            <p:cNvPicPr preferRelativeResize="0"/>
            <p:nvPr/>
          </p:nvPicPr>
          <p:blipFill rotWithShape="1">
            <a:blip r:embed="rId3">
              <a:alphaModFix/>
            </a:blip>
            <a:srcRect b="0" l="0" r="0" t="0"/>
            <a:stretch/>
          </p:blipFill>
          <p:spPr>
            <a:xfrm>
              <a:off x="4904408" y="2447561"/>
              <a:ext cx="4452090" cy="2477176"/>
            </a:xfrm>
            <a:prstGeom prst="rect">
              <a:avLst/>
            </a:prstGeom>
            <a:noFill/>
            <a:ln>
              <a:noFill/>
            </a:ln>
          </p:spPr>
        </p:pic>
        <p:sp>
          <p:nvSpPr>
            <p:cNvPr id="1501" name="Google Shape;1501;p63"/>
            <p:cNvSpPr/>
            <p:nvPr/>
          </p:nvSpPr>
          <p:spPr>
            <a:xfrm>
              <a:off x="6316330" y="3267933"/>
              <a:ext cx="277575" cy="9907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502" name="Google Shape;1502;p63"/>
            <p:cNvSpPr/>
            <p:nvPr/>
          </p:nvSpPr>
          <p:spPr>
            <a:xfrm>
              <a:off x="6314047" y="3032983"/>
              <a:ext cx="142440" cy="9907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503" name="Google Shape;1503;p63"/>
            <p:cNvSpPr/>
            <p:nvPr/>
          </p:nvSpPr>
          <p:spPr>
            <a:xfrm>
              <a:off x="6327717" y="4125183"/>
              <a:ext cx="229401" cy="9907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1504" name="Google Shape;1504;p63"/>
          <p:cNvGrpSpPr/>
          <p:nvPr/>
        </p:nvGrpSpPr>
        <p:grpSpPr>
          <a:xfrm>
            <a:off x="6153641" y="5045820"/>
            <a:ext cx="2006144" cy="646331"/>
            <a:chOff x="3716526" y="2460828"/>
            <a:chExt cx="2006144" cy="646331"/>
          </a:xfrm>
        </p:grpSpPr>
        <p:sp>
          <p:nvSpPr>
            <p:cNvPr id="1505" name="Google Shape;1505;p63"/>
            <p:cNvSpPr txBox="1"/>
            <p:nvPr/>
          </p:nvSpPr>
          <p:spPr>
            <a:xfrm>
              <a:off x="3800650" y="2460828"/>
              <a:ext cx="1922020" cy="646331"/>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 –l</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 -a</a:t>
              </a:r>
              <a:endParaRPr sz="1200">
                <a:solidFill>
                  <a:schemeClr val="lt1"/>
                </a:solidFill>
                <a:latin typeface="Arial"/>
                <a:ea typeface="Arial"/>
                <a:cs typeface="Arial"/>
                <a:sym typeface="Arial"/>
              </a:endParaRPr>
            </a:p>
          </p:txBody>
        </p:sp>
        <p:sp>
          <p:nvSpPr>
            <p:cNvPr id="1506" name="Google Shape;1506;p63"/>
            <p:cNvSpPr/>
            <p:nvPr/>
          </p:nvSpPr>
          <p:spPr>
            <a:xfrm>
              <a:off x="3716526" y="2460830"/>
              <a:ext cx="84124" cy="646329"/>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507" name="Google Shape;1507;p63"/>
          <p:cNvSpPr/>
          <p:nvPr/>
        </p:nvSpPr>
        <p:spPr>
          <a:xfrm>
            <a:off x="5734051" y="2175461"/>
            <a:ext cx="3743436" cy="295639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Lệnh hiển thị danh sách tệp và thư mục.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Bằng cách thêm tùy chọn phía sau lệnh, các chức năng được phân đoạn có thể được sử dụng nhưng đối với tùy chọn, nó được sử dụng ở dạng –option.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các tùy chọn khác nhau của lệnh ls như:</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 Đề cập đến dài. Liệt kê tất cả các Quyền, số lượng tệp được bao gồm, chủ sở hữu, nhóm, kích thước tệp, ngày chỉnh sửa, tên tệp và những thứ khác.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 Tham khảo tất cả. Hiển thị tất cả các tệp hoặc thư mục ẩn.</a:t>
            </a:r>
            <a:endParaRPr sz="1300">
              <a:solidFill>
                <a:srgbClr val="262626"/>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6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514" name="Google Shape;1514;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515" name="Google Shape;1515;p6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Lệnh hữu ích</a:t>
            </a:r>
            <a:endParaRPr sz="2400">
              <a:solidFill>
                <a:srgbClr val="0C0C0C"/>
              </a:solidFill>
              <a:latin typeface="Arial"/>
              <a:ea typeface="Arial"/>
              <a:cs typeface="Arial"/>
              <a:sym typeface="Arial"/>
            </a:endParaRPr>
          </a:p>
        </p:txBody>
      </p:sp>
      <p:grpSp>
        <p:nvGrpSpPr>
          <p:cNvPr id="1516" name="Google Shape;1516;p64"/>
          <p:cNvGrpSpPr/>
          <p:nvPr/>
        </p:nvGrpSpPr>
        <p:grpSpPr>
          <a:xfrm>
            <a:off x="559817" y="1935817"/>
            <a:ext cx="8783192" cy="215394"/>
            <a:chOff x="1027113" y="2063735"/>
            <a:chExt cx="8785225" cy="215444"/>
          </a:xfrm>
        </p:grpSpPr>
        <p:sp>
          <p:nvSpPr>
            <p:cNvPr id="1517" name="Google Shape;1517;p64"/>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518" name="Google Shape;1518;p64"/>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clear</a:t>
              </a:r>
              <a:endParaRPr/>
            </a:p>
          </p:txBody>
        </p:sp>
      </p:grpSp>
      <p:sp>
        <p:nvSpPr>
          <p:cNvPr id="1519" name="Google Shape;1519;p64"/>
          <p:cNvSpPr/>
          <p:nvPr/>
        </p:nvSpPr>
        <p:spPr>
          <a:xfrm>
            <a:off x="712182" y="2188259"/>
            <a:ext cx="8260368" cy="64807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Xóa màn hình đầu cuối.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thực hiện lệnh này, chỉ cần nhập </a:t>
            </a:r>
            <a:r>
              <a:rPr lang="en-US" sz="1300">
                <a:solidFill>
                  <a:srgbClr val="0033FF"/>
                </a:solidFill>
                <a:latin typeface="Arial"/>
                <a:ea typeface="Arial"/>
                <a:cs typeface="Arial"/>
                <a:sym typeface="Arial"/>
              </a:rPr>
              <a:t>clear</a:t>
            </a:r>
            <a:r>
              <a:rPr lang="en-US" sz="1300">
                <a:solidFill>
                  <a:srgbClr val="262626"/>
                </a:solidFill>
                <a:latin typeface="Arial"/>
                <a:ea typeface="Arial"/>
                <a:cs typeface="Arial"/>
                <a:sym typeface="Arial"/>
              </a:rPr>
              <a:t> trong thiết bị đầu cuối.</a:t>
            </a:r>
            <a:endParaRPr/>
          </a:p>
        </p:txBody>
      </p:sp>
      <p:grpSp>
        <p:nvGrpSpPr>
          <p:cNvPr id="1520" name="Google Shape;1520;p64"/>
          <p:cNvGrpSpPr/>
          <p:nvPr/>
        </p:nvGrpSpPr>
        <p:grpSpPr>
          <a:xfrm>
            <a:off x="559817" y="3003583"/>
            <a:ext cx="8783192" cy="215394"/>
            <a:chOff x="1027113" y="2063735"/>
            <a:chExt cx="8785225" cy="215444"/>
          </a:xfrm>
        </p:grpSpPr>
        <p:sp>
          <p:nvSpPr>
            <p:cNvPr id="1521" name="Google Shape;1521;p64"/>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522" name="Google Shape;1522;p64"/>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Lịch sử dòng lệnh</a:t>
              </a:r>
              <a:endParaRPr sz="1400">
                <a:solidFill>
                  <a:srgbClr val="262626"/>
                </a:solidFill>
                <a:latin typeface="Arial"/>
                <a:ea typeface="Arial"/>
                <a:cs typeface="Arial"/>
                <a:sym typeface="Arial"/>
              </a:endParaRPr>
            </a:p>
          </p:txBody>
        </p:sp>
      </p:grpSp>
      <p:sp>
        <p:nvSpPr>
          <p:cNvPr id="1523" name="Google Shape;1523;p64"/>
          <p:cNvSpPr/>
          <p:nvPr/>
        </p:nvSpPr>
        <p:spPr>
          <a:xfrm>
            <a:off x="712182" y="3256025"/>
            <a:ext cx="8260368" cy="185353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Linux duy trì lịch sử các lệnh bạn đã nhập.</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màn hình đã xóa, bằng cách nhấn các phím mũi tên lên và xuống, bạn có thể gọi lại các lệnh đã nhập trước đó trong thiết bị đầu cuối. Phím lên xuất hiện lịch sử của các lệnh cuối cùng từ lệnh mới nhất đến lệnh trước đó. Phím xuống hiển thị ngược lại.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này thường xuyên và hữu ích nhất trong Linux.</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đã thực hiện đúng quy trình, nhấn nút lên một lần sẽ chuyển sang lệnh xóa. Nếu bạn nhấn nó hai lần, </a:t>
            </a:r>
            <a:r>
              <a:rPr lang="en-US" sz="1300">
                <a:solidFill>
                  <a:srgbClr val="0033FF"/>
                </a:solidFill>
                <a:latin typeface="Arial"/>
                <a:ea typeface="Arial"/>
                <a:cs typeface="Arial"/>
                <a:sym typeface="Arial"/>
              </a:rPr>
              <a:t>ls –a </a:t>
            </a:r>
            <a:r>
              <a:rPr lang="en-US" sz="1300">
                <a:solidFill>
                  <a:srgbClr val="262626"/>
                </a:solidFill>
                <a:latin typeface="Arial"/>
                <a:ea typeface="Arial"/>
                <a:cs typeface="Arial"/>
                <a:sym typeface="Arial"/>
              </a:rPr>
              <a:t>sẽ được hiển thị trong thiết bị đầu cuối.</a:t>
            </a:r>
            <a:endParaRPr sz="1300">
              <a:solidFill>
                <a:srgbClr val="262626"/>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6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Lệnh hệ thống tệp</a:t>
            </a:r>
            <a:endParaRPr sz="2400">
              <a:solidFill>
                <a:srgbClr val="0C0C0C"/>
              </a:solidFill>
              <a:latin typeface="Arial"/>
              <a:ea typeface="Arial"/>
              <a:cs typeface="Arial"/>
              <a:sym typeface="Arial"/>
            </a:endParaRPr>
          </a:p>
        </p:txBody>
      </p:sp>
      <p:grpSp>
        <p:nvGrpSpPr>
          <p:cNvPr id="1530" name="Google Shape;1530;p65"/>
          <p:cNvGrpSpPr/>
          <p:nvPr/>
        </p:nvGrpSpPr>
        <p:grpSpPr>
          <a:xfrm>
            <a:off x="559817" y="1935554"/>
            <a:ext cx="8879458" cy="215444"/>
            <a:chOff x="1027113" y="2045622"/>
            <a:chExt cx="8881513" cy="215496"/>
          </a:xfrm>
        </p:grpSpPr>
        <p:sp>
          <p:nvSpPr>
            <p:cNvPr id="1531" name="Google Shape;1531;p6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532" name="Google Shape;1532;p65"/>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man &lt; tên lệnh &gt;</a:t>
              </a:r>
              <a:endParaRPr/>
            </a:p>
          </p:txBody>
        </p:sp>
      </p:grpSp>
      <p:sp>
        <p:nvSpPr>
          <p:cNvPr id="1533" name="Google Shape;1533;p6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534" name="Google Shape;1534;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535" name="Google Shape;1535;p65"/>
          <p:cNvSpPr/>
          <p:nvPr/>
        </p:nvSpPr>
        <p:spPr>
          <a:xfrm>
            <a:off x="5734051" y="2175461"/>
            <a:ext cx="3743436" cy="345910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Xuất hướng dẫn về cách sử dụng các lệnh khác nhau. Ví dụ dưới đây cho thấy cách sử dụng lệnh rõ rang.</a:t>
            </a:r>
            <a:endParaRPr sz="1300">
              <a:solidFill>
                <a:schemeClr val="dk1"/>
              </a:solidFill>
              <a:latin typeface="Arial"/>
              <a:ea typeface="Arial"/>
              <a:cs typeface="Arial"/>
              <a:sym typeface="Arial"/>
            </a:endParaRPr>
          </a:p>
          <a:p>
            <a:pPr indent="-222250" lvl="1" marL="457200"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Nhập man và lệnh bạn muốn biết trong ngoặc đơn và chạy.</a:t>
            </a:r>
            <a:endParaRPr/>
          </a:p>
          <a:p>
            <a:pPr indent="0" lvl="1" marL="234950" marR="0" rtl="0" algn="l">
              <a:spcBef>
                <a:spcPts val="800"/>
              </a:spcBef>
              <a:spcAft>
                <a:spcPts val="0"/>
              </a:spcAft>
              <a:buNone/>
            </a:pPr>
            <a:r>
              <a:rPr b="0" i="0" lang="en-US" sz="1300" u="none" cap="none" strike="noStrike">
                <a:solidFill>
                  <a:srgbClr val="0033FF"/>
                </a:solidFill>
                <a:latin typeface="Arial"/>
                <a:ea typeface="Arial"/>
                <a:cs typeface="Arial"/>
                <a:sym typeface="Arial"/>
              </a:rPr>
              <a:t>      man &lt;lệnh mà bạn muốn biết&gt;</a:t>
            </a:r>
            <a:endParaRPr/>
          </a:p>
          <a:p>
            <a:pPr indent="-222250" lvl="1" marL="457200"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Có thể kiểm tra trang Thủ công bằng cách sử dụng các mũi tên Lên, Xuống, Lên trang, Xuống trang và các mũi tên khác trên bàn phím.</a:t>
            </a:r>
            <a:endParaRPr/>
          </a:p>
          <a:p>
            <a:pPr indent="-222250" lvl="1" marL="457200"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Sau khi xem Hướng dẫn, hãy nhập q nếu bạn muốn dừng.</a:t>
            </a:r>
            <a:endParaRPr/>
          </a:p>
          <a:p>
            <a:pPr indent="-222250" lvl="1" marL="457200"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Số bên cạnh lệnh ở trên cùng bên trái và bên phải là số phần người đàn ông.</a:t>
            </a:r>
            <a:endParaRPr b="0" i="0" sz="1300" u="none" cap="none" strike="noStrike">
              <a:solidFill>
                <a:srgbClr val="262626"/>
              </a:solidFill>
              <a:latin typeface="Arial"/>
              <a:ea typeface="Arial"/>
              <a:cs typeface="Arial"/>
              <a:sym typeface="Arial"/>
            </a:endParaRPr>
          </a:p>
        </p:txBody>
      </p:sp>
      <p:grpSp>
        <p:nvGrpSpPr>
          <p:cNvPr id="1536" name="Google Shape;1536;p65"/>
          <p:cNvGrpSpPr/>
          <p:nvPr/>
        </p:nvGrpSpPr>
        <p:grpSpPr>
          <a:xfrm>
            <a:off x="6153520" y="5834615"/>
            <a:ext cx="2006144" cy="276999"/>
            <a:chOff x="3716526" y="2460828"/>
            <a:chExt cx="2006144" cy="276999"/>
          </a:xfrm>
        </p:grpSpPr>
        <p:sp>
          <p:nvSpPr>
            <p:cNvPr id="1537" name="Google Shape;1537;p65"/>
            <p:cNvSpPr txBox="1"/>
            <p:nvPr/>
          </p:nvSpPr>
          <p:spPr>
            <a:xfrm>
              <a:off x="3800650" y="2460828"/>
              <a:ext cx="1922020"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man ls</a:t>
              </a:r>
              <a:endParaRPr sz="1200">
                <a:solidFill>
                  <a:schemeClr val="lt1"/>
                </a:solidFill>
                <a:latin typeface="Arial"/>
                <a:ea typeface="Arial"/>
                <a:cs typeface="Arial"/>
                <a:sym typeface="Arial"/>
              </a:endParaRPr>
            </a:p>
          </p:txBody>
        </p:sp>
        <p:sp>
          <p:nvSpPr>
            <p:cNvPr id="1538" name="Google Shape;1538;p65"/>
            <p:cNvSpPr/>
            <p:nvPr/>
          </p:nvSpPr>
          <p:spPr>
            <a:xfrm>
              <a:off x="3716526" y="2460830"/>
              <a:ext cx="84124"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1539" name="Google Shape;1539;p65"/>
          <p:cNvGrpSpPr/>
          <p:nvPr/>
        </p:nvGrpSpPr>
        <p:grpSpPr>
          <a:xfrm>
            <a:off x="559817" y="2270103"/>
            <a:ext cx="5040000" cy="2804293"/>
            <a:chOff x="559817" y="2270103"/>
            <a:chExt cx="5040000" cy="2804293"/>
          </a:xfrm>
        </p:grpSpPr>
        <p:grpSp>
          <p:nvGrpSpPr>
            <p:cNvPr id="1540" name="Google Shape;1540;p65"/>
            <p:cNvGrpSpPr/>
            <p:nvPr/>
          </p:nvGrpSpPr>
          <p:grpSpPr>
            <a:xfrm>
              <a:off x="559817" y="2270103"/>
              <a:ext cx="5040000" cy="2804293"/>
              <a:chOff x="3752496" y="2664031"/>
              <a:chExt cx="5592100" cy="3111486"/>
            </a:xfrm>
          </p:grpSpPr>
          <p:pic>
            <p:nvPicPr>
              <p:cNvPr descr="텍스트이(가) 표시된 사진&#10;&#10;자동 생성된 설명" id="1541" name="Google Shape;1541;p65"/>
              <p:cNvPicPr preferRelativeResize="0"/>
              <p:nvPr/>
            </p:nvPicPr>
            <p:blipFill rotWithShape="1">
              <a:blip r:embed="rId3">
                <a:alphaModFix/>
              </a:blip>
              <a:srcRect b="0" l="0" r="0" t="0"/>
              <a:stretch/>
            </p:blipFill>
            <p:spPr>
              <a:xfrm>
                <a:off x="3752496" y="2664031"/>
                <a:ext cx="5592100" cy="3111486"/>
              </a:xfrm>
              <a:prstGeom prst="rect">
                <a:avLst/>
              </a:prstGeom>
              <a:noFill/>
              <a:ln>
                <a:noFill/>
              </a:ln>
            </p:spPr>
          </p:pic>
          <p:sp>
            <p:nvSpPr>
              <p:cNvPr id="1542" name="Google Shape;1542;p65"/>
              <p:cNvSpPr/>
              <p:nvPr/>
            </p:nvSpPr>
            <p:spPr>
              <a:xfrm>
                <a:off x="4605896" y="3217132"/>
                <a:ext cx="283603" cy="14836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543" name="Google Shape;1543;p65"/>
              <p:cNvSpPr/>
              <p:nvPr/>
            </p:nvSpPr>
            <p:spPr>
              <a:xfrm>
                <a:off x="6872846" y="5463963"/>
                <a:ext cx="550304" cy="14701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544" name="Google Shape;1544;p65"/>
            <p:cNvSpPr/>
            <p:nvPr/>
          </p:nvSpPr>
          <p:spPr>
            <a:xfrm>
              <a:off x="3933668" y="4739624"/>
              <a:ext cx="863184"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Q to quit</a:t>
              </a:r>
              <a:endParaRPr b="1" sz="1300">
                <a:solidFill>
                  <a:schemeClr val="lt1"/>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6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Lệnh hữu ích</a:t>
            </a:r>
            <a:endParaRPr sz="2400">
              <a:solidFill>
                <a:srgbClr val="0C0C0C"/>
              </a:solidFill>
              <a:latin typeface="Arial"/>
              <a:ea typeface="Arial"/>
              <a:cs typeface="Arial"/>
              <a:sym typeface="Arial"/>
            </a:endParaRPr>
          </a:p>
        </p:txBody>
      </p:sp>
      <p:grpSp>
        <p:nvGrpSpPr>
          <p:cNvPr id="1551" name="Google Shape;1551;p66"/>
          <p:cNvGrpSpPr/>
          <p:nvPr/>
        </p:nvGrpSpPr>
        <p:grpSpPr>
          <a:xfrm>
            <a:off x="559817" y="1935554"/>
            <a:ext cx="8879458" cy="215444"/>
            <a:chOff x="1027113" y="2045622"/>
            <a:chExt cx="8881513" cy="215496"/>
          </a:xfrm>
        </p:grpSpPr>
        <p:sp>
          <p:nvSpPr>
            <p:cNvPr id="1552" name="Google Shape;1552;p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553" name="Google Shape;1553;p66"/>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man &lt;tên lệnh&gt;</a:t>
              </a:r>
              <a:endParaRPr/>
            </a:p>
          </p:txBody>
        </p:sp>
      </p:grpSp>
      <p:sp>
        <p:nvSpPr>
          <p:cNvPr id="1554" name="Google Shape;1554;p6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555" name="Google Shape;1555;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aphicFrame>
        <p:nvGraphicFramePr>
          <p:cNvPr id="1556" name="Google Shape;1556;p66"/>
          <p:cNvGraphicFramePr/>
          <p:nvPr/>
        </p:nvGraphicFramePr>
        <p:xfrm>
          <a:off x="567460" y="2251053"/>
          <a:ext cx="3000000" cy="3000000"/>
        </p:xfrm>
        <a:graphic>
          <a:graphicData uri="http://schemas.openxmlformats.org/drawingml/2006/table">
            <a:tbl>
              <a:tblPr bandRow="1" firstRow="1">
                <a:noFill/>
                <a:tableStyleId>{2C95443A-0FA5-43C8-9287-9C9D9076A346}</a:tableStyleId>
              </a:tblPr>
              <a:tblGrid>
                <a:gridCol w="906950"/>
                <a:gridCol w="4133050"/>
              </a:tblGrid>
              <a:tr h="301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Khu vực</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Chi tiết chính</a:t>
                      </a:r>
                      <a:endParaRPr b="0" sz="1300" u="none" cap="none" strike="noStrike">
                        <a:solidFill>
                          <a:srgbClr val="262626"/>
                        </a:solidFill>
                        <a:latin typeface="Arial"/>
                        <a:ea typeface="Arial"/>
                        <a:cs typeface="Arial"/>
                        <a:sym typeface="Arial"/>
                      </a:endParaRPr>
                    </a:p>
                  </a:txBody>
                  <a:tcPr marT="51325" marB="51325" marR="51325" marL="51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01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latin typeface="Arial"/>
                          <a:ea typeface="Arial"/>
                          <a:cs typeface="Arial"/>
                          <a:sym typeface="Arial"/>
                        </a:rPr>
                        <a:t>Các chương trình thực thi hoặc lệnh shell (ls, cp)</a:t>
                      </a:r>
                      <a:endParaRPr sz="1200" u="none" cap="none" strike="noStrike">
                        <a:latin typeface="Arial"/>
                        <a:ea typeface="Arial"/>
                        <a:cs typeface="Arial"/>
                        <a:sym typeface="Arial"/>
                      </a:endParaRPr>
                    </a:p>
                  </a:txBody>
                  <a:tcPr marT="51325" marB="51325" marR="51325" marL="513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latin typeface="Arial"/>
                          <a:ea typeface="Arial"/>
                          <a:cs typeface="Arial"/>
                          <a:sym typeface="Arial"/>
                        </a:rPr>
                        <a:t>Hệ thống Calls</a:t>
                      </a:r>
                      <a:endParaRPr/>
                    </a:p>
                  </a:txBody>
                  <a:tcPr marT="51325" marB="51325" marR="51325" marL="513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latin typeface="Arial"/>
                          <a:ea typeface="Arial"/>
                          <a:cs typeface="Arial"/>
                          <a:sym typeface="Arial"/>
                        </a:rPr>
                        <a:t>Thư viện Calls (ex : stdio.h)</a:t>
                      </a:r>
                      <a:endParaRPr/>
                    </a:p>
                  </a:txBody>
                  <a:tcPr marT="51325" marB="51325" marR="51325" marL="513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754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latin typeface="Arial"/>
                          <a:ea typeface="Arial"/>
                          <a:cs typeface="Arial"/>
                          <a:sym typeface="Arial"/>
                        </a:rPr>
                        <a:t>Tệp đặc biệt (Quy định liên quan đến thiết bị liên quan, trình điều khiển thiết bị, FIFO, ổ cắm, định dạng trong thư mục/dev)</a:t>
                      </a:r>
                      <a:endParaRPr sz="1200" u="none" cap="none" strike="noStrike">
                        <a:latin typeface="Arial"/>
                        <a:ea typeface="Arial"/>
                        <a:cs typeface="Arial"/>
                        <a:sym typeface="Arial"/>
                      </a:endParaRPr>
                    </a:p>
                  </a:txBody>
                  <a:tcPr marT="51325" marB="51325" marR="51325" marL="513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754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latin typeface="Arial"/>
                          <a:ea typeface="Arial"/>
                          <a:cs typeface="Arial"/>
                          <a:sym typeface="Arial"/>
                        </a:rPr>
                        <a:t>Định dạng và quy ước tệp (Quy định liên quan đến định dạng tệp như /etc/passwd, /etc/shadow, xinetd.conf)</a:t>
                      </a:r>
                      <a:endParaRPr sz="1200" u="none" cap="none" strike="noStrike">
                        <a:latin typeface="Arial"/>
                        <a:ea typeface="Arial"/>
                        <a:cs typeface="Arial"/>
                        <a:sym typeface="Arial"/>
                      </a:endParaRPr>
                    </a:p>
                  </a:txBody>
                  <a:tcPr marT="51325" marB="51325" marR="51325" marL="513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latin typeface="Arial"/>
                          <a:ea typeface="Arial"/>
                          <a:cs typeface="Arial"/>
                          <a:sym typeface="Arial"/>
                        </a:rPr>
                        <a:t>Games</a:t>
                      </a:r>
                      <a:endParaRPr/>
                    </a:p>
                  </a:txBody>
                  <a:tcPr marT="51325" marB="51325" marR="51325" marL="513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621225">
                <a:tc>
                  <a:txBody>
                    <a:bodyPr/>
                    <a:lstStyle/>
                    <a:p>
                      <a:pPr indent="0" lvl="0" marL="0" marR="0" rtl="0" algn="ctr">
                        <a:spcBef>
                          <a:spcPts val="0"/>
                        </a:spcBef>
                        <a:spcAft>
                          <a:spcPts val="0"/>
                        </a:spcAft>
                        <a:buNone/>
                      </a:pPr>
                      <a:r>
                        <a:rPr b="1" lang="en-US" sz="1300" u="none" cap="none" strike="noStrike">
                          <a:solidFill>
                            <a:srgbClr val="262626"/>
                          </a:solidFill>
                          <a:latin typeface="Arial"/>
                          <a:ea typeface="Arial"/>
                          <a:cs typeface="Arial"/>
                          <a:sym typeface="Arial"/>
                        </a:rPr>
                        <a:t>man7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latin typeface="Arial"/>
                          <a:ea typeface="Arial"/>
                          <a:cs typeface="Arial"/>
                          <a:sym typeface="Arial"/>
                        </a:rPr>
                        <a:t>Miscellanea (Khu vực chứa thông tin liên quan đến tiêu chuẩn liên quan đến tệp hệ thống Linux, quy tắc, giao thức, bộ ký tự và danh sách tín hiệu)</a:t>
                      </a:r>
                      <a:endParaRPr/>
                    </a:p>
                  </a:txBody>
                  <a:tcPr marT="51325" marB="51325" marR="51325" marL="513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754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man8</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latin typeface="Arial"/>
                          <a:ea typeface="Arial"/>
                          <a:cs typeface="Arial"/>
                          <a:sym typeface="Arial"/>
                        </a:rPr>
                        <a:t>Lệnh quản trị hệ thống (Lệnh liên quan đến quản lý hệ thống được sử dụng bởi root)</a:t>
                      </a:r>
                      <a:endParaRPr sz="1200" u="none" cap="none" strike="noStrike">
                        <a:latin typeface="Arial"/>
                        <a:ea typeface="Arial"/>
                        <a:cs typeface="Arial"/>
                        <a:sym typeface="Arial"/>
                      </a:endParaRPr>
                    </a:p>
                  </a:txBody>
                  <a:tcPr marT="51325" marB="51325" marR="51325" marL="513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1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man9</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US" sz="1200" u="none" cap="none" strike="noStrike">
                          <a:latin typeface="Arial"/>
                          <a:ea typeface="Arial"/>
                          <a:cs typeface="Arial"/>
                          <a:sym typeface="Arial"/>
                        </a:rPr>
                        <a:t>Quy trình hạt nhân Linux</a:t>
                      </a:r>
                      <a:endParaRPr/>
                    </a:p>
                  </a:txBody>
                  <a:tcPr marT="51325" marB="51325" marR="51325" marL="513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557" name="Google Shape;1557;p66"/>
          <p:cNvSpPr/>
          <p:nvPr/>
        </p:nvSpPr>
        <p:spPr>
          <a:xfrm>
            <a:off x="5831999" y="2175461"/>
            <a:ext cx="3645487" cy="235110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Trang Thủ công bao gồm 9 phần như trong bảng bên phải.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có các mục có cùng tên nhưng hướng dẫn sử dụng khác nhau trong sách hướng dẫn.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lệnh in có tên printf cũng có thể tồn tại dưới dạng chương trình nhị phân và nếu bạn muốn xem hướng dẫn sử dụng hàm printf là một thư viện, nó thuộc về man3, vì vậy lệnh man phải được sử dụng bằng cách sử dụng nó cùng với man 3 inf.</a:t>
            </a:r>
            <a:endParaRPr sz="1300">
              <a:solidFill>
                <a:srgbClr val="262626"/>
              </a:solidFill>
              <a:latin typeface="Arial"/>
              <a:ea typeface="Arial"/>
              <a:cs typeface="Arial"/>
              <a:sym typeface="Arial"/>
            </a:endParaRPr>
          </a:p>
        </p:txBody>
      </p:sp>
      <p:grpSp>
        <p:nvGrpSpPr>
          <p:cNvPr id="1558" name="Google Shape;1558;p66"/>
          <p:cNvGrpSpPr/>
          <p:nvPr/>
        </p:nvGrpSpPr>
        <p:grpSpPr>
          <a:xfrm>
            <a:off x="5981095" y="4550975"/>
            <a:ext cx="2006144" cy="461665"/>
            <a:chOff x="3716526" y="2460828"/>
            <a:chExt cx="2006144" cy="461665"/>
          </a:xfrm>
        </p:grpSpPr>
        <p:sp>
          <p:nvSpPr>
            <p:cNvPr id="1559" name="Google Shape;1559;p66"/>
            <p:cNvSpPr txBox="1"/>
            <p:nvPr/>
          </p:nvSpPr>
          <p:spPr>
            <a:xfrm>
              <a:off x="3800650" y="2460828"/>
              <a:ext cx="1922020"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man printf</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man 3 printf</a:t>
              </a:r>
              <a:endParaRPr sz="1200">
                <a:solidFill>
                  <a:schemeClr val="lt1"/>
                </a:solidFill>
                <a:latin typeface="Arial"/>
                <a:ea typeface="Arial"/>
                <a:cs typeface="Arial"/>
                <a:sym typeface="Arial"/>
              </a:endParaRPr>
            </a:p>
          </p:txBody>
        </p:sp>
        <p:sp>
          <p:nvSpPr>
            <p:cNvPr id="1560" name="Google Shape;1560;p66"/>
            <p:cNvSpPr/>
            <p:nvPr/>
          </p:nvSpPr>
          <p:spPr>
            <a:xfrm>
              <a:off x="3716526" y="2460830"/>
              <a:ext cx="84124"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6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Lệnh hệ thống tệp</a:t>
            </a:r>
            <a:endParaRPr sz="2400">
              <a:solidFill>
                <a:srgbClr val="0C0C0C"/>
              </a:solidFill>
              <a:latin typeface="Arial"/>
              <a:ea typeface="Arial"/>
              <a:cs typeface="Arial"/>
              <a:sym typeface="Arial"/>
            </a:endParaRPr>
          </a:p>
        </p:txBody>
      </p:sp>
      <p:sp>
        <p:nvSpPr>
          <p:cNvPr id="1567" name="Google Shape;1567;p6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568" name="Google Shape;1568;p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569" name="Google Shape;1569;p67"/>
          <p:cNvGrpSpPr/>
          <p:nvPr/>
        </p:nvGrpSpPr>
        <p:grpSpPr>
          <a:xfrm>
            <a:off x="5765324" y="1948008"/>
            <a:ext cx="3788250" cy="580986"/>
            <a:chOff x="5760000" y="2005158"/>
            <a:chExt cx="3788250" cy="580986"/>
          </a:xfrm>
        </p:grpSpPr>
        <p:grpSp>
          <p:nvGrpSpPr>
            <p:cNvPr id="1570" name="Google Shape;1570;p67"/>
            <p:cNvGrpSpPr/>
            <p:nvPr/>
          </p:nvGrpSpPr>
          <p:grpSpPr>
            <a:xfrm>
              <a:off x="5760000" y="2005158"/>
              <a:ext cx="3032365" cy="215394"/>
              <a:chOff x="1027113" y="2045622"/>
              <a:chExt cx="3033067" cy="215444"/>
            </a:xfrm>
          </p:grpSpPr>
          <p:sp>
            <p:nvSpPr>
              <p:cNvPr id="1571" name="Google Shape;1571;p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572" name="Google Shape;1572;p67"/>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pwd</a:t>
                </a:r>
                <a:endParaRPr sz="1400">
                  <a:solidFill>
                    <a:srgbClr val="262626"/>
                  </a:solidFill>
                  <a:latin typeface="Arial"/>
                  <a:ea typeface="Arial"/>
                  <a:cs typeface="Arial"/>
                  <a:sym typeface="Arial"/>
                </a:endParaRPr>
              </a:p>
            </p:txBody>
          </p:sp>
        </p:grpSp>
        <p:sp>
          <p:nvSpPr>
            <p:cNvPr id="1573" name="Google Shape;1573;p67"/>
            <p:cNvSpPr/>
            <p:nvPr/>
          </p:nvSpPr>
          <p:spPr>
            <a:xfrm>
              <a:off x="5912365" y="2240717"/>
              <a:ext cx="3635885"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thư mục hiện đang làm việc.</a:t>
              </a:r>
              <a:endParaRPr sz="1300">
                <a:solidFill>
                  <a:srgbClr val="262626"/>
                </a:solidFill>
                <a:latin typeface="Arial"/>
                <a:ea typeface="Arial"/>
                <a:cs typeface="Arial"/>
                <a:sym typeface="Arial"/>
              </a:endParaRPr>
            </a:p>
          </p:txBody>
        </p:sp>
      </p:grpSp>
      <p:grpSp>
        <p:nvGrpSpPr>
          <p:cNvPr id="1574" name="Google Shape;1574;p67"/>
          <p:cNvGrpSpPr/>
          <p:nvPr/>
        </p:nvGrpSpPr>
        <p:grpSpPr>
          <a:xfrm>
            <a:off x="5765324" y="2958603"/>
            <a:ext cx="3572366" cy="781039"/>
            <a:chOff x="5760000" y="3938697"/>
            <a:chExt cx="3572366" cy="781039"/>
          </a:xfrm>
        </p:grpSpPr>
        <p:grpSp>
          <p:nvGrpSpPr>
            <p:cNvPr id="1575" name="Google Shape;1575;p67"/>
            <p:cNvGrpSpPr/>
            <p:nvPr/>
          </p:nvGrpSpPr>
          <p:grpSpPr>
            <a:xfrm>
              <a:off x="5760000" y="3938697"/>
              <a:ext cx="3032365" cy="215394"/>
              <a:chOff x="1027113" y="2045622"/>
              <a:chExt cx="3033067" cy="215444"/>
            </a:xfrm>
          </p:grpSpPr>
          <p:sp>
            <p:nvSpPr>
              <p:cNvPr id="1576" name="Google Shape;1576;p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577" name="Google Shape;1577;p67"/>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tree</a:t>
                </a:r>
                <a:endParaRPr/>
              </a:p>
            </p:txBody>
          </p:sp>
        </p:grpSp>
        <p:sp>
          <p:nvSpPr>
            <p:cNvPr id="1578" name="Google Shape;1578;p67"/>
            <p:cNvSpPr/>
            <p:nvPr/>
          </p:nvSpPr>
          <p:spPr>
            <a:xfrm>
              <a:off x="5912366" y="4174255"/>
              <a:ext cx="3420000"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và hiển thị cấu trúc của thư mục ở dạng cây.</a:t>
              </a:r>
              <a:endParaRPr sz="1300">
                <a:solidFill>
                  <a:srgbClr val="262626"/>
                </a:solidFill>
                <a:latin typeface="Arial"/>
                <a:ea typeface="Arial"/>
                <a:cs typeface="Arial"/>
                <a:sym typeface="Arial"/>
              </a:endParaRPr>
            </a:p>
          </p:txBody>
        </p:sp>
      </p:grpSp>
      <p:grpSp>
        <p:nvGrpSpPr>
          <p:cNvPr id="1579" name="Google Shape;1579;p67"/>
          <p:cNvGrpSpPr/>
          <p:nvPr/>
        </p:nvGrpSpPr>
        <p:grpSpPr>
          <a:xfrm>
            <a:off x="449997" y="1861194"/>
            <a:ext cx="5197237" cy="2891781"/>
            <a:chOff x="4904408" y="2423495"/>
            <a:chExt cx="4452090" cy="2477176"/>
          </a:xfrm>
        </p:grpSpPr>
        <p:pic>
          <p:nvPicPr>
            <p:cNvPr descr="텍스트이(가) 표시된 사진&#10;&#10;자동 생성된 설명" id="1580" name="Google Shape;1580;p67"/>
            <p:cNvPicPr preferRelativeResize="0"/>
            <p:nvPr/>
          </p:nvPicPr>
          <p:blipFill rotWithShape="1">
            <a:blip r:embed="rId3">
              <a:alphaModFix/>
            </a:blip>
            <a:srcRect b="0" l="0" r="0" t="0"/>
            <a:stretch/>
          </p:blipFill>
          <p:spPr>
            <a:xfrm>
              <a:off x="4904408" y="2423495"/>
              <a:ext cx="4452090" cy="2477176"/>
            </a:xfrm>
            <a:prstGeom prst="rect">
              <a:avLst/>
            </a:prstGeom>
            <a:noFill/>
            <a:ln>
              <a:noFill/>
            </a:ln>
          </p:spPr>
        </p:pic>
        <p:sp>
          <p:nvSpPr>
            <p:cNvPr id="1581" name="Google Shape;1581;p67"/>
            <p:cNvSpPr/>
            <p:nvPr/>
          </p:nvSpPr>
          <p:spPr>
            <a:xfrm>
              <a:off x="6314047" y="3001020"/>
              <a:ext cx="162954" cy="11625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582" name="Google Shape;1582;p67"/>
            <p:cNvSpPr/>
            <p:nvPr/>
          </p:nvSpPr>
          <p:spPr>
            <a:xfrm>
              <a:off x="6313313" y="3160765"/>
              <a:ext cx="213075" cy="11147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1583" name="Google Shape;1583;p67"/>
          <p:cNvGrpSpPr/>
          <p:nvPr/>
        </p:nvGrpSpPr>
        <p:grpSpPr>
          <a:xfrm>
            <a:off x="6085870" y="2514241"/>
            <a:ext cx="2006144" cy="276999"/>
            <a:chOff x="3716526" y="2460828"/>
            <a:chExt cx="2006144" cy="276999"/>
          </a:xfrm>
        </p:grpSpPr>
        <p:sp>
          <p:nvSpPr>
            <p:cNvPr id="1584" name="Google Shape;1584;p67"/>
            <p:cNvSpPr txBox="1"/>
            <p:nvPr/>
          </p:nvSpPr>
          <p:spPr>
            <a:xfrm>
              <a:off x="3800650" y="2460828"/>
              <a:ext cx="1922020"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pwd</a:t>
              </a:r>
              <a:endParaRPr sz="1200">
                <a:solidFill>
                  <a:schemeClr val="lt1"/>
                </a:solidFill>
                <a:latin typeface="Arial"/>
                <a:ea typeface="Arial"/>
                <a:cs typeface="Arial"/>
                <a:sym typeface="Arial"/>
              </a:endParaRPr>
            </a:p>
          </p:txBody>
        </p:sp>
        <p:sp>
          <p:nvSpPr>
            <p:cNvPr id="1585" name="Google Shape;1585;p67"/>
            <p:cNvSpPr/>
            <p:nvPr/>
          </p:nvSpPr>
          <p:spPr>
            <a:xfrm>
              <a:off x="3716526" y="2460830"/>
              <a:ext cx="84124"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1586" name="Google Shape;1586;p67"/>
          <p:cNvGrpSpPr/>
          <p:nvPr/>
        </p:nvGrpSpPr>
        <p:grpSpPr>
          <a:xfrm>
            <a:off x="6085870" y="3759806"/>
            <a:ext cx="2006144" cy="276999"/>
            <a:chOff x="3716526" y="2460828"/>
            <a:chExt cx="2006144" cy="276999"/>
          </a:xfrm>
        </p:grpSpPr>
        <p:sp>
          <p:nvSpPr>
            <p:cNvPr id="1587" name="Google Shape;1587;p67"/>
            <p:cNvSpPr txBox="1"/>
            <p:nvPr/>
          </p:nvSpPr>
          <p:spPr>
            <a:xfrm>
              <a:off x="3800650" y="2460828"/>
              <a:ext cx="1922020"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tree</a:t>
              </a:r>
              <a:endParaRPr sz="1200">
                <a:solidFill>
                  <a:schemeClr val="lt1"/>
                </a:solidFill>
                <a:latin typeface="Arial"/>
                <a:ea typeface="Arial"/>
                <a:cs typeface="Arial"/>
                <a:sym typeface="Arial"/>
              </a:endParaRPr>
            </a:p>
          </p:txBody>
        </p:sp>
        <p:sp>
          <p:nvSpPr>
            <p:cNvPr id="1588" name="Google Shape;1588;p67"/>
            <p:cNvSpPr/>
            <p:nvPr/>
          </p:nvSpPr>
          <p:spPr>
            <a:xfrm>
              <a:off x="3716526" y="2460830"/>
              <a:ext cx="84124"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cd</a:t>
            </a:r>
            <a:endParaRPr/>
          </a:p>
        </p:txBody>
      </p:sp>
      <p:sp>
        <p:nvSpPr>
          <p:cNvPr id="1595" name="Google Shape;1595;p6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596" name="Google Shape;1596;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597" name="Google Shape;1597;p68"/>
          <p:cNvSpPr/>
          <p:nvPr/>
        </p:nvSpPr>
        <p:spPr>
          <a:xfrm>
            <a:off x="5803132" y="1808661"/>
            <a:ext cx="3645487" cy="26588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viết tắt của thay đổi thư mục, </a:t>
            </a:r>
            <a:r>
              <a:rPr lang="en-US" sz="1300">
                <a:solidFill>
                  <a:srgbClr val="0033FF"/>
                </a:solidFill>
                <a:latin typeface="Arial"/>
                <a:ea typeface="Arial"/>
                <a:cs typeface="Arial"/>
                <a:sym typeface="Arial"/>
              </a:rPr>
              <a:t>cd</a:t>
            </a:r>
            <a:r>
              <a:rPr lang="en-US" sz="1300">
                <a:solidFill>
                  <a:srgbClr val="262626"/>
                </a:solidFill>
                <a:latin typeface="Arial"/>
                <a:ea typeface="Arial"/>
                <a:cs typeface="Arial"/>
                <a:sym typeface="Arial"/>
              </a:rPr>
              <a:t> là lệnh thay đổi thư mục.</a:t>
            </a:r>
            <a:endParaRPr sz="1300">
              <a:solidFill>
                <a:srgbClr val="262626"/>
              </a:solidFill>
              <a:latin typeface="Arial"/>
              <a:ea typeface="Arial"/>
              <a:cs typeface="Arial"/>
              <a:sym typeface="Arial"/>
            </a:endParaRPr>
          </a:p>
          <a:p>
            <a:pPr indent="-157162" lvl="1" marL="3365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cd /dirname : Di chuyển đến “dirname” dựa trên thư mục gốc.</a:t>
            </a:r>
            <a:endParaRPr/>
          </a:p>
          <a:p>
            <a:pPr indent="-157162" lvl="1" marL="3365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cd dirname : Di chuyển đến “dirname” dựa trên thư mục hiện tại.</a:t>
            </a:r>
            <a:endParaRPr/>
          </a:p>
          <a:p>
            <a:pPr indent="-157162" lvl="1" marL="3365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cd ~ : Điều hướng đến thư mục chính.</a:t>
            </a:r>
            <a:endParaRPr/>
          </a:p>
          <a:p>
            <a:pPr indent="-157162" lvl="1" marL="3365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cd .. : Điều hướng lên một cấp độ thư mục.</a:t>
            </a:r>
            <a:endParaRPr/>
          </a:p>
          <a:p>
            <a:pPr indent="-157162" lvl="1" marL="3365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Sử dụng phím TAB để tự động hoàn thành các lệnh, tên tệp hoặc tên thư mục.</a:t>
            </a:r>
            <a:endParaRPr b="0" i="0" sz="1300" u="none" cap="none" strike="noStrike">
              <a:solidFill>
                <a:srgbClr val="262626"/>
              </a:solidFill>
              <a:latin typeface="Arial"/>
              <a:ea typeface="Arial"/>
              <a:cs typeface="Arial"/>
              <a:sym typeface="Arial"/>
            </a:endParaRPr>
          </a:p>
        </p:txBody>
      </p:sp>
      <p:grpSp>
        <p:nvGrpSpPr>
          <p:cNvPr id="1598" name="Google Shape;1598;p68"/>
          <p:cNvGrpSpPr/>
          <p:nvPr/>
        </p:nvGrpSpPr>
        <p:grpSpPr>
          <a:xfrm>
            <a:off x="449996" y="1861194"/>
            <a:ext cx="5197237" cy="2891780"/>
            <a:chOff x="5277599" y="2447561"/>
            <a:chExt cx="4080625" cy="2270489"/>
          </a:xfrm>
        </p:grpSpPr>
        <p:pic>
          <p:nvPicPr>
            <p:cNvPr descr="텍스트이(가) 표시된 사진&#10;&#10;자동 생성된 설명" id="1599" name="Google Shape;1599;p68"/>
            <p:cNvPicPr preferRelativeResize="0"/>
            <p:nvPr/>
          </p:nvPicPr>
          <p:blipFill rotWithShape="1">
            <a:blip r:embed="rId3">
              <a:alphaModFix/>
            </a:blip>
            <a:srcRect b="0" l="0" r="0" t="0"/>
            <a:stretch/>
          </p:blipFill>
          <p:spPr>
            <a:xfrm>
              <a:off x="5277599" y="2447561"/>
              <a:ext cx="4080625" cy="2270489"/>
            </a:xfrm>
            <a:prstGeom prst="rect">
              <a:avLst/>
            </a:prstGeom>
            <a:noFill/>
            <a:ln>
              <a:noFill/>
            </a:ln>
          </p:spPr>
        </p:pic>
        <p:sp>
          <p:nvSpPr>
            <p:cNvPr id="1600" name="Google Shape;1600;p68"/>
            <p:cNvSpPr/>
            <p:nvPr/>
          </p:nvSpPr>
          <p:spPr>
            <a:xfrm>
              <a:off x="6566304" y="2988505"/>
              <a:ext cx="160086" cy="8921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601" name="Google Shape;1601;p68"/>
            <p:cNvSpPr/>
            <p:nvPr/>
          </p:nvSpPr>
          <p:spPr>
            <a:xfrm>
              <a:off x="6579566" y="3351465"/>
              <a:ext cx="494560" cy="7724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602" name="Google Shape;1602;p68"/>
            <p:cNvSpPr/>
            <p:nvPr/>
          </p:nvSpPr>
          <p:spPr>
            <a:xfrm>
              <a:off x="6928544" y="3427249"/>
              <a:ext cx="427067" cy="658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603" name="Google Shape;1603;p68"/>
            <p:cNvSpPr/>
            <p:nvPr/>
          </p:nvSpPr>
          <p:spPr>
            <a:xfrm>
              <a:off x="6577549" y="3489071"/>
              <a:ext cx="203417" cy="7378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604" name="Google Shape;1604;p68"/>
            <p:cNvSpPr/>
            <p:nvPr/>
          </p:nvSpPr>
          <p:spPr>
            <a:xfrm>
              <a:off x="6712036" y="3562859"/>
              <a:ext cx="619353" cy="7578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605" name="Google Shape;1605;p68"/>
            <p:cNvSpPr/>
            <p:nvPr/>
          </p:nvSpPr>
          <p:spPr>
            <a:xfrm>
              <a:off x="6928544" y="3638642"/>
              <a:ext cx="193705" cy="6980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1606" name="Google Shape;1606;p68"/>
          <p:cNvGrpSpPr/>
          <p:nvPr/>
        </p:nvGrpSpPr>
        <p:grpSpPr>
          <a:xfrm>
            <a:off x="6113977" y="4508097"/>
            <a:ext cx="2006144" cy="1384995"/>
            <a:chOff x="3716526" y="2460828"/>
            <a:chExt cx="2006144" cy="1384995"/>
          </a:xfrm>
        </p:grpSpPr>
        <p:sp>
          <p:nvSpPr>
            <p:cNvPr id="1607" name="Google Shape;1607;p68"/>
            <p:cNvSpPr txBox="1"/>
            <p:nvPr/>
          </p:nvSpPr>
          <p:spPr>
            <a:xfrm>
              <a:off x="3800650" y="2460828"/>
              <a:ext cx="1922020" cy="138499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pwd</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cd Downloads</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cd /home/pi</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cd ..</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cd pi/Downloads/</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cd ~</a:t>
              </a:r>
              <a:endParaRPr/>
            </a:p>
          </p:txBody>
        </p:sp>
        <p:sp>
          <p:nvSpPr>
            <p:cNvPr id="1608" name="Google Shape;1608;p68"/>
            <p:cNvSpPr/>
            <p:nvPr/>
          </p:nvSpPr>
          <p:spPr>
            <a:xfrm>
              <a:off x="3716526" y="2460830"/>
              <a:ext cx="84124" cy="138499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graphicFrame>
        <p:nvGraphicFramePr>
          <p:cNvPr id="1614" name="Google Shape;1614;p69"/>
          <p:cNvGraphicFramePr/>
          <p:nvPr/>
        </p:nvGraphicFramePr>
        <p:xfrm>
          <a:off x="559817" y="1929078"/>
          <a:ext cx="3000000" cy="3000000"/>
        </p:xfrm>
        <a:graphic>
          <a:graphicData uri="http://schemas.openxmlformats.org/drawingml/2006/table">
            <a:tbl>
              <a:tblPr bandRow="1" firstRow="1">
                <a:noFill/>
                <a:tableStyleId>{2C95443A-0FA5-43C8-9287-9C9D9076A346}</a:tableStyleId>
              </a:tblPr>
              <a:tblGrid>
                <a:gridCol w="1403600"/>
                <a:gridCol w="7352000"/>
              </a:tblGrid>
              <a:tr h="325050">
                <a:tc gridSpan="2">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grep</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hMerge="1"/>
              </a:tr>
              <a:tr h="3250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Chức năng</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Tìm kiếm các dòng khớp với một mẫu đã chỉ định</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43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Cú pháp</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grep  [tùy chọn] pattern [file1, file2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984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Tùy chọn</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-i            Tìm kiếm chữ hoa và chữ thường</a:t>
                      </a:r>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-l            In tên của tệp chứa mẫu đã chỉ định</a:t>
                      </a:r>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-n           In số dòng</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769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Ví dụ</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grep  root  /etc/passwd</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grep  -n  unix  ~/”.txt</a:t>
                      </a:r>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grep  -l  hello  “.c</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615" name="Google Shape;1615;p6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616" name="Google Shape;1616;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17" name="Google Shape;1617;p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grep : Tìm kiếm mẫu trong nội dung tệp</a:t>
            </a:r>
            <a:endParaRPr sz="2400">
              <a:solidFill>
                <a:srgbClr val="0C0C0C"/>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Linux</a:t>
            </a:r>
            <a:endParaRPr sz="1800">
              <a:solidFill>
                <a:schemeClr val="lt1"/>
              </a:solidFill>
              <a:latin typeface="Arial"/>
              <a:ea typeface="Arial"/>
              <a:cs typeface="Arial"/>
              <a:sym typeface="Arial"/>
            </a:endParaRPr>
          </a:p>
        </p:txBody>
      </p:sp>
      <p:sp>
        <p:nvSpPr>
          <p:cNvPr id="222" name="Google Shape;222;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23" name="Google Shape;223;p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 của Hệ điều hành</a:t>
            </a:r>
            <a:endParaRPr sz="2400">
              <a:solidFill>
                <a:srgbClr val="0C0C0C"/>
              </a:solidFill>
              <a:latin typeface="Arial"/>
              <a:ea typeface="Arial"/>
              <a:cs typeface="Arial"/>
              <a:sym typeface="Arial"/>
            </a:endParaRPr>
          </a:p>
        </p:txBody>
      </p:sp>
      <p:grpSp>
        <p:nvGrpSpPr>
          <p:cNvPr id="224" name="Google Shape;224;p7"/>
          <p:cNvGrpSpPr/>
          <p:nvPr/>
        </p:nvGrpSpPr>
        <p:grpSpPr>
          <a:xfrm>
            <a:off x="314357" y="2046667"/>
            <a:ext cx="8368402" cy="4234319"/>
            <a:chOff x="-9493" y="2046667"/>
            <a:chExt cx="8368402" cy="4234319"/>
          </a:xfrm>
        </p:grpSpPr>
        <p:sp>
          <p:nvSpPr>
            <p:cNvPr id="225" name="Google Shape;225;p7"/>
            <p:cNvSpPr/>
            <p:nvPr/>
          </p:nvSpPr>
          <p:spPr>
            <a:xfrm>
              <a:off x="3216835" y="2046667"/>
              <a:ext cx="1555279" cy="21600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Chương trình người dùng</a:t>
              </a:r>
              <a:endParaRPr/>
            </a:p>
          </p:txBody>
        </p:sp>
        <p:sp>
          <p:nvSpPr>
            <p:cNvPr id="226" name="Google Shape;226;p7"/>
            <p:cNvSpPr/>
            <p:nvPr/>
          </p:nvSpPr>
          <p:spPr>
            <a:xfrm>
              <a:off x="5204453" y="2046667"/>
              <a:ext cx="1555279" cy="21600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Thư viện</a:t>
              </a:r>
              <a:endParaRPr/>
            </a:p>
          </p:txBody>
        </p:sp>
        <p:sp>
          <p:nvSpPr>
            <p:cNvPr id="227" name="Google Shape;227;p7"/>
            <p:cNvSpPr/>
            <p:nvPr/>
          </p:nvSpPr>
          <p:spPr>
            <a:xfrm>
              <a:off x="1963319" y="2533128"/>
              <a:ext cx="6049928" cy="21600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Giao diện system call</a:t>
              </a:r>
              <a:endParaRPr/>
            </a:p>
          </p:txBody>
        </p:sp>
        <p:sp>
          <p:nvSpPr>
            <p:cNvPr id="228" name="Google Shape;228;p7"/>
            <p:cNvSpPr/>
            <p:nvPr/>
          </p:nvSpPr>
          <p:spPr>
            <a:xfrm>
              <a:off x="5204453" y="3050859"/>
              <a:ext cx="2808794" cy="1197667"/>
            </a:xfrm>
            <a:prstGeom prst="roundRect">
              <a:avLst>
                <a:gd fmla="val 2696"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600">
                <a:solidFill>
                  <a:srgbClr val="262626"/>
                </a:solidFill>
                <a:latin typeface="Arial"/>
                <a:ea typeface="Arial"/>
                <a:cs typeface="Arial"/>
                <a:sym typeface="Arial"/>
              </a:endParaRPr>
            </a:p>
          </p:txBody>
        </p:sp>
        <p:sp>
          <p:nvSpPr>
            <p:cNvPr id="229" name="Google Shape;229;p7"/>
            <p:cNvSpPr/>
            <p:nvPr/>
          </p:nvSpPr>
          <p:spPr>
            <a:xfrm>
              <a:off x="5287426" y="3968487"/>
              <a:ext cx="2655847" cy="216000"/>
            </a:xfrm>
            <a:prstGeom prst="roundRect">
              <a:avLst>
                <a:gd fmla="val 23917" name="adj"/>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Trình lập lịch</a:t>
              </a:r>
              <a:endParaRPr sz="1400">
                <a:solidFill>
                  <a:schemeClr val="lt1"/>
                </a:solidFill>
                <a:latin typeface="Arial"/>
                <a:ea typeface="Arial"/>
                <a:cs typeface="Arial"/>
                <a:sym typeface="Arial"/>
              </a:endParaRPr>
            </a:p>
          </p:txBody>
        </p:sp>
        <p:sp>
          <p:nvSpPr>
            <p:cNvPr id="230" name="Google Shape;230;p7"/>
            <p:cNvSpPr/>
            <p:nvPr/>
          </p:nvSpPr>
          <p:spPr>
            <a:xfrm>
              <a:off x="2960017" y="3045635"/>
              <a:ext cx="2110748" cy="21600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Quản lý tệp tin</a:t>
              </a:r>
              <a:endParaRPr/>
            </a:p>
          </p:txBody>
        </p:sp>
        <p:sp>
          <p:nvSpPr>
            <p:cNvPr id="231" name="Google Shape;231;p7"/>
            <p:cNvSpPr/>
            <p:nvPr/>
          </p:nvSpPr>
          <p:spPr>
            <a:xfrm>
              <a:off x="1963320" y="3045635"/>
              <a:ext cx="863007" cy="21600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Mạng</a:t>
              </a:r>
              <a:endParaRPr sz="1400">
                <a:solidFill>
                  <a:srgbClr val="262626"/>
                </a:solidFill>
                <a:latin typeface="Arial"/>
                <a:ea typeface="Arial"/>
                <a:cs typeface="Arial"/>
                <a:sym typeface="Arial"/>
              </a:endParaRPr>
            </a:p>
          </p:txBody>
        </p:sp>
        <p:sp>
          <p:nvSpPr>
            <p:cNvPr id="232" name="Google Shape;232;p7"/>
            <p:cNvSpPr/>
            <p:nvPr/>
          </p:nvSpPr>
          <p:spPr>
            <a:xfrm>
              <a:off x="3823855" y="3507061"/>
              <a:ext cx="1246909" cy="21600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File systems</a:t>
              </a:r>
              <a:endParaRPr/>
            </a:p>
          </p:txBody>
        </p:sp>
        <p:sp>
          <p:nvSpPr>
            <p:cNvPr id="233" name="Google Shape;233;p7"/>
            <p:cNvSpPr/>
            <p:nvPr/>
          </p:nvSpPr>
          <p:spPr>
            <a:xfrm>
              <a:off x="3823855" y="3968487"/>
              <a:ext cx="1246909" cy="21600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Bộ nhớ cache đệm</a:t>
              </a:r>
              <a:endParaRPr sz="1400">
                <a:solidFill>
                  <a:srgbClr val="262626"/>
                </a:solidFill>
                <a:latin typeface="Arial"/>
                <a:ea typeface="Arial"/>
                <a:cs typeface="Arial"/>
                <a:sym typeface="Arial"/>
              </a:endParaRPr>
            </a:p>
          </p:txBody>
        </p:sp>
        <p:cxnSp>
          <p:nvCxnSpPr>
            <p:cNvPr id="234" name="Google Shape;234;p7"/>
            <p:cNvCxnSpPr/>
            <p:nvPr/>
          </p:nvCxnSpPr>
          <p:spPr>
            <a:xfrm>
              <a:off x="1662545" y="2900232"/>
              <a:ext cx="6696364" cy="0"/>
            </a:xfrm>
            <a:prstGeom prst="straightConnector1">
              <a:avLst/>
            </a:prstGeom>
            <a:noFill/>
            <a:ln cap="flat" cmpd="sng" w="9525">
              <a:solidFill>
                <a:schemeClr val="accent1"/>
              </a:solidFill>
              <a:prstDash val="dash"/>
              <a:miter lim="800000"/>
              <a:headEnd len="sm" w="sm" type="none"/>
              <a:tailEnd len="sm" w="sm" type="none"/>
            </a:ln>
          </p:spPr>
        </p:cxnSp>
        <p:cxnSp>
          <p:nvCxnSpPr>
            <p:cNvPr id="235" name="Google Shape;235;p7"/>
            <p:cNvCxnSpPr/>
            <p:nvPr/>
          </p:nvCxnSpPr>
          <p:spPr>
            <a:xfrm>
              <a:off x="3994475" y="2313516"/>
              <a:ext cx="1" cy="180000"/>
            </a:xfrm>
            <a:prstGeom prst="straightConnector1">
              <a:avLst/>
            </a:prstGeom>
            <a:noFill/>
            <a:ln cap="flat" cmpd="sng" w="9525">
              <a:solidFill>
                <a:srgbClr val="0033CC"/>
              </a:solidFill>
              <a:prstDash val="solid"/>
              <a:miter lim="800000"/>
              <a:headEnd len="sm" w="sm" type="triangle"/>
              <a:tailEnd len="sm" w="sm" type="triangle"/>
            </a:ln>
          </p:spPr>
        </p:cxnSp>
        <p:cxnSp>
          <p:nvCxnSpPr>
            <p:cNvPr id="236" name="Google Shape;236;p7"/>
            <p:cNvCxnSpPr/>
            <p:nvPr/>
          </p:nvCxnSpPr>
          <p:spPr>
            <a:xfrm>
              <a:off x="5982091" y="2313516"/>
              <a:ext cx="1" cy="180000"/>
            </a:xfrm>
            <a:prstGeom prst="straightConnector1">
              <a:avLst/>
            </a:prstGeom>
            <a:noFill/>
            <a:ln cap="flat" cmpd="sng" w="9525">
              <a:solidFill>
                <a:srgbClr val="0033CC"/>
              </a:solidFill>
              <a:prstDash val="solid"/>
              <a:miter lim="800000"/>
              <a:headEnd len="sm" w="sm" type="triangle"/>
              <a:tailEnd len="sm" w="sm" type="triangle"/>
            </a:ln>
          </p:spPr>
        </p:cxnSp>
        <p:sp>
          <p:nvSpPr>
            <p:cNvPr id="237" name="Google Shape;237;p7"/>
            <p:cNvSpPr/>
            <p:nvPr/>
          </p:nvSpPr>
          <p:spPr>
            <a:xfrm>
              <a:off x="1963319" y="4429914"/>
              <a:ext cx="3107445" cy="520536"/>
            </a:xfrm>
            <a:prstGeom prst="roundRect">
              <a:avLst>
                <a:gd fmla="val 11344"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rgbClr val="262626"/>
                </a:solidFill>
                <a:latin typeface="Arial"/>
                <a:ea typeface="Arial"/>
                <a:cs typeface="Arial"/>
                <a:sym typeface="Arial"/>
              </a:endParaRPr>
            </a:p>
          </p:txBody>
        </p:sp>
        <p:cxnSp>
          <p:nvCxnSpPr>
            <p:cNvPr id="238" name="Google Shape;238;p7"/>
            <p:cNvCxnSpPr/>
            <p:nvPr/>
          </p:nvCxnSpPr>
          <p:spPr>
            <a:xfrm>
              <a:off x="4447309" y="3301234"/>
              <a:ext cx="0" cy="180000"/>
            </a:xfrm>
            <a:prstGeom prst="straightConnector1">
              <a:avLst/>
            </a:prstGeom>
            <a:noFill/>
            <a:ln cap="flat" cmpd="sng" w="9525">
              <a:solidFill>
                <a:srgbClr val="0033CC"/>
              </a:solidFill>
              <a:prstDash val="solid"/>
              <a:miter lim="800000"/>
              <a:headEnd len="sm" w="sm" type="triangle"/>
              <a:tailEnd len="sm" w="sm" type="triangle"/>
            </a:ln>
          </p:spPr>
        </p:cxnSp>
        <p:cxnSp>
          <p:nvCxnSpPr>
            <p:cNvPr id="239" name="Google Shape;239;p7"/>
            <p:cNvCxnSpPr/>
            <p:nvPr/>
          </p:nvCxnSpPr>
          <p:spPr>
            <a:xfrm>
              <a:off x="4447309" y="3760005"/>
              <a:ext cx="0" cy="180000"/>
            </a:xfrm>
            <a:prstGeom prst="straightConnector1">
              <a:avLst/>
            </a:prstGeom>
            <a:noFill/>
            <a:ln cap="flat" cmpd="sng" w="9525">
              <a:solidFill>
                <a:srgbClr val="0033CC"/>
              </a:solidFill>
              <a:prstDash val="solid"/>
              <a:miter lim="800000"/>
              <a:headEnd len="sm" w="sm" type="triangle"/>
              <a:tailEnd len="sm" w="sm" type="triangle"/>
            </a:ln>
          </p:spPr>
        </p:cxnSp>
        <p:cxnSp>
          <p:nvCxnSpPr>
            <p:cNvPr id="240" name="Google Shape;240;p7"/>
            <p:cNvCxnSpPr/>
            <p:nvPr/>
          </p:nvCxnSpPr>
          <p:spPr>
            <a:xfrm>
              <a:off x="4447309" y="4220326"/>
              <a:ext cx="0" cy="180000"/>
            </a:xfrm>
            <a:prstGeom prst="straightConnector1">
              <a:avLst/>
            </a:prstGeom>
            <a:noFill/>
            <a:ln cap="flat" cmpd="sng" w="9525">
              <a:solidFill>
                <a:srgbClr val="0033CC"/>
              </a:solidFill>
              <a:prstDash val="solid"/>
              <a:miter lim="800000"/>
              <a:headEnd len="sm" w="sm" type="triangle"/>
              <a:tailEnd len="sm" w="sm" type="triangle"/>
            </a:ln>
          </p:spPr>
        </p:cxnSp>
        <p:cxnSp>
          <p:nvCxnSpPr>
            <p:cNvPr id="241" name="Google Shape;241;p7"/>
            <p:cNvCxnSpPr/>
            <p:nvPr/>
          </p:nvCxnSpPr>
          <p:spPr>
            <a:xfrm>
              <a:off x="2396836" y="3301234"/>
              <a:ext cx="0" cy="1098000"/>
            </a:xfrm>
            <a:prstGeom prst="straightConnector1">
              <a:avLst/>
            </a:prstGeom>
            <a:noFill/>
            <a:ln cap="flat" cmpd="sng" w="9525">
              <a:solidFill>
                <a:srgbClr val="0033CC"/>
              </a:solidFill>
              <a:prstDash val="solid"/>
              <a:miter lim="800000"/>
              <a:headEnd len="sm" w="sm" type="triangle"/>
              <a:tailEnd len="sm" w="sm" type="triangle"/>
            </a:ln>
          </p:spPr>
        </p:cxnSp>
        <p:cxnSp>
          <p:nvCxnSpPr>
            <p:cNvPr id="242" name="Google Shape;242;p7"/>
            <p:cNvCxnSpPr/>
            <p:nvPr/>
          </p:nvCxnSpPr>
          <p:spPr>
            <a:xfrm>
              <a:off x="3144981" y="3301234"/>
              <a:ext cx="0" cy="1099092"/>
            </a:xfrm>
            <a:prstGeom prst="straightConnector1">
              <a:avLst/>
            </a:prstGeom>
            <a:noFill/>
            <a:ln cap="flat" cmpd="sng" w="9525">
              <a:solidFill>
                <a:srgbClr val="0033CC"/>
              </a:solidFill>
              <a:prstDash val="solid"/>
              <a:miter lim="800000"/>
              <a:headEnd len="sm" w="sm" type="triangle"/>
              <a:tailEnd len="sm" w="sm" type="triangle"/>
            </a:ln>
          </p:spPr>
        </p:cxnSp>
        <p:cxnSp>
          <p:nvCxnSpPr>
            <p:cNvPr id="243" name="Google Shape;243;p7"/>
            <p:cNvCxnSpPr/>
            <p:nvPr/>
          </p:nvCxnSpPr>
          <p:spPr>
            <a:xfrm>
              <a:off x="3517041" y="3301234"/>
              <a:ext cx="0" cy="1098000"/>
            </a:xfrm>
            <a:prstGeom prst="straightConnector1">
              <a:avLst/>
            </a:prstGeom>
            <a:noFill/>
            <a:ln cap="flat" cmpd="sng" w="9525">
              <a:solidFill>
                <a:srgbClr val="0033CC"/>
              </a:solidFill>
              <a:prstDash val="solid"/>
              <a:miter lim="800000"/>
              <a:headEnd len="sm" w="sm" type="triangle"/>
              <a:tailEnd len="sm" w="sm" type="triangle"/>
            </a:ln>
          </p:spPr>
        </p:cxnSp>
        <p:cxnSp>
          <p:nvCxnSpPr>
            <p:cNvPr id="244" name="Google Shape;244;p7"/>
            <p:cNvCxnSpPr/>
            <p:nvPr/>
          </p:nvCxnSpPr>
          <p:spPr>
            <a:xfrm>
              <a:off x="6608850" y="2775602"/>
              <a:ext cx="0" cy="234000"/>
            </a:xfrm>
            <a:prstGeom prst="straightConnector1">
              <a:avLst/>
            </a:prstGeom>
            <a:noFill/>
            <a:ln cap="flat" cmpd="sng" w="9525">
              <a:solidFill>
                <a:srgbClr val="0033CC"/>
              </a:solidFill>
              <a:prstDash val="solid"/>
              <a:miter lim="800000"/>
              <a:headEnd len="sm" w="sm" type="triangle"/>
              <a:tailEnd len="sm" w="sm" type="triangle"/>
            </a:ln>
          </p:spPr>
        </p:cxnSp>
        <p:sp>
          <p:nvSpPr>
            <p:cNvPr id="245" name="Google Shape;245;p7"/>
            <p:cNvSpPr/>
            <p:nvPr/>
          </p:nvSpPr>
          <p:spPr>
            <a:xfrm>
              <a:off x="1963319" y="5203783"/>
              <a:ext cx="6049928" cy="21600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Quản lý phần cứng</a:t>
              </a:r>
              <a:endParaRPr sz="1400">
                <a:solidFill>
                  <a:srgbClr val="262626"/>
                </a:solidFill>
                <a:latin typeface="Arial"/>
                <a:ea typeface="Arial"/>
                <a:cs typeface="Arial"/>
                <a:sym typeface="Arial"/>
              </a:endParaRPr>
            </a:p>
          </p:txBody>
        </p:sp>
        <p:sp>
          <p:nvSpPr>
            <p:cNvPr id="246" name="Google Shape;246;p7"/>
            <p:cNvSpPr/>
            <p:nvPr/>
          </p:nvSpPr>
          <p:spPr>
            <a:xfrm>
              <a:off x="1963319" y="5704272"/>
              <a:ext cx="6049928" cy="216000"/>
            </a:xfrm>
            <a:prstGeom prst="roundRect">
              <a:avLst>
                <a:gd fmla="val 16667" name="adj"/>
              </a:avLst>
            </a:prstGeom>
            <a:solidFill>
              <a:schemeClr val="lt1"/>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Phần cứng</a:t>
              </a:r>
              <a:endParaRPr sz="1400">
                <a:solidFill>
                  <a:srgbClr val="262626"/>
                </a:solidFill>
                <a:latin typeface="Arial"/>
                <a:ea typeface="Arial"/>
                <a:cs typeface="Arial"/>
                <a:sym typeface="Arial"/>
              </a:endParaRPr>
            </a:p>
          </p:txBody>
        </p:sp>
        <p:cxnSp>
          <p:nvCxnSpPr>
            <p:cNvPr id="247" name="Google Shape;247;p7"/>
            <p:cNvCxnSpPr/>
            <p:nvPr/>
          </p:nvCxnSpPr>
          <p:spPr>
            <a:xfrm>
              <a:off x="2394823" y="2775602"/>
              <a:ext cx="0" cy="234000"/>
            </a:xfrm>
            <a:prstGeom prst="straightConnector1">
              <a:avLst/>
            </a:prstGeom>
            <a:noFill/>
            <a:ln cap="flat" cmpd="sng" w="9525">
              <a:solidFill>
                <a:srgbClr val="0033CC"/>
              </a:solidFill>
              <a:prstDash val="solid"/>
              <a:miter lim="800000"/>
              <a:headEnd len="sm" w="sm" type="triangle"/>
              <a:tailEnd len="sm" w="sm" type="triangle"/>
            </a:ln>
          </p:spPr>
        </p:cxnSp>
        <p:cxnSp>
          <p:nvCxnSpPr>
            <p:cNvPr id="248" name="Google Shape;248;p7"/>
            <p:cNvCxnSpPr/>
            <p:nvPr/>
          </p:nvCxnSpPr>
          <p:spPr>
            <a:xfrm>
              <a:off x="3994474" y="2775602"/>
              <a:ext cx="0" cy="234000"/>
            </a:xfrm>
            <a:prstGeom prst="straightConnector1">
              <a:avLst/>
            </a:prstGeom>
            <a:noFill/>
            <a:ln cap="flat" cmpd="sng" w="9525">
              <a:solidFill>
                <a:srgbClr val="0033CC"/>
              </a:solidFill>
              <a:prstDash val="solid"/>
              <a:miter lim="800000"/>
              <a:headEnd len="sm" w="sm" type="triangle"/>
              <a:tailEnd len="sm" w="sm" type="triangle"/>
            </a:ln>
          </p:spPr>
        </p:cxnSp>
        <p:cxnSp>
          <p:nvCxnSpPr>
            <p:cNvPr id="249" name="Google Shape;249;p7"/>
            <p:cNvCxnSpPr/>
            <p:nvPr/>
          </p:nvCxnSpPr>
          <p:spPr>
            <a:xfrm>
              <a:off x="1662545" y="5569544"/>
              <a:ext cx="6696364" cy="0"/>
            </a:xfrm>
            <a:prstGeom prst="straightConnector1">
              <a:avLst/>
            </a:prstGeom>
            <a:noFill/>
            <a:ln cap="flat" cmpd="sng" w="9525">
              <a:solidFill>
                <a:schemeClr val="accent1"/>
              </a:solidFill>
              <a:prstDash val="dash"/>
              <a:miter lim="800000"/>
              <a:headEnd len="sm" w="sm" type="none"/>
              <a:tailEnd len="sm" w="sm" type="none"/>
            </a:ln>
          </p:spPr>
        </p:cxnSp>
        <p:cxnSp>
          <p:nvCxnSpPr>
            <p:cNvPr id="250" name="Google Shape;250;p7"/>
            <p:cNvCxnSpPr/>
            <p:nvPr/>
          </p:nvCxnSpPr>
          <p:spPr>
            <a:xfrm>
              <a:off x="3517041" y="4980895"/>
              <a:ext cx="0" cy="180000"/>
            </a:xfrm>
            <a:prstGeom prst="straightConnector1">
              <a:avLst/>
            </a:prstGeom>
            <a:noFill/>
            <a:ln cap="flat" cmpd="sng" w="9525">
              <a:solidFill>
                <a:srgbClr val="0033CC"/>
              </a:solidFill>
              <a:prstDash val="solid"/>
              <a:miter lim="800000"/>
              <a:headEnd len="sm" w="sm" type="triangle"/>
              <a:tailEnd len="sm" w="sm" type="triangle"/>
            </a:ln>
          </p:spPr>
        </p:cxnSp>
        <p:cxnSp>
          <p:nvCxnSpPr>
            <p:cNvPr id="251" name="Google Shape;251;p7"/>
            <p:cNvCxnSpPr/>
            <p:nvPr/>
          </p:nvCxnSpPr>
          <p:spPr>
            <a:xfrm>
              <a:off x="4992002" y="5451800"/>
              <a:ext cx="0" cy="234000"/>
            </a:xfrm>
            <a:prstGeom prst="straightConnector1">
              <a:avLst/>
            </a:prstGeom>
            <a:noFill/>
            <a:ln cap="flat" cmpd="sng" w="9525">
              <a:solidFill>
                <a:srgbClr val="0033CC"/>
              </a:solidFill>
              <a:prstDash val="solid"/>
              <a:miter lim="800000"/>
              <a:headEnd len="sm" w="sm" type="triangle"/>
              <a:tailEnd len="sm" w="sm" type="triangle"/>
            </a:ln>
          </p:spPr>
        </p:cxnSp>
        <p:sp>
          <p:nvSpPr>
            <p:cNvPr id="252" name="Google Shape;252;p7"/>
            <p:cNvSpPr/>
            <p:nvPr/>
          </p:nvSpPr>
          <p:spPr>
            <a:xfrm>
              <a:off x="2476534" y="4687603"/>
              <a:ext cx="208101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Trình điều khiển thiết bị</a:t>
              </a:r>
              <a:endParaRPr/>
            </a:p>
          </p:txBody>
        </p:sp>
        <p:cxnSp>
          <p:nvCxnSpPr>
            <p:cNvPr id="253" name="Google Shape;253;p7"/>
            <p:cNvCxnSpPr>
              <a:stCxn id="237" idx="1"/>
            </p:cNvCxnSpPr>
            <p:nvPr/>
          </p:nvCxnSpPr>
          <p:spPr>
            <a:xfrm>
              <a:off x="1963319" y="4690182"/>
              <a:ext cx="3107400" cy="0"/>
            </a:xfrm>
            <a:prstGeom prst="straightConnector1">
              <a:avLst/>
            </a:prstGeom>
            <a:noFill/>
            <a:ln cap="flat" cmpd="sng" w="9525">
              <a:solidFill>
                <a:srgbClr val="0033CC"/>
              </a:solidFill>
              <a:prstDash val="solid"/>
              <a:miter lim="800000"/>
              <a:headEnd len="sm" w="sm" type="none"/>
              <a:tailEnd len="sm" w="sm" type="none"/>
            </a:ln>
          </p:spPr>
        </p:cxnSp>
        <p:sp>
          <p:nvSpPr>
            <p:cNvPr id="254" name="Google Shape;254;p7"/>
            <p:cNvSpPr/>
            <p:nvPr/>
          </p:nvSpPr>
          <p:spPr>
            <a:xfrm>
              <a:off x="3219524" y="4434106"/>
              <a:ext cx="59503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Ký tự</a:t>
              </a:r>
              <a:endParaRPr sz="1400">
                <a:solidFill>
                  <a:srgbClr val="262626"/>
                </a:solidFill>
                <a:latin typeface="Arial"/>
                <a:ea typeface="Arial"/>
                <a:cs typeface="Arial"/>
                <a:sym typeface="Arial"/>
              </a:endParaRPr>
            </a:p>
          </p:txBody>
        </p:sp>
        <p:sp>
          <p:nvSpPr>
            <p:cNvPr id="255" name="Google Shape;255;p7"/>
            <p:cNvSpPr/>
            <p:nvPr/>
          </p:nvSpPr>
          <p:spPr>
            <a:xfrm>
              <a:off x="2171078" y="4434106"/>
              <a:ext cx="6319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Mạng</a:t>
              </a:r>
              <a:endParaRPr sz="1400">
                <a:solidFill>
                  <a:srgbClr val="262626"/>
                </a:solidFill>
                <a:latin typeface="Arial"/>
                <a:ea typeface="Arial"/>
                <a:cs typeface="Arial"/>
                <a:sym typeface="Arial"/>
              </a:endParaRPr>
            </a:p>
          </p:txBody>
        </p:sp>
        <p:sp>
          <p:nvSpPr>
            <p:cNvPr id="256" name="Google Shape;256;p7"/>
            <p:cNvSpPr/>
            <p:nvPr/>
          </p:nvSpPr>
          <p:spPr>
            <a:xfrm>
              <a:off x="4270072" y="4434106"/>
              <a:ext cx="54373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Khối</a:t>
              </a:r>
              <a:endParaRPr sz="1400">
                <a:solidFill>
                  <a:srgbClr val="262626"/>
                </a:solidFill>
                <a:latin typeface="Arial"/>
                <a:ea typeface="Arial"/>
                <a:cs typeface="Arial"/>
                <a:sym typeface="Arial"/>
              </a:endParaRPr>
            </a:p>
          </p:txBody>
        </p:sp>
        <p:cxnSp>
          <p:nvCxnSpPr>
            <p:cNvPr id="257" name="Google Shape;257;p7"/>
            <p:cNvCxnSpPr/>
            <p:nvPr/>
          </p:nvCxnSpPr>
          <p:spPr>
            <a:xfrm>
              <a:off x="2978274" y="4429914"/>
              <a:ext cx="0" cy="265802"/>
            </a:xfrm>
            <a:prstGeom prst="straightConnector1">
              <a:avLst/>
            </a:prstGeom>
            <a:noFill/>
            <a:ln cap="flat" cmpd="sng" w="9525">
              <a:solidFill>
                <a:srgbClr val="0033CC"/>
              </a:solidFill>
              <a:prstDash val="solid"/>
              <a:miter lim="800000"/>
              <a:headEnd len="sm" w="sm" type="none"/>
              <a:tailEnd len="sm" w="sm" type="none"/>
            </a:ln>
          </p:spPr>
        </p:cxnSp>
        <p:cxnSp>
          <p:nvCxnSpPr>
            <p:cNvPr id="258" name="Google Shape;258;p7"/>
            <p:cNvCxnSpPr/>
            <p:nvPr/>
          </p:nvCxnSpPr>
          <p:spPr>
            <a:xfrm>
              <a:off x="4055813" y="4429914"/>
              <a:ext cx="0" cy="265802"/>
            </a:xfrm>
            <a:prstGeom prst="straightConnector1">
              <a:avLst/>
            </a:prstGeom>
            <a:noFill/>
            <a:ln cap="flat" cmpd="sng" w="9525">
              <a:solidFill>
                <a:srgbClr val="0033CC"/>
              </a:solidFill>
              <a:prstDash val="solid"/>
              <a:miter lim="800000"/>
              <a:headEnd len="sm" w="sm" type="none"/>
              <a:tailEnd len="sm" w="sm" type="none"/>
            </a:ln>
          </p:spPr>
        </p:cxnSp>
        <p:sp>
          <p:nvSpPr>
            <p:cNvPr id="259" name="Google Shape;259;p7"/>
            <p:cNvSpPr/>
            <p:nvPr/>
          </p:nvSpPr>
          <p:spPr>
            <a:xfrm>
              <a:off x="910629" y="2507534"/>
              <a:ext cx="986168"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0033CC"/>
                  </a:solidFill>
                  <a:latin typeface="Arial"/>
                  <a:ea typeface="Arial"/>
                  <a:cs typeface="Arial"/>
                  <a:sym typeface="Arial"/>
                </a:rPr>
                <a:t>User level</a:t>
              </a:r>
              <a:endParaRPr/>
            </a:p>
          </p:txBody>
        </p:sp>
        <p:sp>
          <p:nvSpPr>
            <p:cNvPr id="260" name="Google Shape;260;p7"/>
            <p:cNvSpPr/>
            <p:nvPr/>
          </p:nvSpPr>
          <p:spPr>
            <a:xfrm>
              <a:off x="747122" y="3024863"/>
              <a:ext cx="1149675"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0033CC"/>
                  </a:solidFill>
                  <a:latin typeface="Arial"/>
                  <a:ea typeface="Arial"/>
                  <a:cs typeface="Arial"/>
                  <a:sym typeface="Arial"/>
                </a:rPr>
                <a:t>Kernel level</a:t>
              </a:r>
              <a:endParaRPr/>
            </a:p>
          </p:txBody>
        </p:sp>
        <p:sp>
          <p:nvSpPr>
            <p:cNvPr id="261" name="Google Shape;261;p7"/>
            <p:cNvSpPr/>
            <p:nvPr/>
          </p:nvSpPr>
          <p:spPr>
            <a:xfrm>
              <a:off x="493848" y="5685800"/>
              <a:ext cx="1402949"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0033CC"/>
                  </a:solidFill>
                  <a:latin typeface="Arial"/>
                  <a:ea typeface="Arial"/>
                  <a:cs typeface="Arial"/>
                  <a:sym typeface="Arial"/>
                </a:rPr>
                <a:t>Hardware level</a:t>
              </a:r>
              <a:endParaRPr/>
            </a:p>
          </p:txBody>
        </p:sp>
        <p:sp>
          <p:nvSpPr>
            <p:cNvPr id="262" name="Google Shape;262;p7"/>
            <p:cNvSpPr/>
            <p:nvPr/>
          </p:nvSpPr>
          <p:spPr>
            <a:xfrm>
              <a:off x="5633943" y="3140690"/>
              <a:ext cx="221985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Quản lý tiến trình</a:t>
              </a:r>
              <a:endParaRPr sz="1600">
                <a:solidFill>
                  <a:srgbClr val="262626"/>
                </a:solidFill>
                <a:latin typeface="Arial"/>
                <a:ea typeface="Arial"/>
                <a:cs typeface="Arial"/>
                <a:sym typeface="Arial"/>
              </a:endParaRPr>
            </a:p>
          </p:txBody>
        </p:sp>
        <p:cxnSp>
          <p:nvCxnSpPr>
            <p:cNvPr id="263" name="Google Shape;263;p7"/>
            <p:cNvCxnSpPr/>
            <p:nvPr/>
          </p:nvCxnSpPr>
          <p:spPr>
            <a:xfrm>
              <a:off x="6616073" y="4301090"/>
              <a:ext cx="0" cy="837787"/>
            </a:xfrm>
            <a:prstGeom prst="straightConnector1">
              <a:avLst/>
            </a:prstGeom>
            <a:noFill/>
            <a:ln cap="flat" cmpd="sng" w="9525">
              <a:solidFill>
                <a:srgbClr val="0033CC"/>
              </a:solidFill>
              <a:prstDash val="solid"/>
              <a:miter lim="800000"/>
              <a:headEnd len="sm" w="sm" type="triangle"/>
              <a:tailEnd len="sm" w="sm" type="triangle"/>
            </a:ln>
          </p:spPr>
        </p:cxnSp>
        <p:sp>
          <p:nvSpPr>
            <p:cNvPr id="264" name="Google Shape;264;p7"/>
            <p:cNvSpPr/>
            <p:nvPr/>
          </p:nvSpPr>
          <p:spPr>
            <a:xfrm>
              <a:off x="5287426" y="3738248"/>
              <a:ext cx="2655847" cy="216000"/>
            </a:xfrm>
            <a:prstGeom prst="roundRect">
              <a:avLst>
                <a:gd fmla="val 23917" name="adj"/>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Quản lý bộ nhớ</a:t>
              </a:r>
              <a:endParaRPr sz="1400">
                <a:solidFill>
                  <a:schemeClr val="lt1"/>
                </a:solidFill>
                <a:latin typeface="Arial"/>
                <a:ea typeface="Arial"/>
                <a:cs typeface="Arial"/>
                <a:sym typeface="Arial"/>
              </a:endParaRPr>
            </a:p>
          </p:txBody>
        </p:sp>
        <p:sp>
          <p:nvSpPr>
            <p:cNvPr id="265" name="Google Shape;265;p7"/>
            <p:cNvSpPr/>
            <p:nvPr/>
          </p:nvSpPr>
          <p:spPr>
            <a:xfrm>
              <a:off x="5287426" y="3507061"/>
              <a:ext cx="2655847" cy="216000"/>
            </a:xfrm>
            <a:prstGeom prst="roundRect">
              <a:avLst>
                <a:gd fmla="val 23917" name="adj"/>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giao tiếp giữa các tiến trình</a:t>
              </a:r>
              <a:endParaRPr sz="1400">
                <a:solidFill>
                  <a:schemeClr val="lt1"/>
                </a:solidFill>
                <a:latin typeface="Arial"/>
                <a:ea typeface="Arial"/>
                <a:cs typeface="Arial"/>
                <a:sym typeface="Arial"/>
              </a:endParaRPr>
            </a:p>
          </p:txBody>
        </p:sp>
        <p:sp>
          <p:nvSpPr>
            <p:cNvPr id="266" name="Google Shape;266;p7"/>
            <p:cNvSpPr/>
            <p:nvPr/>
          </p:nvSpPr>
          <p:spPr>
            <a:xfrm>
              <a:off x="-9493" y="5973209"/>
              <a:ext cx="1906291"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FF0000"/>
                  </a:solidFill>
                  <a:latin typeface="Arial"/>
                  <a:ea typeface="Arial"/>
                  <a:cs typeface="Arial"/>
                  <a:sym typeface="Arial"/>
                </a:rPr>
                <a:t>Cấu trúc hệ điều hành</a:t>
              </a:r>
              <a:endParaRPr sz="1400">
                <a:solidFill>
                  <a:srgbClr val="FF0000"/>
                </a:solidFill>
                <a:latin typeface="Arial"/>
                <a:ea typeface="Arial"/>
                <a:cs typeface="Arial"/>
                <a:sym typeface="Arial"/>
              </a:endParaRPr>
            </a:p>
          </p:txBody>
        </p:sp>
        <p:cxnSp>
          <p:nvCxnSpPr>
            <p:cNvPr id="267" name="Google Shape;267;p7"/>
            <p:cNvCxnSpPr/>
            <p:nvPr/>
          </p:nvCxnSpPr>
          <p:spPr>
            <a:xfrm>
              <a:off x="4792935" y="2154667"/>
              <a:ext cx="393046" cy="0"/>
            </a:xfrm>
            <a:prstGeom prst="straightConnector1">
              <a:avLst/>
            </a:prstGeom>
            <a:noFill/>
            <a:ln cap="flat" cmpd="sng" w="9525">
              <a:solidFill>
                <a:srgbClr val="0033CC"/>
              </a:solidFill>
              <a:prstDash val="solid"/>
              <a:miter lim="800000"/>
              <a:headEnd len="sm" w="sm" type="triangle"/>
              <a:tailEnd len="sm" w="sm" type="triangle"/>
            </a:ln>
          </p:spPr>
        </p:cxnSp>
      </p:grpSp>
      <p:sp>
        <p:nvSpPr>
          <p:cNvPr id="268" name="Google Shape;268;p7"/>
          <p:cNvSpPr txBox="1"/>
          <p:nvPr/>
        </p:nvSpPr>
        <p:spPr>
          <a:xfrm>
            <a:off x="2476500" y="3244334"/>
            <a:ext cx="4953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algun Gothic"/>
                <a:ea typeface="Malgun Gothic"/>
                <a:cs typeface="Malgun Gothic"/>
                <a:sym typeface="Malgun Gothic"/>
              </a:rPr>
              <a:t>Hệ thống tệp</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7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grep : Tìm kiếm mẫu trong nội dung tệp</a:t>
            </a:r>
            <a:endParaRPr sz="2400">
              <a:solidFill>
                <a:srgbClr val="0C0C0C"/>
              </a:solidFill>
              <a:latin typeface="Arial"/>
              <a:ea typeface="Arial"/>
              <a:cs typeface="Arial"/>
              <a:sym typeface="Arial"/>
            </a:endParaRPr>
          </a:p>
        </p:txBody>
      </p:sp>
      <p:sp>
        <p:nvSpPr>
          <p:cNvPr id="1624" name="Google Shape;1624;p7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625" name="Google Shape;1625;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26" name="Google Shape;1626;p70"/>
          <p:cNvSpPr/>
          <p:nvPr/>
        </p:nvSpPr>
        <p:spPr>
          <a:xfrm>
            <a:off x="5734049" y="2175461"/>
            <a:ext cx="3743437" cy="2022809"/>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Nhập thông tin chi tiết của /etc/services vào dữ liệu.</a:t>
            </a:r>
            <a:endParaRPr/>
          </a:p>
          <a:p>
            <a:pPr indent="-182526" lvl="0" marL="182526" marR="0" rtl="0" algn="l">
              <a:spcBef>
                <a:spcPts val="400"/>
              </a:spcBef>
              <a:spcAft>
                <a:spcPts val="0"/>
              </a:spcAft>
              <a:buClr>
                <a:srgbClr val="193EB0"/>
              </a:buClr>
              <a:buSzPts val="1400"/>
              <a:buFont typeface="Arial"/>
              <a:buChar char="‣"/>
            </a:pPr>
            <a:r>
              <a:rPr lang="en-US" sz="1400">
                <a:solidFill>
                  <a:srgbClr val="262626"/>
                </a:solidFill>
                <a:latin typeface="Arial"/>
                <a:ea typeface="Arial"/>
                <a:cs typeface="Arial"/>
                <a:sym typeface="Arial"/>
              </a:rPr>
              <a:t>Trong tệp có tên là dữ liệu, grep tìm thấy mẫu SSH.</a:t>
            </a:r>
            <a:endParaRPr/>
          </a:p>
          <a:p>
            <a:pPr indent="-182526" lvl="0" marL="182526" marR="0" rtl="0" algn="l">
              <a:spcBef>
                <a:spcPts val="400"/>
              </a:spcBef>
              <a:spcAft>
                <a:spcPts val="0"/>
              </a:spcAft>
              <a:buClr>
                <a:srgbClr val="193EB0"/>
              </a:buClr>
              <a:buSzPts val="1400"/>
              <a:buFont typeface="Arial"/>
              <a:buChar char="‣"/>
            </a:pPr>
            <a:r>
              <a:rPr lang="en-US" sz="1400">
                <a:solidFill>
                  <a:srgbClr val="262626"/>
                </a:solidFill>
                <a:latin typeface="Arial"/>
                <a:ea typeface="Arial"/>
                <a:cs typeface="Arial"/>
                <a:sym typeface="Arial"/>
              </a:rPr>
              <a:t>Tùy chọn -n in tất cả các dòng khớp với một mẫu cụ thể.</a:t>
            </a:r>
            <a:endParaRPr/>
          </a:p>
          <a:p>
            <a:pPr indent="-182526" lvl="0" marL="182526" marR="0" rtl="0" algn="l">
              <a:spcBef>
                <a:spcPts val="400"/>
              </a:spcBef>
              <a:spcAft>
                <a:spcPts val="0"/>
              </a:spcAft>
              <a:buClr>
                <a:srgbClr val="193EB0"/>
              </a:buClr>
              <a:buSzPts val="1400"/>
              <a:buFont typeface="Arial"/>
              <a:buChar char="‣"/>
            </a:pPr>
            <a:r>
              <a:rPr lang="en-US" sz="1400">
                <a:solidFill>
                  <a:srgbClr val="262626"/>
                </a:solidFill>
                <a:latin typeface="Arial"/>
                <a:ea typeface="Arial"/>
                <a:cs typeface="Arial"/>
                <a:sym typeface="Arial"/>
              </a:rPr>
              <a:t>Các mẫu cụ thể với số dòng khớp với từng mẫu được chỉ định.</a:t>
            </a:r>
            <a:endParaRPr sz="1400">
              <a:solidFill>
                <a:srgbClr val="262626"/>
              </a:solidFill>
              <a:latin typeface="Arial"/>
              <a:ea typeface="Arial"/>
              <a:cs typeface="Arial"/>
              <a:sym typeface="Arial"/>
            </a:endParaRPr>
          </a:p>
        </p:txBody>
      </p:sp>
      <p:grpSp>
        <p:nvGrpSpPr>
          <p:cNvPr id="1627" name="Google Shape;1627;p70"/>
          <p:cNvGrpSpPr/>
          <p:nvPr/>
        </p:nvGrpSpPr>
        <p:grpSpPr>
          <a:xfrm>
            <a:off x="559817" y="1945079"/>
            <a:ext cx="8879458" cy="215444"/>
            <a:chOff x="1027113" y="2045622"/>
            <a:chExt cx="8881513" cy="215496"/>
          </a:xfrm>
        </p:grpSpPr>
        <p:sp>
          <p:nvSpPr>
            <p:cNvPr id="1628" name="Google Shape;1628;p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629" name="Google Shape;1629;p70"/>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 option :</a:t>
              </a:r>
              <a:endParaRPr/>
            </a:p>
          </p:txBody>
        </p:sp>
      </p:grpSp>
      <p:grpSp>
        <p:nvGrpSpPr>
          <p:cNvPr id="1630" name="Google Shape;1630;p70"/>
          <p:cNvGrpSpPr/>
          <p:nvPr/>
        </p:nvGrpSpPr>
        <p:grpSpPr>
          <a:xfrm>
            <a:off x="559815" y="2270102"/>
            <a:ext cx="5040000" cy="2804293"/>
            <a:chOff x="559815" y="2270102"/>
            <a:chExt cx="5040000" cy="2804293"/>
          </a:xfrm>
        </p:grpSpPr>
        <p:grpSp>
          <p:nvGrpSpPr>
            <p:cNvPr id="1631" name="Google Shape;1631;p70"/>
            <p:cNvGrpSpPr/>
            <p:nvPr/>
          </p:nvGrpSpPr>
          <p:grpSpPr>
            <a:xfrm>
              <a:off x="559815" y="2270102"/>
              <a:ext cx="5040000" cy="2804293"/>
              <a:chOff x="712182" y="2304020"/>
              <a:chExt cx="4099333" cy="2280899"/>
            </a:xfrm>
          </p:grpSpPr>
          <p:pic>
            <p:nvPicPr>
              <p:cNvPr descr="텍스트이(가) 표시된 사진&#10;&#10;자동 생성된 설명" id="1632" name="Google Shape;1632;p70"/>
              <p:cNvPicPr preferRelativeResize="0"/>
              <p:nvPr/>
            </p:nvPicPr>
            <p:blipFill rotWithShape="1">
              <a:blip r:embed="rId3">
                <a:alphaModFix/>
              </a:blip>
              <a:srcRect b="0" l="0" r="0" t="0"/>
              <a:stretch/>
            </p:blipFill>
            <p:spPr>
              <a:xfrm>
                <a:off x="712182" y="2304020"/>
                <a:ext cx="4099333" cy="2280899"/>
              </a:xfrm>
              <a:prstGeom prst="rect">
                <a:avLst/>
              </a:prstGeom>
              <a:noFill/>
              <a:ln cap="flat" cmpd="sng" w="9525">
                <a:solidFill>
                  <a:srgbClr val="BFBFBF"/>
                </a:solidFill>
                <a:prstDash val="solid"/>
                <a:round/>
                <a:headEnd len="sm" w="sm" type="none"/>
                <a:tailEnd len="sm" w="sm" type="none"/>
              </a:ln>
            </p:spPr>
          </p:pic>
          <p:grpSp>
            <p:nvGrpSpPr>
              <p:cNvPr id="1633" name="Google Shape;1633;p70"/>
              <p:cNvGrpSpPr/>
              <p:nvPr/>
            </p:nvGrpSpPr>
            <p:grpSpPr>
              <a:xfrm>
                <a:off x="717724" y="2464997"/>
                <a:ext cx="4058399" cy="2118087"/>
                <a:chOff x="1646346" y="3131214"/>
                <a:chExt cx="5150340" cy="2687974"/>
              </a:xfrm>
            </p:grpSpPr>
            <p:pic>
              <p:nvPicPr>
                <p:cNvPr descr="텍스트, 모니터, 스크린샷, 화면이(가) 표시된 사진&#10;&#10;자동 생성된 설명" id="1634" name="Google Shape;1634;p70"/>
                <p:cNvPicPr preferRelativeResize="0"/>
                <p:nvPr/>
              </p:nvPicPr>
              <p:blipFill rotWithShape="1">
                <a:blip r:embed="rId4">
                  <a:alphaModFix/>
                </a:blip>
                <a:srcRect b="2300" l="272" r="401" t="6932"/>
                <a:stretch/>
              </p:blipFill>
              <p:spPr>
                <a:xfrm>
                  <a:off x="1646346" y="3131214"/>
                  <a:ext cx="5150340" cy="2687974"/>
                </a:xfrm>
                <a:prstGeom prst="rect">
                  <a:avLst/>
                </a:prstGeom>
                <a:noFill/>
                <a:ln>
                  <a:noFill/>
                </a:ln>
              </p:spPr>
            </p:pic>
            <p:sp>
              <p:nvSpPr>
                <p:cNvPr id="1635" name="Google Shape;1635;p70"/>
                <p:cNvSpPr/>
                <p:nvPr/>
              </p:nvSpPr>
              <p:spPr>
                <a:xfrm>
                  <a:off x="3207663" y="3393446"/>
                  <a:ext cx="939117" cy="7683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636" name="Google Shape;1636;p70"/>
                <p:cNvSpPr/>
                <p:nvPr/>
              </p:nvSpPr>
              <p:spPr>
                <a:xfrm>
                  <a:off x="3268157" y="3634746"/>
                  <a:ext cx="272029" cy="7683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637" name="Google Shape;1637;p70"/>
                <p:cNvSpPr/>
                <p:nvPr/>
              </p:nvSpPr>
              <p:spPr>
                <a:xfrm>
                  <a:off x="3207861" y="3717296"/>
                  <a:ext cx="583120" cy="7683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638" name="Google Shape;1638;p70"/>
                <p:cNvSpPr/>
                <p:nvPr/>
              </p:nvSpPr>
              <p:spPr>
                <a:xfrm>
                  <a:off x="3210134" y="4612646"/>
                  <a:ext cx="705575" cy="7683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639" name="Google Shape;1639;p70"/>
                <p:cNvSpPr/>
                <p:nvPr/>
              </p:nvSpPr>
              <p:spPr>
                <a:xfrm>
                  <a:off x="2464031" y="4695196"/>
                  <a:ext cx="152400" cy="81629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sp>
          <p:nvSpPr>
            <p:cNvPr id="1640" name="Google Shape;1640;p70"/>
            <p:cNvSpPr/>
            <p:nvPr/>
          </p:nvSpPr>
          <p:spPr>
            <a:xfrm>
              <a:off x="3034855" y="2580640"/>
              <a:ext cx="1724478" cy="227597"/>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cp /etc/services data</a:t>
              </a:r>
              <a:endParaRPr b="1" sz="1300">
                <a:solidFill>
                  <a:schemeClr val="lt1"/>
                </a:solidFill>
                <a:latin typeface="Arial"/>
                <a:ea typeface="Arial"/>
                <a:cs typeface="Arial"/>
                <a:sym typeface="Arial"/>
              </a:endParaRPr>
            </a:p>
          </p:txBody>
        </p:sp>
        <p:sp>
          <p:nvSpPr>
            <p:cNvPr id="1641" name="Google Shape;1641;p70"/>
            <p:cNvSpPr/>
            <p:nvPr/>
          </p:nvSpPr>
          <p:spPr>
            <a:xfrm>
              <a:off x="3034855" y="2917452"/>
              <a:ext cx="527692" cy="21701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data</a:t>
              </a:r>
              <a:endParaRPr b="1" sz="1300">
                <a:solidFill>
                  <a:schemeClr val="lt1"/>
                </a:solidFill>
                <a:latin typeface="Arial"/>
                <a:ea typeface="Arial"/>
                <a:cs typeface="Arial"/>
                <a:sym typeface="Arial"/>
              </a:endParaRPr>
            </a:p>
          </p:txBody>
        </p:sp>
        <p:sp>
          <p:nvSpPr>
            <p:cNvPr id="1642" name="Google Shape;1642;p70"/>
            <p:cNvSpPr/>
            <p:nvPr/>
          </p:nvSpPr>
          <p:spPr>
            <a:xfrm>
              <a:off x="3034854" y="3183967"/>
              <a:ext cx="1196785" cy="21701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grep SSL data</a:t>
              </a:r>
              <a:endParaRPr b="1" sz="1300">
                <a:solidFill>
                  <a:schemeClr val="lt1"/>
                </a:solidFill>
                <a:latin typeface="Arial"/>
                <a:ea typeface="Arial"/>
                <a:cs typeface="Arial"/>
                <a:sym typeface="Arial"/>
              </a:endParaRPr>
            </a:p>
          </p:txBody>
        </p:sp>
        <p:sp>
          <p:nvSpPr>
            <p:cNvPr id="1643" name="Google Shape;1643;p70"/>
            <p:cNvSpPr/>
            <p:nvPr/>
          </p:nvSpPr>
          <p:spPr>
            <a:xfrm>
              <a:off x="3021457" y="3829090"/>
              <a:ext cx="1196785" cy="21701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grep SSL data</a:t>
              </a:r>
              <a:endParaRPr b="1" sz="1300">
                <a:solidFill>
                  <a:schemeClr val="lt1"/>
                </a:solidFill>
                <a:latin typeface="Arial"/>
                <a:ea typeface="Arial"/>
                <a:cs typeface="Arial"/>
                <a:sym typeface="Aria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7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650" name="Google Shape;1650;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51" name="Google Shape;1651;p7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Biểu hiện thông thường</a:t>
            </a:r>
            <a:endParaRPr sz="2400">
              <a:solidFill>
                <a:srgbClr val="0C0C0C"/>
              </a:solidFill>
              <a:latin typeface="Arial"/>
              <a:ea typeface="Arial"/>
              <a:cs typeface="Arial"/>
              <a:sym typeface="Arial"/>
            </a:endParaRPr>
          </a:p>
        </p:txBody>
      </p:sp>
      <p:grpSp>
        <p:nvGrpSpPr>
          <p:cNvPr id="1652" name="Google Shape;1652;p71"/>
          <p:cNvGrpSpPr/>
          <p:nvPr/>
        </p:nvGrpSpPr>
        <p:grpSpPr>
          <a:xfrm>
            <a:off x="559817" y="1935817"/>
            <a:ext cx="8783192" cy="215444"/>
            <a:chOff x="1027113" y="2063735"/>
            <a:chExt cx="8785225" cy="215494"/>
          </a:xfrm>
        </p:grpSpPr>
        <p:sp>
          <p:nvSpPr>
            <p:cNvPr id="1653" name="Google Shape;1653;p71"/>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654" name="Google Shape;1654;p71"/>
            <p:cNvSpPr/>
            <p:nvPr/>
          </p:nvSpPr>
          <p:spPr>
            <a:xfrm>
              <a:off x="1179513" y="206373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Biểu thức chính quy là một biểu thức đặc biệt giúp khớp các chuỗi với các mẫu đặc biệt cực kỳ mạnh mẽ.</a:t>
              </a:r>
              <a:endParaRPr/>
            </a:p>
          </p:txBody>
        </p:sp>
      </p:grpSp>
      <p:sp>
        <p:nvSpPr>
          <p:cNvPr id="1655" name="Google Shape;1655;p71"/>
          <p:cNvSpPr/>
          <p:nvPr/>
        </p:nvSpPr>
        <p:spPr>
          <a:xfrm>
            <a:off x="712182" y="2388721"/>
            <a:ext cx="8260368" cy="124823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Biểu thức chính quy là một nhóm các ký tự đặc biệt giúp tìm kiếm dữ liệu và khớp mẫu phức tạp. Cụm từ thông dụng còn được gọi ngắn gọn là 'regexp' hoặc 'regex'.</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Biểu thức chính quy có thể được sử dụng không chỉ trong lệnh grep của Linux mà còn trong UNIX, SQL, R, Python và các ngôn ngữ khác.</a:t>
            </a:r>
            <a:endParaRPr/>
          </a:p>
          <a:p>
            <a:pPr indent="-182526" lvl="0" marL="182526"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được sử dụng cùng với greg trong Linux, thì có thể khớp và tìm kiếm mẫu chuỗi thực sự mạnh mẽ.</a:t>
            </a:r>
            <a:endParaRPr sz="1300">
              <a:solidFill>
                <a:srgbClr val="262626"/>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7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662" name="Google Shape;1662;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63" name="Google Shape;1663;p7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Biểu hiện thông thường</a:t>
            </a:r>
            <a:endParaRPr sz="2400">
              <a:solidFill>
                <a:srgbClr val="0C0C0C"/>
              </a:solidFill>
              <a:latin typeface="Arial"/>
              <a:ea typeface="Arial"/>
              <a:cs typeface="Arial"/>
              <a:sym typeface="Arial"/>
            </a:endParaRPr>
          </a:p>
        </p:txBody>
      </p:sp>
      <p:graphicFrame>
        <p:nvGraphicFramePr>
          <p:cNvPr id="1664" name="Google Shape;1664;p72"/>
          <p:cNvGraphicFramePr/>
          <p:nvPr/>
        </p:nvGraphicFramePr>
        <p:xfrm>
          <a:off x="559817" y="1929078"/>
          <a:ext cx="3000000" cy="3000000"/>
        </p:xfrm>
        <a:graphic>
          <a:graphicData uri="http://schemas.openxmlformats.org/drawingml/2006/table">
            <a:tbl>
              <a:tblPr bandRow="1" firstRow="1">
                <a:noFill/>
                <a:tableStyleId>{2C95443A-0FA5-43C8-9287-9C9D9076A346}</a:tableStyleId>
              </a:tblPr>
              <a:tblGrid>
                <a:gridCol w="1489700"/>
                <a:gridCol w="1387375"/>
                <a:gridCol w="5878525"/>
              </a:tblGrid>
              <a:tr h="30167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Mục</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Biểu hiện</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Nghĩa</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01675">
                <a:tc rowSpan="7">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Biểu thức chính quy cơ bản</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Thay thế bất kỳ ký tự nào bằng số lượng dấu chấm</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675">
                <a:tc vMerge="1"/>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So khớp vị trí ở đầu chuỗi</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675">
                <a:tc vMerge="1"/>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So khớp với vị trí ở cuối chuỗi</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71825">
                <a:tc vMerge="1"/>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Khớp với ký tự phía trước * và khớp khi ký tự liên quan xuất hiện hơn 0 lần</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675">
                <a:tc vMerge="1"/>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a:t>
                      </a:r>
                      <a:endParaRPr sz="1200" u="none" cap="none" strike="noStrike"/>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So khớp với ký tự đặc biệt</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675">
                <a:tc vMerge="1"/>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Nhóm biểu thức chính quy</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71825">
                <a:tc vMerge="1"/>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Khớp với ký tự phía trước? và khớp khi ký tự liên quan xuất hiện chính xác một lần</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675">
                <a:tc rowSpan="3">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Biểu thức chính quy ngắt quãng</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{n}</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So khớp ký tự đứng trước xuất hiện n lần</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675">
                <a:tc vMerge="1"/>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{n, m}</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So khớp với ký tự đứng trước xuất hiện 'n' lần nhưng không quá m</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675">
                <a:tc vMerge="1"/>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{n, }</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Chỉ khớp với ký tự trước đó khi nó xuất hiện 'n' lần trở lên</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675">
                <a:tc rowSpan="2">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Biểu thức chính quy mở rộng</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Khớp với chuỗi trong đó ký tự phía trước \+ xuất hiện nhiều lần</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01675">
                <a:tc vMerge="1"/>
                <a:tc>
                  <a:txBody>
                    <a:bodyPr/>
                    <a:lstStyle/>
                    <a:p>
                      <a:pPr indent="0" lvl="0" marL="0" marR="0" rtl="0" algn="ctr">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262626"/>
                        </a:buClr>
                        <a:buSzPts val="1080"/>
                        <a:buFont typeface="Arial"/>
                        <a:buNone/>
                      </a:pPr>
                      <a:r>
                        <a:rPr b="0" lang="en-US" sz="1200" u="none" cap="none" strike="noStrike">
                          <a:solidFill>
                            <a:srgbClr val="262626"/>
                          </a:solidFill>
                          <a:latin typeface="Arial"/>
                          <a:ea typeface="Arial"/>
                          <a:cs typeface="Arial"/>
                          <a:sym typeface="Arial"/>
                        </a:rPr>
                        <a:t>Khớp với chuỗi có ký tự phía trước \? xuất hiện ít hơn một lần</a:t>
                      </a:r>
                      <a:endParaRPr b="0" sz="12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grpSp>
        <p:nvGrpSpPr>
          <p:cNvPr id="1670" name="Google Shape;1670;p73"/>
          <p:cNvGrpSpPr/>
          <p:nvPr/>
        </p:nvGrpSpPr>
        <p:grpSpPr>
          <a:xfrm>
            <a:off x="559815" y="2270103"/>
            <a:ext cx="5040000" cy="2804293"/>
            <a:chOff x="3793509" y="3054885"/>
            <a:chExt cx="5551087" cy="3088666"/>
          </a:xfrm>
        </p:grpSpPr>
        <p:pic>
          <p:nvPicPr>
            <p:cNvPr descr="텍스트, 스크린샷, 실내, 모니터이(가) 표시된 사진&#10;&#10;자동 생성된 설명" id="1671" name="Google Shape;1671;p73"/>
            <p:cNvPicPr preferRelativeResize="0"/>
            <p:nvPr/>
          </p:nvPicPr>
          <p:blipFill rotWithShape="1">
            <a:blip r:embed="rId3">
              <a:alphaModFix/>
            </a:blip>
            <a:srcRect b="0" l="0" r="0" t="0"/>
            <a:stretch/>
          </p:blipFill>
          <p:spPr>
            <a:xfrm>
              <a:off x="3793509" y="3054885"/>
              <a:ext cx="5551087" cy="3088666"/>
            </a:xfrm>
            <a:prstGeom prst="rect">
              <a:avLst/>
            </a:prstGeom>
            <a:noFill/>
            <a:ln>
              <a:noFill/>
            </a:ln>
          </p:spPr>
        </p:pic>
        <p:sp>
          <p:nvSpPr>
            <p:cNvPr id="1672" name="Google Shape;1672;p73"/>
            <p:cNvSpPr/>
            <p:nvPr/>
          </p:nvSpPr>
          <p:spPr>
            <a:xfrm>
              <a:off x="5839702" y="4656449"/>
              <a:ext cx="329326" cy="44895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673" name="Google Shape;1673;p73"/>
            <p:cNvSpPr/>
            <p:nvPr/>
          </p:nvSpPr>
          <p:spPr>
            <a:xfrm>
              <a:off x="6652502" y="3778685"/>
              <a:ext cx="1989848" cy="155594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674" name="Google Shape;1674;p7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Biểu hiện thông thường</a:t>
            </a:r>
            <a:endParaRPr sz="2400">
              <a:solidFill>
                <a:srgbClr val="0C0C0C"/>
              </a:solidFill>
              <a:latin typeface="Arial"/>
              <a:ea typeface="Arial"/>
              <a:cs typeface="Arial"/>
              <a:sym typeface="Arial"/>
            </a:endParaRPr>
          </a:p>
        </p:txBody>
      </p:sp>
      <p:grpSp>
        <p:nvGrpSpPr>
          <p:cNvPr id="1675" name="Google Shape;1675;p73"/>
          <p:cNvGrpSpPr/>
          <p:nvPr/>
        </p:nvGrpSpPr>
        <p:grpSpPr>
          <a:xfrm>
            <a:off x="559817" y="1935554"/>
            <a:ext cx="8879458" cy="215444"/>
            <a:chOff x="1027113" y="2045622"/>
            <a:chExt cx="8881513" cy="215496"/>
          </a:xfrm>
        </p:grpSpPr>
        <p:sp>
          <p:nvSpPr>
            <p:cNvPr id="1676" name="Google Shape;1676;p7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677" name="Google Shape;1677;p73"/>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hiểu các biểu thức thông thường với các ví dụ</a:t>
              </a:r>
              <a:endParaRPr sz="1400">
                <a:solidFill>
                  <a:srgbClr val="262626"/>
                </a:solidFill>
                <a:latin typeface="Arial"/>
                <a:ea typeface="Arial"/>
                <a:cs typeface="Arial"/>
                <a:sym typeface="Arial"/>
              </a:endParaRPr>
            </a:p>
          </p:txBody>
        </p:sp>
      </p:grpSp>
      <p:sp>
        <p:nvSpPr>
          <p:cNvPr id="1678" name="Google Shape;1678;p7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679" name="Google Shape;1679;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80" name="Google Shape;1680;p73"/>
          <p:cNvSpPr/>
          <p:nvPr/>
        </p:nvSpPr>
        <p:spPr>
          <a:xfrm>
            <a:off x="5715001" y="2175461"/>
            <a:ext cx="3762486" cy="185353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tệp văn bản để kiểm tra các biểu thức chính quy.</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tệp văn bản để kiểm tra các biểu thức chính quy.</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tệp văn bản có tên reg_exp.txt trong /home/pi và tạo.</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Chi tiết file đính kèm ở trang sau.</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74"/>
          <p:cNvSpPr/>
          <p:nvPr/>
        </p:nvSpPr>
        <p:spPr>
          <a:xfrm>
            <a:off x="991065" y="2525410"/>
            <a:ext cx="3597171" cy="2463955"/>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new face</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soccer</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pingpong</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sleeping</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martial art</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jogging</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blogging</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apple</a:t>
            </a:r>
            <a:endParaRPr/>
          </a:p>
        </p:txBody>
      </p:sp>
      <p:sp>
        <p:nvSpPr>
          <p:cNvPr id="1687" name="Google Shape;1687;p7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688" name="Google Shape;1688;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89" name="Google Shape;1689;p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Ví dụ về biểu thức chính quy</a:t>
            </a:r>
            <a:endParaRPr sz="2400">
              <a:solidFill>
                <a:srgbClr val="0C0C0C"/>
              </a:solidFill>
              <a:latin typeface="Arial"/>
              <a:ea typeface="Arial"/>
              <a:cs typeface="Arial"/>
              <a:sym typeface="Arial"/>
            </a:endParaRPr>
          </a:p>
        </p:txBody>
      </p:sp>
      <p:sp>
        <p:nvSpPr>
          <p:cNvPr id="1690" name="Google Shape;1690;p74"/>
          <p:cNvSpPr/>
          <p:nvPr/>
        </p:nvSpPr>
        <p:spPr>
          <a:xfrm>
            <a:off x="5363040" y="2525410"/>
            <a:ext cx="3597171" cy="2463955"/>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grape</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banana</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tomato</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@email</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123_abc_d4e5</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xyz123_abc_d4e5</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123_abc_d4e5.xyz</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xyz123_abc_d4e5.xyz</a:t>
            </a:r>
            <a:endParaRPr/>
          </a:p>
        </p:txBody>
      </p:sp>
      <p:grpSp>
        <p:nvGrpSpPr>
          <p:cNvPr id="1691" name="Google Shape;1691;p74"/>
          <p:cNvGrpSpPr/>
          <p:nvPr/>
        </p:nvGrpSpPr>
        <p:grpSpPr>
          <a:xfrm>
            <a:off x="559817" y="1935554"/>
            <a:ext cx="8879458" cy="215444"/>
            <a:chOff x="1027113" y="2045622"/>
            <a:chExt cx="8881513" cy="215496"/>
          </a:xfrm>
        </p:grpSpPr>
        <p:sp>
          <p:nvSpPr>
            <p:cNvPr id="1692" name="Google Shape;1692;p7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1693" name="Google Shape;1693;p74"/>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Chi tiết về tệp ví dụ (Sao chép và Dán)</a:t>
              </a:r>
              <a:endParaRPr/>
            </a:p>
          </p:txBody>
        </p:sp>
      </p:grpSp>
      <p:sp>
        <p:nvSpPr>
          <p:cNvPr id="1694" name="Google Shape;1694;p74"/>
          <p:cNvSpPr/>
          <p:nvPr/>
        </p:nvSpPr>
        <p:spPr>
          <a:xfrm>
            <a:off x="559815" y="2270103"/>
            <a:ext cx="8746110" cy="2911497"/>
          </a:xfrm>
          <a:prstGeom prst="rect">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1695" name="Google Shape;1695;p74"/>
          <p:cNvCxnSpPr/>
          <p:nvPr/>
        </p:nvCxnSpPr>
        <p:spPr>
          <a:xfrm>
            <a:off x="4933950" y="2525410"/>
            <a:ext cx="0" cy="2463955"/>
          </a:xfrm>
          <a:prstGeom prst="straightConnector1">
            <a:avLst/>
          </a:prstGeom>
          <a:noFill/>
          <a:ln cap="flat" cmpd="sng" w="9525">
            <a:solidFill>
              <a:srgbClr val="BFBFBF"/>
            </a:solidFill>
            <a:prstDash val="solid"/>
            <a:miter lim="800000"/>
            <a:headEnd len="sm" w="sm" type="none"/>
            <a:tailEnd len="sm" w="sm"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grpSp>
        <p:nvGrpSpPr>
          <p:cNvPr id="1701" name="Google Shape;1701;p75"/>
          <p:cNvGrpSpPr/>
          <p:nvPr/>
        </p:nvGrpSpPr>
        <p:grpSpPr>
          <a:xfrm>
            <a:off x="557935" y="1946920"/>
            <a:ext cx="5040000" cy="2804293"/>
            <a:chOff x="3404093" y="2664102"/>
            <a:chExt cx="5940503" cy="3305340"/>
          </a:xfrm>
        </p:grpSpPr>
        <p:pic>
          <p:nvPicPr>
            <p:cNvPr descr="텍스트, 모니터, 스크린샷, 실내이(가) 표시된 사진&#10;&#10;자동 생성된 설명" id="1702" name="Google Shape;1702;p75"/>
            <p:cNvPicPr preferRelativeResize="0"/>
            <p:nvPr/>
          </p:nvPicPr>
          <p:blipFill rotWithShape="1">
            <a:blip r:embed="rId3">
              <a:alphaModFix/>
            </a:blip>
            <a:srcRect b="0" l="0" r="0" t="0"/>
            <a:stretch/>
          </p:blipFill>
          <p:spPr>
            <a:xfrm>
              <a:off x="3404093" y="2664102"/>
              <a:ext cx="5940503" cy="3305340"/>
            </a:xfrm>
            <a:prstGeom prst="rect">
              <a:avLst/>
            </a:prstGeom>
            <a:noFill/>
            <a:ln>
              <a:noFill/>
            </a:ln>
          </p:spPr>
        </p:pic>
        <p:sp>
          <p:nvSpPr>
            <p:cNvPr id="1703" name="Google Shape;1703;p75"/>
            <p:cNvSpPr/>
            <p:nvPr/>
          </p:nvSpPr>
          <p:spPr>
            <a:xfrm>
              <a:off x="5029182" y="3193608"/>
              <a:ext cx="1511317" cy="1201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704" name="Google Shape;1704;p75"/>
            <p:cNvSpPr/>
            <p:nvPr/>
          </p:nvSpPr>
          <p:spPr>
            <a:xfrm>
              <a:off x="5029182" y="3434908"/>
              <a:ext cx="1511317" cy="1201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705" name="Google Shape;1705;p7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Ví dụ về biểu thức chính quy</a:t>
            </a:r>
            <a:endParaRPr sz="2400">
              <a:solidFill>
                <a:srgbClr val="0C0C0C"/>
              </a:solidFill>
              <a:latin typeface="Arial"/>
              <a:ea typeface="Arial"/>
              <a:cs typeface="Arial"/>
              <a:sym typeface="Arial"/>
            </a:endParaRPr>
          </a:p>
        </p:txBody>
      </p:sp>
      <p:sp>
        <p:nvSpPr>
          <p:cNvPr id="1706" name="Google Shape;1706;p7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707" name="Google Shape;1707;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708" name="Google Shape;1708;p75"/>
          <p:cNvGrpSpPr/>
          <p:nvPr/>
        </p:nvGrpSpPr>
        <p:grpSpPr>
          <a:xfrm>
            <a:off x="5831999" y="2005158"/>
            <a:ext cx="3572366" cy="781040"/>
            <a:chOff x="5760000" y="2005158"/>
            <a:chExt cx="3572366" cy="781040"/>
          </a:xfrm>
        </p:grpSpPr>
        <p:grpSp>
          <p:nvGrpSpPr>
            <p:cNvPr id="1709" name="Google Shape;1709;p75"/>
            <p:cNvGrpSpPr/>
            <p:nvPr/>
          </p:nvGrpSpPr>
          <p:grpSpPr>
            <a:xfrm>
              <a:off x="5760000" y="2005158"/>
              <a:ext cx="3032365" cy="215394"/>
              <a:chOff x="1027113" y="2045622"/>
              <a:chExt cx="3033067" cy="215444"/>
            </a:xfrm>
          </p:grpSpPr>
          <p:sp>
            <p:nvSpPr>
              <p:cNvPr id="1710" name="Google Shape;1710;p7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11" name="Google Shape;1711;p75"/>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grep -n "^m" reg_exp.txt</a:t>
                </a:r>
                <a:endParaRPr/>
              </a:p>
            </p:txBody>
          </p:sp>
        </p:grpSp>
        <p:sp>
          <p:nvSpPr>
            <p:cNvPr id="1712" name="Google Shape;1712;p75"/>
            <p:cNvSpPr/>
            <p:nvPr/>
          </p:nvSpPr>
          <p:spPr>
            <a:xfrm>
              <a:off x="5912366" y="2240717"/>
              <a:ext cx="3420000"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mẫu trong đó phần đầu của chuỗi là m từ reg_exp.txt và in cùng với số dòng.</a:t>
              </a:r>
              <a:endParaRPr/>
            </a:p>
          </p:txBody>
        </p:sp>
      </p:grpSp>
      <p:grpSp>
        <p:nvGrpSpPr>
          <p:cNvPr id="1713" name="Google Shape;1713;p75"/>
          <p:cNvGrpSpPr/>
          <p:nvPr/>
        </p:nvGrpSpPr>
        <p:grpSpPr>
          <a:xfrm>
            <a:off x="5831999" y="3120466"/>
            <a:ext cx="3572366" cy="781039"/>
            <a:chOff x="5760000" y="3938697"/>
            <a:chExt cx="3572366" cy="781039"/>
          </a:xfrm>
        </p:grpSpPr>
        <p:grpSp>
          <p:nvGrpSpPr>
            <p:cNvPr id="1714" name="Google Shape;1714;p75"/>
            <p:cNvGrpSpPr/>
            <p:nvPr/>
          </p:nvGrpSpPr>
          <p:grpSpPr>
            <a:xfrm>
              <a:off x="5760000" y="3938697"/>
              <a:ext cx="3032365" cy="215394"/>
              <a:chOff x="1027113" y="2045622"/>
              <a:chExt cx="3033067" cy="215444"/>
            </a:xfrm>
          </p:grpSpPr>
          <p:sp>
            <p:nvSpPr>
              <p:cNvPr id="1715" name="Google Shape;1715;p7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16" name="Google Shape;1716;p75"/>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grep -n "e$" reg_exp.txt</a:t>
                </a:r>
                <a:endParaRPr/>
              </a:p>
            </p:txBody>
          </p:sp>
        </p:grpSp>
        <p:sp>
          <p:nvSpPr>
            <p:cNvPr id="1717" name="Google Shape;1717;p75"/>
            <p:cNvSpPr/>
            <p:nvPr/>
          </p:nvSpPr>
          <p:spPr>
            <a:xfrm>
              <a:off x="5912366" y="4174255"/>
              <a:ext cx="3420000"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mẫu trong đó phần cuối của chuỗi là e từ reg_exp.txt và in cùng với số dòng.</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grpSp>
        <p:nvGrpSpPr>
          <p:cNvPr id="1723" name="Google Shape;1723;p76"/>
          <p:cNvGrpSpPr/>
          <p:nvPr/>
        </p:nvGrpSpPr>
        <p:grpSpPr>
          <a:xfrm>
            <a:off x="557935" y="1946920"/>
            <a:ext cx="5040000" cy="2804293"/>
            <a:chOff x="3689726" y="2549198"/>
            <a:chExt cx="5654869" cy="3146411"/>
          </a:xfrm>
        </p:grpSpPr>
        <p:pic>
          <p:nvPicPr>
            <p:cNvPr descr="텍스트, 모니터, 스크린샷, 전자기기이(가) 표시된 사진&#10;&#10;자동 생성된 설명" id="1724" name="Google Shape;1724;p76"/>
            <p:cNvPicPr preferRelativeResize="0"/>
            <p:nvPr/>
          </p:nvPicPr>
          <p:blipFill rotWithShape="1">
            <a:blip r:embed="rId3">
              <a:alphaModFix/>
            </a:blip>
            <a:srcRect b="0" l="0" r="0" t="0"/>
            <a:stretch/>
          </p:blipFill>
          <p:spPr>
            <a:xfrm>
              <a:off x="3689726" y="2549198"/>
              <a:ext cx="5654869" cy="3146411"/>
            </a:xfrm>
            <a:prstGeom prst="rect">
              <a:avLst/>
            </a:prstGeom>
            <a:noFill/>
            <a:ln>
              <a:noFill/>
            </a:ln>
          </p:spPr>
        </p:pic>
        <p:sp>
          <p:nvSpPr>
            <p:cNvPr id="1725" name="Google Shape;1725;p76"/>
            <p:cNvSpPr/>
            <p:nvPr/>
          </p:nvSpPr>
          <p:spPr>
            <a:xfrm>
              <a:off x="5220316" y="3054539"/>
              <a:ext cx="1662449" cy="1201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726" name="Google Shape;1726;p76"/>
            <p:cNvSpPr/>
            <p:nvPr/>
          </p:nvSpPr>
          <p:spPr>
            <a:xfrm>
              <a:off x="5220316" y="3509208"/>
              <a:ext cx="1662449" cy="1201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727" name="Google Shape;1727;p76"/>
            <p:cNvSpPr/>
            <p:nvPr/>
          </p:nvSpPr>
          <p:spPr>
            <a:xfrm>
              <a:off x="5220316" y="3843773"/>
              <a:ext cx="1662449" cy="1201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728" name="Google Shape;1728;p7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Biểu hiện thông thường</a:t>
            </a:r>
            <a:endParaRPr sz="2400">
              <a:solidFill>
                <a:srgbClr val="0C0C0C"/>
              </a:solidFill>
              <a:latin typeface="Arial"/>
              <a:ea typeface="Arial"/>
              <a:cs typeface="Arial"/>
              <a:sym typeface="Arial"/>
            </a:endParaRPr>
          </a:p>
        </p:txBody>
      </p:sp>
      <p:sp>
        <p:nvSpPr>
          <p:cNvPr id="1729" name="Google Shape;1729;p7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730" name="Google Shape;1730;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731" name="Google Shape;1731;p76"/>
          <p:cNvGrpSpPr/>
          <p:nvPr/>
        </p:nvGrpSpPr>
        <p:grpSpPr>
          <a:xfrm>
            <a:off x="5831999" y="2005158"/>
            <a:ext cx="3572366" cy="981095"/>
            <a:chOff x="5760000" y="2005158"/>
            <a:chExt cx="3572366" cy="981095"/>
          </a:xfrm>
        </p:grpSpPr>
        <p:grpSp>
          <p:nvGrpSpPr>
            <p:cNvPr id="1732" name="Google Shape;1732;p76"/>
            <p:cNvGrpSpPr/>
            <p:nvPr/>
          </p:nvGrpSpPr>
          <p:grpSpPr>
            <a:xfrm>
              <a:off x="5760000" y="2005158"/>
              <a:ext cx="3032365" cy="215394"/>
              <a:chOff x="1027113" y="2045622"/>
              <a:chExt cx="3033067" cy="215444"/>
            </a:xfrm>
          </p:grpSpPr>
          <p:sp>
            <p:nvSpPr>
              <p:cNvPr id="1733" name="Google Shape;1733;p7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34" name="Google Shape;1734;p76"/>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grep -n "m..." reg_exp.txt</a:t>
                </a:r>
                <a:endParaRPr/>
              </a:p>
            </p:txBody>
          </p:sp>
        </p:grpSp>
        <p:sp>
          <p:nvSpPr>
            <p:cNvPr id="1735" name="Google Shape;1735;p76"/>
            <p:cNvSpPr/>
            <p:nvPr/>
          </p:nvSpPr>
          <p:spPr>
            <a:xfrm>
              <a:off x="5912366" y="2240717"/>
              <a:ext cx="3420000"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chuỗi khớp với bất kỳ ký tự nào bằng số lượng . (3) mà sinh với m từ reg_exp.txt và in cùng với số dòng.</a:t>
              </a:r>
              <a:endParaRPr sz="1300">
                <a:solidFill>
                  <a:srgbClr val="262626"/>
                </a:solidFill>
                <a:latin typeface="Arial"/>
                <a:ea typeface="Arial"/>
                <a:cs typeface="Arial"/>
                <a:sym typeface="Arial"/>
              </a:endParaRPr>
            </a:p>
          </p:txBody>
        </p:sp>
      </p:grpSp>
      <p:grpSp>
        <p:nvGrpSpPr>
          <p:cNvPr id="1736" name="Google Shape;1736;p76"/>
          <p:cNvGrpSpPr/>
          <p:nvPr/>
        </p:nvGrpSpPr>
        <p:grpSpPr>
          <a:xfrm>
            <a:off x="5831999" y="3288035"/>
            <a:ext cx="3572366" cy="1181149"/>
            <a:chOff x="5760000" y="3938697"/>
            <a:chExt cx="3572366" cy="1181149"/>
          </a:xfrm>
        </p:grpSpPr>
        <p:grpSp>
          <p:nvGrpSpPr>
            <p:cNvPr id="1737" name="Google Shape;1737;p76"/>
            <p:cNvGrpSpPr/>
            <p:nvPr/>
          </p:nvGrpSpPr>
          <p:grpSpPr>
            <a:xfrm>
              <a:off x="5760000" y="3938697"/>
              <a:ext cx="3032365" cy="215394"/>
              <a:chOff x="1027113" y="2045622"/>
              <a:chExt cx="3033067" cy="215444"/>
            </a:xfrm>
          </p:grpSpPr>
          <p:sp>
            <p:nvSpPr>
              <p:cNvPr id="1738" name="Google Shape;1738;p7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39" name="Google Shape;1739;p76"/>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grep -n "..m.." reg_exp.txt</a:t>
                </a:r>
                <a:endParaRPr/>
              </a:p>
            </p:txBody>
          </p:sp>
        </p:grpSp>
        <p:sp>
          <p:nvSpPr>
            <p:cNvPr id="1740" name="Google Shape;1740;p76"/>
            <p:cNvSpPr/>
            <p:nvPr/>
          </p:nvSpPr>
          <p:spPr>
            <a:xfrm>
              <a:off x="5912366" y="4174255"/>
              <a:ext cx="3420000" cy="94559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chuỗi khớp với mẫu bắt đầu bằng 2 ký tự bất kỳ và có m và kết thúc bằng 2 ký tự bất kỳ từ reg_exp.txt và in cùng với số dòng.</a:t>
              </a:r>
              <a:endParaRPr/>
            </a:p>
          </p:txBody>
        </p:sp>
      </p:grpSp>
      <p:grpSp>
        <p:nvGrpSpPr>
          <p:cNvPr id="1741" name="Google Shape;1741;p76"/>
          <p:cNvGrpSpPr/>
          <p:nvPr/>
        </p:nvGrpSpPr>
        <p:grpSpPr>
          <a:xfrm>
            <a:off x="5831999" y="4751213"/>
            <a:ext cx="3572366" cy="981094"/>
            <a:chOff x="5760000" y="3938697"/>
            <a:chExt cx="3572366" cy="981094"/>
          </a:xfrm>
        </p:grpSpPr>
        <p:grpSp>
          <p:nvGrpSpPr>
            <p:cNvPr id="1742" name="Google Shape;1742;p76"/>
            <p:cNvGrpSpPr/>
            <p:nvPr/>
          </p:nvGrpSpPr>
          <p:grpSpPr>
            <a:xfrm>
              <a:off x="5760000" y="3938697"/>
              <a:ext cx="3032365" cy="215394"/>
              <a:chOff x="1027113" y="2045622"/>
              <a:chExt cx="3033067" cy="215444"/>
            </a:xfrm>
          </p:grpSpPr>
          <p:sp>
            <p:nvSpPr>
              <p:cNvPr id="1743" name="Google Shape;1743;p7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44" name="Google Shape;1744;p76"/>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grep -n "ap*" reg_exp.txt</a:t>
                </a:r>
                <a:endParaRPr/>
              </a:p>
            </p:txBody>
          </p:sp>
        </p:grpSp>
        <p:sp>
          <p:nvSpPr>
            <p:cNvPr id="1745" name="Google Shape;1745;p76"/>
            <p:cNvSpPr/>
            <p:nvPr/>
          </p:nvSpPr>
          <p:spPr>
            <a:xfrm>
              <a:off x="5912366" y="4174255"/>
              <a:ext cx="3420000"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chuỗi khớp với mẫu bắt đầu bằng a và có nhiều hơn 0 p từ reg_exp.txt và in cùng với số dòng.</a:t>
              </a:r>
              <a:endParaRPr sz="1300">
                <a:solidFill>
                  <a:srgbClr val="262626"/>
                </a:solidFill>
                <a:latin typeface="Arial"/>
                <a:ea typeface="Arial"/>
                <a:cs typeface="Arial"/>
                <a:sym typeface="Aria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grpSp>
        <p:nvGrpSpPr>
          <p:cNvPr id="1751" name="Google Shape;1751;p77"/>
          <p:cNvGrpSpPr/>
          <p:nvPr/>
        </p:nvGrpSpPr>
        <p:grpSpPr>
          <a:xfrm>
            <a:off x="557935" y="1946920"/>
            <a:ext cx="5040000" cy="2804294"/>
            <a:chOff x="3568207" y="2533906"/>
            <a:chExt cx="5776387" cy="3214025"/>
          </a:xfrm>
        </p:grpSpPr>
        <p:pic>
          <p:nvPicPr>
            <p:cNvPr descr="텍스트, 모니터, 스크린샷, 화면이(가) 표시된 사진&#10;&#10;자동 생성된 설명" id="1752" name="Google Shape;1752;p77"/>
            <p:cNvPicPr preferRelativeResize="0"/>
            <p:nvPr/>
          </p:nvPicPr>
          <p:blipFill rotWithShape="1">
            <a:blip r:embed="rId3">
              <a:alphaModFix/>
            </a:blip>
            <a:srcRect b="0" l="0" r="0" t="0"/>
            <a:stretch/>
          </p:blipFill>
          <p:spPr>
            <a:xfrm>
              <a:off x="3568207" y="2533906"/>
              <a:ext cx="5776387" cy="3214025"/>
            </a:xfrm>
            <a:prstGeom prst="rect">
              <a:avLst/>
            </a:prstGeom>
            <a:noFill/>
            <a:ln>
              <a:noFill/>
            </a:ln>
          </p:spPr>
        </p:pic>
        <p:sp>
          <p:nvSpPr>
            <p:cNvPr id="1753" name="Google Shape;1753;p77"/>
            <p:cNvSpPr/>
            <p:nvPr/>
          </p:nvSpPr>
          <p:spPr>
            <a:xfrm>
              <a:off x="5111414" y="3042332"/>
              <a:ext cx="1823105" cy="1453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754" name="Google Shape;1754;p77"/>
            <p:cNvSpPr/>
            <p:nvPr/>
          </p:nvSpPr>
          <p:spPr>
            <a:xfrm>
              <a:off x="5130464" y="3496670"/>
              <a:ext cx="1823105" cy="1453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755" name="Google Shape;1755;p7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Biểu hiện thông thường</a:t>
            </a:r>
            <a:endParaRPr sz="2400">
              <a:solidFill>
                <a:srgbClr val="0C0C0C"/>
              </a:solidFill>
              <a:latin typeface="Arial"/>
              <a:ea typeface="Arial"/>
              <a:cs typeface="Arial"/>
              <a:sym typeface="Arial"/>
            </a:endParaRPr>
          </a:p>
        </p:txBody>
      </p:sp>
      <p:sp>
        <p:nvSpPr>
          <p:cNvPr id="1756" name="Google Shape;1756;p7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757" name="Google Shape;1757;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758" name="Google Shape;1758;p77"/>
          <p:cNvGrpSpPr/>
          <p:nvPr/>
        </p:nvGrpSpPr>
        <p:grpSpPr>
          <a:xfrm>
            <a:off x="5831999" y="2005158"/>
            <a:ext cx="3572366" cy="981095"/>
            <a:chOff x="5760000" y="2005158"/>
            <a:chExt cx="3572366" cy="981095"/>
          </a:xfrm>
        </p:grpSpPr>
        <p:grpSp>
          <p:nvGrpSpPr>
            <p:cNvPr id="1759" name="Google Shape;1759;p77"/>
            <p:cNvGrpSpPr/>
            <p:nvPr/>
          </p:nvGrpSpPr>
          <p:grpSpPr>
            <a:xfrm>
              <a:off x="5760000" y="2005158"/>
              <a:ext cx="3032365" cy="215394"/>
              <a:chOff x="1027113" y="2045622"/>
              <a:chExt cx="3033067" cy="215444"/>
            </a:xfrm>
          </p:grpSpPr>
          <p:sp>
            <p:nvSpPr>
              <p:cNvPr id="1760" name="Google Shape;1760;p7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61" name="Google Shape;1761;p77"/>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grep -n "^[ab]" reg_exp.txt</a:t>
                </a:r>
                <a:endParaRPr/>
              </a:p>
            </p:txBody>
          </p:sp>
        </p:grpSp>
        <p:sp>
          <p:nvSpPr>
            <p:cNvPr id="1762" name="Google Shape;1762;p77"/>
            <p:cNvSpPr/>
            <p:nvPr/>
          </p:nvSpPr>
          <p:spPr>
            <a:xfrm>
              <a:off x="5912366" y="2240717"/>
              <a:ext cx="3420000"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chuỗi khớp với mẫu bắt đầu bằng a hoặc b từ reg_exp.txt và in cùng với số dòng.</a:t>
              </a:r>
              <a:endParaRPr/>
            </a:p>
          </p:txBody>
        </p:sp>
      </p:grpSp>
      <p:grpSp>
        <p:nvGrpSpPr>
          <p:cNvPr id="1763" name="Google Shape;1763;p77"/>
          <p:cNvGrpSpPr/>
          <p:nvPr/>
        </p:nvGrpSpPr>
        <p:grpSpPr>
          <a:xfrm>
            <a:off x="5831999" y="3155483"/>
            <a:ext cx="3572366" cy="981094"/>
            <a:chOff x="5760000" y="3938697"/>
            <a:chExt cx="3572366" cy="981094"/>
          </a:xfrm>
        </p:grpSpPr>
        <p:grpSp>
          <p:nvGrpSpPr>
            <p:cNvPr id="1764" name="Google Shape;1764;p77"/>
            <p:cNvGrpSpPr/>
            <p:nvPr/>
          </p:nvGrpSpPr>
          <p:grpSpPr>
            <a:xfrm>
              <a:off x="5760000" y="3938697"/>
              <a:ext cx="3032365" cy="215394"/>
              <a:chOff x="1027113" y="2045622"/>
              <a:chExt cx="3033067" cy="215444"/>
            </a:xfrm>
          </p:grpSpPr>
          <p:sp>
            <p:nvSpPr>
              <p:cNvPr id="1765" name="Google Shape;1765;p7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66" name="Google Shape;1766;p77"/>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grep -n "^[0-9]" reg_exp.txt</a:t>
                </a:r>
                <a:endParaRPr/>
              </a:p>
            </p:txBody>
          </p:sp>
        </p:grpSp>
        <p:sp>
          <p:nvSpPr>
            <p:cNvPr id="1767" name="Google Shape;1767;p77"/>
            <p:cNvSpPr/>
            <p:nvPr/>
          </p:nvSpPr>
          <p:spPr>
            <a:xfrm>
              <a:off x="5912366" y="4174255"/>
              <a:ext cx="3420000"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chuỗi khớp với mẫu bắt đầu bằng các số từ 0 đến 9, nói cách khác, số nguyên từ reg_exp.txt và in cùng với số dòng.</a:t>
              </a: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grpSp>
        <p:nvGrpSpPr>
          <p:cNvPr id="1773" name="Google Shape;1773;p78"/>
          <p:cNvGrpSpPr/>
          <p:nvPr/>
        </p:nvGrpSpPr>
        <p:grpSpPr>
          <a:xfrm>
            <a:off x="557935" y="1946920"/>
            <a:ext cx="5040000" cy="2804293"/>
            <a:chOff x="3904145" y="2529861"/>
            <a:chExt cx="5440451" cy="3027107"/>
          </a:xfrm>
        </p:grpSpPr>
        <p:pic>
          <p:nvPicPr>
            <p:cNvPr descr="텍스트, 모니터, 스크린샷, 실내이(가) 표시된 사진&#10;&#10;자동 생성된 설명" id="1774" name="Google Shape;1774;p78"/>
            <p:cNvPicPr preferRelativeResize="0"/>
            <p:nvPr/>
          </p:nvPicPr>
          <p:blipFill rotWithShape="1">
            <a:blip r:embed="rId3">
              <a:alphaModFix/>
            </a:blip>
            <a:srcRect b="0" l="0" r="0" t="0"/>
            <a:stretch/>
          </p:blipFill>
          <p:spPr>
            <a:xfrm>
              <a:off x="3904145" y="2529861"/>
              <a:ext cx="5440451" cy="3027107"/>
            </a:xfrm>
            <a:prstGeom prst="rect">
              <a:avLst/>
            </a:prstGeom>
            <a:noFill/>
            <a:ln>
              <a:noFill/>
            </a:ln>
          </p:spPr>
        </p:pic>
        <p:sp>
          <p:nvSpPr>
            <p:cNvPr id="1775" name="Google Shape;1775;p78"/>
            <p:cNvSpPr/>
            <p:nvPr/>
          </p:nvSpPr>
          <p:spPr>
            <a:xfrm>
              <a:off x="5359382" y="3016743"/>
              <a:ext cx="1511317" cy="1201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776" name="Google Shape;1776;p78"/>
            <p:cNvSpPr/>
            <p:nvPr/>
          </p:nvSpPr>
          <p:spPr>
            <a:xfrm>
              <a:off x="5359382" y="3225002"/>
              <a:ext cx="1511317" cy="1201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777" name="Google Shape;1777;p7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Biểu hiện thông thường</a:t>
            </a:r>
            <a:endParaRPr sz="2400">
              <a:solidFill>
                <a:srgbClr val="0C0C0C"/>
              </a:solidFill>
              <a:latin typeface="Arial"/>
              <a:ea typeface="Arial"/>
              <a:cs typeface="Arial"/>
              <a:sym typeface="Arial"/>
            </a:endParaRPr>
          </a:p>
        </p:txBody>
      </p:sp>
      <p:sp>
        <p:nvSpPr>
          <p:cNvPr id="1778" name="Google Shape;1778;p7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779" name="Google Shape;1779;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780" name="Google Shape;1780;p78"/>
          <p:cNvGrpSpPr/>
          <p:nvPr/>
        </p:nvGrpSpPr>
        <p:grpSpPr>
          <a:xfrm>
            <a:off x="5831999" y="2005158"/>
            <a:ext cx="3572366" cy="781040"/>
            <a:chOff x="5760000" y="2005158"/>
            <a:chExt cx="3572366" cy="781040"/>
          </a:xfrm>
        </p:grpSpPr>
        <p:grpSp>
          <p:nvGrpSpPr>
            <p:cNvPr id="1781" name="Google Shape;1781;p78"/>
            <p:cNvGrpSpPr/>
            <p:nvPr/>
          </p:nvGrpSpPr>
          <p:grpSpPr>
            <a:xfrm>
              <a:off x="5760000" y="2005158"/>
              <a:ext cx="3032365" cy="215394"/>
              <a:chOff x="1027113" y="2045622"/>
              <a:chExt cx="3033067" cy="215444"/>
            </a:xfrm>
          </p:grpSpPr>
          <p:sp>
            <p:nvSpPr>
              <p:cNvPr id="1782" name="Google Shape;1782;p7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83" name="Google Shape;1783;p78"/>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grep -n "\@" reg_exp.txt</a:t>
                </a:r>
                <a:endParaRPr/>
              </a:p>
            </p:txBody>
          </p:sp>
        </p:grpSp>
        <p:sp>
          <p:nvSpPr>
            <p:cNvPr id="1784" name="Google Shape;1784;p78"/>
            <p:cNvSpPr/>
            <p:nvPr/>
          </p:nvSpPr>
          <p:spPr>
            <a:xfrm>
              <a:off x="5912366" y="2240717"/>
              <a:ext cx="3420000"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chuỗi khớp với mẫu ký tự đặc biệt @ từ reg_exp.txt và in cùng với số dòng.</a:t>
              </a:r>
              <a:endParaRPr/>
            </a:p>
          </p:txBody>
        </p:sp>
      </p:grpSp>
      <p:grpSp>
        <p:nvGrpSpPr>
          <p:cNvPr id="1785" name="Google Shape;1785;p78"/>
          <p:cNvGrpSpPr/>
          <p:nvPr/>
        </p:nvGrpSpPr>
        <p:grpSpPr>
          <a:xfrm>
            <a:off x="5831999" y="3260258"/>
            <a:ext cx="3572366" cy="2083960"/>
            <a:chOff x="5760000" y="3938697"/>
            <a:chExt cx="3572366" cy="2083960"/>
          </a:xfrm>
        </p:grpSpPr>
        <p:grpSp>
          <p:nvGrpSpPr>
            <p:cNvPr id="1786" name="Google Shape;1786;p78"/>
            <p:cNvGrpSpPr/>
            <p:nvPr/>
          </p:nvGrpSpPr>
          <p:grpSpPr>
            <a:xfrm>
              <a:off x="5760000" y="3938697"/>
              <a:ext cx="3032365" cy="215394"/>
              <a:chOff x="1027113" y="2045622"/>
              <a:chExt cx="3033067" cy="215444"/>
            </a:xfrm>
          </p:grpSpPr>
          <p:sp>
            <p:nvSpPr>
              <p:cNvPr id="1787" name="Google Shape;1787;p7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88" name="Google Shape;1788;p78"/>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grep -n "\." reg_exp.txt</a:t>
                </a:r>
                <a:endParaRPr/>
              </a:p>
            </p:txBody>
          </p:sp>
        </p:grpSp>
        <p:sp>
          <p:nvSpPr>
            <p:cNvPr id="1789" name="Google Shape;1789;p78"/>
            <p:cNvSpPr/>
            <p:nvPr/>
          </p:nvSpPr>
          <p:spPr>
            <a:xfrm>
              <a:off x="5912366" y="4174255"/>
              <a:ext cx="3420000" cy="184840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chuỗi khớp với mẫu của một ký tự đặc biệt. Từ reg_exp.txt và in cùng với số dòng.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ví dụ trong slide ngay trước đó, . là một siêu ký tự đề cập đến một ký tự nhất định nhưng khi được sử dụng cùng với ký tự thoát được gọi là \, nó sẽ mất đi ý nghĩa như một siêu ký tự và được hiểu đơn giản là một ký tự của.</a:t>
              </a:r>
              <a:endParaRPr sz="1300">
                <a:solidFill>
                  <a:srgbClr val="262626"/>
                </a:solidFill>
                <a:latin typeface="Arial"/>
                <a:ea typeface="Arial"/>
                <a:cs typeface="Arial"/>
                <a:sym typeface="Arial"/>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grpSp>
        <p:nvGrpSpPr>
          <p:cNvPr id="1795" name="Google Shape;1795;p79"/>
          <p:cNvGrpSpPr/>
          <p:nvPr/>
        </p:nvGrpSpPr>
        <p:grpSpPr>
          <a:xfrm>
            <a:off x="557935" y="1946920"/>
            <a:ext cx="5040000" cy="2804294"/>
            <a:chOff x="3705225" y="2443898"/>
            <a:chExt cx="5639370" cy="3137788"/>
          </a:xfrm>
        </p:grpSpPr>
        <p:pic>
          <p:nvPicPr>
            <p:cNvPr descr="텍스트, 모니터, 스크린샷, 컴퓨터이(가) 표시된 사진&#10;&#10;자동 생성된 설명" id="1796" name="Google Shape;1796;p79"/>
            <p:cNvPicPr preferRelativeResize="0"/>
            <p:nvPr/>
          </p:nvPicPr>
          <p:blipFill rotWithShape="1">
            <a:blip r:embed="rId3">
              <a:alphaModFix/>
            </a:blip>
            <a:srcRect b="0" l="0" r="0" t="0"/>
            <a:stretch/>
          </p:blipFill>
          <p:spPr>
            <a:xfrm>
              <a:off x="3705225" y="2443898"/>
              <a:ext cx="5639370" cy="3137788"/>
            </a:xfrm>
            <a:prstGeom prst="rect">
              <a:avLst/>
            </a:prstGeom>
            <a:noFill/>
            <a:ln>
              <a:noFill/>
            </a:ln>
          </p:spPr>
        </p:pic>
        <p:sp>
          <p:nvSpPr>
            <p:cNvPr id="1797" name="Google Shape;1797;p79"/>
            <p:cNvSpPr/>
            <p:nvPr/>
          </p:nvSpPr>
          <p:spPr>
            <a:xfrm>
              <a:off x="5219364" y="2937871"/>
              <a:ext cx="1823105" cy="1453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798" name="Google Shape;1798;p79"/>
            <p:cNvSpPr/>
            <p:nvPr/>
          </p:nvSpPr>
          <p:spPr>
            <a:xfrm>
              <a:off x="5219364" y="3610971"/>
              <a:ext cx="1823105" cy="14536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799" name="Google Shape;1799;p7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Biểu hiện thông thường</a:t>
            </a:r>
            <a:endParaRPr sz="2400">
              <a:solidFill>
                <a:srgbClr val="0C0C0C"/>
              </a:solidFill>
              <a:latin typeface="Arial"/>
              <a:ea typeface="Arial"/>
              <a:cs typeface="Arial"/>
              <a:sym typeface="Arial"/>
            </a:endParaRPr>
          </a:p>
        </p:txBody>
      </p:sp>
      <p:sp>
        <p:nvSpPr>
          <p:cNvPr id="1800" name="Google Shape;1800;p7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801" name="Google Shape;1801;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802" name="Google Shape;1802;p79"/>
          <p:cNvGrpSpPr/>
          <p:nvPr/>
        </p:nvGrpSpPr>
        <p:grpSpPr>
          <a:xfrm>
            <a:off x="5831999" y="2005158"/>
            <a:ext cx="3572366" cy="1786444"/>
            <a:chOff x="5760000" y="2005158"/>
            <a:chExt cx="3572366" cy="1786444"/>
          </a:xfrm>
        </p:grpSpPr>
        <p:grpSp>
          <p:nvGrpSpPr>
            <p:cNvPr id="1803" name="Google Shape;1803;p79"/>
            <p:cNvGrpSpPr/>
            <p:nvPr/>
          </p:nvGrpSpPr>
          <p:grpSpPr>
            <a:xfrm>
              <a:off x="5760000" y="2005158"/>
              <a:ext cx="3032365" cy="215394"/>
              <a:chOff x="1027113" y="2045622"/>
              <a:chExt cx="3033067" cy="215444"/>
            </a:xfrm>
          </p:grpSpPr>
          <p:sp>
            <p:nvSpPr>
              <p:cNvPr id="1804" name="Google Shape;1804;p7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05" name="Google Shape;1805;p79"/>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grep -E "g"\{1,2} reg_exp.txt</a:t>
                </a:r>
                <a:endParaRPr/>
              </a:p>
            </p:txBody>
          </p:sp>
        </p:grpSp>
        <p:sp>
          <p:nvSpPr>
            <p:cNvPr id="1806" name="Google Shape;1806;p79"/>
            <p:cNvSpPr/>
            <p:nvPr/>
          </p:nvSpPr>
          <p:spPr>
            <a:xfrm>
              <a:off x="5912366" y="2240717"/>
              <a:ext cx="3420000" cy="155088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chuỗi khớp với mẫu trong đó g được sử dụng nhiều hơn một lần nhưng ít hơn hai lần từ reg_exp.txt và in cùng với số dòng.</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sử dụng mẫu sử dụng { } trong grep,–E phải được thêm làm tùy chọn.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Mẫu được sử dụng ở dạng “Ký tự”\{n,m}</a:t>
              </a:r>
              <a:endParaRPr sz="1300">
                <a:solidFill>
                  <a:srgbClr val="262626"/>
                </a:solidFill>
                <a:latin typeface="Arial"/>
                <a:ea typeface="Arial"/>
                <a:cs typeface="Arial"/>
                <a:sym typeface="Arial"/>
              </a:endParaRPr>
            </a:p>
          </p:txBody>
        </p:sp>
      </p:grpSp>
      <p:grpSp>
        <p:nvGrpSpPr>
          <p:cNvPr id="1807" name="Google Shape;1807;p79"/>
          <p:cNvGrpSpPr/>
          <p:nvPr/>
        </p:nvGrpSpPr>
        <p:grpSpPr>
          <a:xfrm>
            <a:off x="5831999" y="4301750"/>
            <a:ext cx="3572366" cy="981094"/>
            <a:chOff x="5760000" y="3938697"/>
            <a:chExt cx="3572366" cy="981094"/>
          </a:xfrm>
        </p:grpSpPr>
        <p:grpSp>
          <p:nvGrpSpPr>
            <p:cNvPr id="1808" name="Google Shape;1808;p79"/>
            <p:cNvGrpSpPr/>
            <p:nvPr/>
          </p:nvGrpSpPr>
          <p:grpSpPr>
            <a:xfrm>
              <a:off x="5760000" y="3938697"/>
              <a:ext cx="3032365" cy="215394"/>
              <a:chOff x="1027113" y="2045622"/>
              <a:chExt cx="3033067" cy="215444"/>
            </a:xfrm>
          </p:grpSpPr>
          <p:sp>
            <p:nvSpPr>
              <p:cNvPr id="1809" name="Google Shape;1809;p7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10" name="Google Shape;1810;p79"/>
              <p:cNvSpPr/>
              <p:nvPr/>
            </p:nvSpPr>
            <p:spPr>
              <a:xfrm>
                <a:off x="1179513" y="2045622"/>
                <a:ext cx="288066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grep "n\+a" reg_exp.txt </a:t>
                </a:r>
                <a:endParaRPr/>
              </a:p>
            </p:txBody>
          </p:sp>
        </p:grpSp>
        <p:sp>
          <p:nvSpPr>
            <p:cNvPr id="1811" name="Google Shape;1811;p79"/>
            <p:cNvSpPr/>
            <p:nvPr/>
          </p:nvSpPr>
          <p:spPr>
            <a:xfrm>
              <a:off x="5912366" y="4174255"/>
              <a:ext cx="3420000"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chuỗi khớp với mẫu trong đó ký tự, n phía trước a đã được sử dụng nhiều lần từ reg_exp.txt và in cùng với số dòng.</a:t>
              </a:r>
              <a:endParaRPr sz="1300">
                <a:solidFill>
                  <a:srgbClr val="262626"/>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Lịch sử của Linux (UNIX)</a:t>
            </a:r>
            <a:endParaRPr/>
          </a:p>
        </p:txBody>
      </p:sp>
      <p:sp>
        <p:nvSpPr>
          <p:cNvPr id="275" name="Google Shape;275;p8"/>
          <p:cNvSpPr/>
          <p:nvPr/>
        </p:nvSpPr>
        <p:spPr>
          <a:xfrm>
            <a:off x="712182" y="2182510"/>
            <a:ext cx="8630827" cy="155088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UNIX, tiền thân của LINUX, được phát triển vào năm 1969 bởi Kenneth Lane Thompson tại Bell Labs ở Mỹ, người đã tạo ra một hệ điều hành có thể thực thi hiệu quả các chức năng đa người dùng và đa nhiệm.</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UNIX là một tập hợp ngôn ngữ được thiết kế cho mô hình PDP-7. Điểm bất lợi là hệ điều hành phải được viết lại theo tập hợp ngôn ngữ đối với từng kiểu máy khác nhau.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Năm 1971, Bell Labs đã giải quyết vấn đề bằng cách thực hiện biên dịch chéo để xử lý mã nguồn và tạo mã thực thi chạy trên các nền tảng khác.</a:t>
            </a:r>
            <a:endParaRPr/>
          </a:p>
        </p:txBody>
      </p:sp>
      <p:grpSp>
        <p:nvGrpSpPr>
          <p:cNvPr id="276" name="Google Shape;276;p8"/>
          <p:cNvGrpSpPr/>
          <p:nvPr/>
        </p:nvGrpSpPr>
        <p:grpSpPr>
          <a:xfrm>
            <a:off x="559817" y="1936761"/>
            <a:ext cx="8783192" cy="215394"/>
            <a:chOff x="1027113" y="2045625"/>
            <a:chExt cx="8785225" cy="215444"/>
          </a:xfrm>
        </p:grpSpPr>
        <p:sp>
          <p:nvSpPr>
            <p:cNvPr id="277" name="Google Shape;277;p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78" name="Google Shape;278;p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Giới hạn của UNIX, tiền thân của LINUX </a:t>
              </a:r>
              <a:endParaRPr/>
            </a:p>
          </p:txBody>
        </p:sp>
      </p:grpSp>
      <p:sp>
        <p:nvSpPr>
          <p:cNvPr id="279" name="Google Shape;279;p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Linux</a:t>
            </a:r>
            <a:endParaRPr sz="1800">
              <a:solidFill>
                <a:schemeClr val="lt1"/>
              </a:solidFill>
              <a:latin typeface="Arial"/>
              <a:ea typeface="Arial"/>
              <a:cs typeface="Arial"/>
              <a:sym typeface="Arial"/>
            </a:endParaRPr>
          </a:p>
        </p:txBody>
      </p:sp>
      <p:sp>
        <p:nvSpPr>
          <p:cNvPr id="280" name="Google Shape;280;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nvGrpSpPr>
          <p:cNvPr id="281" name="Google Shape;281;p8"/>
          <p:cNvGrpSpPr/>
          <p:nvPr/>
        </p:nvGrpSpPr>
        <p:grpSpPr>
          <a:xfrm>
            <a:off x="2036713" y="3986754"/>
            <a:ext cx="5829397" cy="1616137"/>
            <a:chOff x="2036713" y="4611594"/>
            <a:chExt cx="5829397" cy="1616137"/>
          </a:xfrm>
        </p:grpSpPr>
        <p:sp>
          <p:nvSpPr>
            <p:cNvPr id="282" name="Google Shape;282;p8"/>
            <p:cNvSpPr/>
            <p:nvPr/>
          </p:nvSpPr>
          <p:spPr>
            <a:xfrm>
              <a:off x="2036713" y="4611594"/>
              <a:ext cx="5829397" cy="1616137"/>
            </a:xfrm>
            <a:prstGeom prst="roundRect">
              <a:avLst>
                <a:gd fmla="val 0" name="adj"/>
              </a:avLst>
            </a:prstGeom>
            <a:solidFill>
              <a:srgbClr val="FCFCFC"/>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V </a:t>
              </a:r>
              <a:endParaRPr sz="1800">
                <a:solidFill>
                  <a:schemeClr val="lt1"/>
                </a:solidFill>
                <a:latin typeface="Malgun Gothic"/>
                <a:ea typeface="Malgun Gothic"/>
                <a:cs typeface="Malgun Gothic"/>
                <a:sym typeface="Malgun Gothic"/>
              </a:endParaRPr>
            </a:p>
          </p:txBody>
        </p:sp>
        <p:grpSp>
          <p:nvGrpSpPr>
            <p:cNvPr id="283" name="Google Shape;283;p8"/>
            <p:cNvGrpSpPr/>
            <p:nvPr/>
          </p:nvGrpSpPr>
          <p:grpSpPr>
            <a:xfrm>
              <a:off x="2338427" y="4754469"/>
              <a:ext cx="5190344" cy="1368000"/>
              <a:chOff x="2728952" y="4555593"/>
              <a:chExt cx="5190344" cy="1368000"/>
            </a:xfrm>
          </p:grpSpPr>
          <p:pic>
            <p:nvPicPr>
              <p:cNvPr id="284" name="Google Shape;284;p8"/>
              <p:cNvPicPr preferRelativeResize="0"/>
              <p:nvPr/>
            </p:nvPicPr>
            <p:blipFill rotWithShape="1">
              <a:blip r:embed="rId3">
                <a:alphaModFix/>
              </a:blip>
              <a:srcRect b="0" l="0" r="0" t="0"/>
              <a:stretch/>
            </p:blipFill>
            <p:spPr>
              <a:xfrm>
                <a:off x="2728952" y="4555593"/>
                <a:ext cx="1368000" cy="1368000"/>
              </a:xfrm>
              <a:prstGeom prst="rect">
                <a:avLst/>
              </a:prstGeom>
              <a:noFill/>
              <a:ln cap="flat" cmpd="sng" w="9525">
                <a:solidFill>
                  <a:srgbClr val="D8D8D8"/>
                </a:solidFill>
                <a:prstDash val="solid"/>
                <a:round/>
                <a:headEnd len="sm" w="sm" type="none"/>
                <a:tailEnd len="sm" w="sm" type="none"/>
              </a:ln>
            </p:spPr>
          </p:pic>
          <p:sp>
            <p:nvSpPr>
              <p:cNvPr id="285" name="Google Shape;285;p8"/>
              <p:cNvSpPr txBox="1"/>
              <p:nvPr/>
            </p:nvSpPr>
            <p:spPr>
              <a:xfrm>
                <a:off x="7180475" y="5691330"/>
                <a:ext cx="654025"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UNIX Logo</a:t>
                </a:r>
                <a:endParaRPr/>
              </a:p>
            </p:txBody>
          </p:sp>
          <p:sp>
            <p:nvSpPr>
              <p:cNvPr id="286" name="Google Shape;286;p8"/>
              <p:cNvSpPr/>
              <p:nvPr/>
            </p:nvSpPr>
            <p:spPr>
              <a:xfrm>
                <a:off x="4209964" y="4555593"/>
                <a:ext cx="2857500" cy="1368000"/>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287" name="Google Shape;287;p8"/>
              <p:cNvPicPr preferRelativeResize="0"/>
              <p:nvPr/>
            </p:nvPicPr>
            <p:blipFill rotWithShape="1">
              <a:blip r:embed="rId4">
                <a:alphaModFix/>
              </a:blip>
              <a:srcRect b="0" l="0" r="0" t="0"/>
              <a:stretch/>
            </p:blipFill>
            <p:spPr>
              <a:xfrm>
                <a:off x="4209963" y="4760045"/>
                <a:ext cx="2857500" cy="952500"/>
              </a:xfrm>
              <a:prstGeom prst="rect">
                <a:avLst/>
              </a:prstGeom>
              <a:noFill/>
              <a:ln>
                <a:noFill/>
              </a:ln>
            </p:spPr>
          </p:pic>
          <p:grpSp>
            <p:nvGrpSpPr>
              <p:cNvPr id="288" name="Google Shape;288;p8"/>
              <p:cNvGrpSpPr/>
              <p:nvPr/>
            </p:nvGrpSpPr>
            <p:grpSpPr>
              <a:xfrm>
                <a:off x="7131614" y="5691330"/>
                <a:ext cx="787682" cy="232263"/>
                <a:chOff x="6509044" y="5758869"/>
                <a:chExt cx="787682" cy="232263"/>
              </a:xfrm>
            </p:grpSpPr>
            <p:cxnSp>
              <p:nvCxnSpPr>
                <p:cNvPr id="289" name="Google Shape;289;p8"/>
                <p:cNvCxnSpPr/>
                <p:nvPr/>
              </p:nvCxnSpPr>
              <p:spPr>
                <a:xfrm>
                  <a:off x="6509044" y="5991132"/>
                  <a:ext cx="787682" cy="0"/>
                </a:xfrm>
                <a:prstGeom prst="straightConnector1">
                  <a:avLst/>
                </a:prstGeom>
                <a:noFill/>
                <a:ln cap="flat" cmpd="sng" w="9525">
                  <a:solidFill>
                    <a:srgbClr val="000000"/>
                  </a:solidFill>
                  <a:prstDash val="solid"/>
                  <a:miter lim="800000"/>
                  <a:headEnd len="sm" w="sm" type="none"/>
                  <a:tailEnd len="sm" w="sm" type="none"/>
                </a:ln>
              </p:spPr>
            </p:cxnSp>
            <p:cxnSp>
              <p:nvCxnSpPr>
                <p:cNvPr id="290" name="Google Shape;290;p8"/>
                <p:cNvCxnSpPr/>
                <p:nvPr/>
              </p:nvCxnSpPr>
              <p:spPr>
                <a:xfrm>
                  <a:off x="7296726" y="5758869"/>
                  <a:ext cx="0" cy="232263"/>
                </a:xfrm>
                <a:prstGeom prst="straightConnector1">
                  <a:avLst/>
                </a:prstGeom>
                <a:noFill/>
                <a:ln cap="flat" cmpd="sng" w="9525">
                  <a:solidFill>
                    <a:srgbClr val="000000"/>
                  </a:solidFill>
                  <a:prstDash val="solid"/>
                  <a:miter lim="800000"/>
                  <a:headEnd len="sm" w="sm" type="none"/>
                  <a:tailEnd len="sm" w="sm" type="none"/>
                </a:ln>
              </p:spPr>
            </p:cxnSp>
          </p:grpSp>
        </p:gr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8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818" name="Google Shape;1818;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819" name="Google Shape;1819;p8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find : Tìm kiếm tập tin và thư mục</a:t>
            </a:r>
            <a:endParaRPr sz="2400">
              <a:solidFill>
                <a:srgbClr val="0C0C0C"/>
              </a:solidFill>
              <a:latin typeface="Arial"/>
              <a:ea typeface="Arial"/>
              <a:cs typeface="Arial"/>
              <a:sym typeface="Arial"/>
            </a:endParaRPr>
          </a:p>
        </p:txBody>
      </p:sp>
      <p:graphicFrame>
        <p:nvGraphicFramePr>
          <p:cNvPr id="1820" name="Google Shape;1820;p80"/>
          <p:cNvGraphicFramePr/>
          <p:nvPr/>
        </p:nvGraphicFramePr>
        <p:xfrm>
          <a:off x="559816" y="1929078"/>
          <a:ext cx="3000000" cy="3000000"/>
        </p:xfrm>
        <a:graphic>
          <a:graphicData uri="http://schemas.openxmlformats.org/drawingml/2006/table">
            <a:tbl>
              <a:tblPr bandRow="1" firstRow="1">
                <a:noFill/>
                <a:tableStyleId>{2C95443A-0FA5-43C8-9287-9C9D9076A346}</a:tableStyleId>
              </a:tblPr>
              <a:tblGrid>
                <a:gridCol w="1757175"/>
                <a:gridCol w="6934025"/>
              </a:tblGrid>
              <a:tr h="33747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find</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Nghĩa</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2702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Chức năng</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Tìm kiếm các tệp phù hợp với tiêu chí tại vị trí đã chỉ định</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702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Cú pháp</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Tìm đường dẫn what-to-find  do-something-to-it</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019100">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Tùy chọn</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-name tên tệp       Tìm kiếm theo tên tệp</a:t>
                      </a:r>
                      <a:endParaRPr/>
                    </a:p>
                    <a:p>
                      <a:pPr indent="0" lvl="0" marL="0" marR="0" rtl="0" algn="l">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-type                        Tìm kiếm theo loại tốt</a:t>
                      </a:r>
                      <a:endParaRPr/>
                    </a:p>
                    <a:p>
                      <a:pPr indent="0" lvl="0" marL="0" marR="0" rtl="0" algn="l">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-user loginID         Tìm kiếm các tệp mà người dùng được chỉ định sở hữu</a:t>
                      </a:r>
                      <a:endParaRPr/>
                    </a:p>
                    <a:p>
                      <a:pPr indent="0" lvl="0" marL="0" marR="0" rtl="0" algn="l">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-perm Quyền         Tìm kiếm các tệp phù hợp với quyền được chỉ định</a:t>
                      </a:r>
                      <a:endParaRPr/>
                    </a:p>
                    <a:p>
                      <a:pPr indent="0" lvl="0" marL="0" marR="0" rtl="0" algn="l">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-exec cmd {} \;       Chạy một lệnh trên mỗi tệp được tìm thấy</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515575">
                <a:tc>
                  <a:txBody>
                    <a:bodyPr/>
                    <a:lstStyle/>
                    <a:p>
                      <a:pPr indent="0" lvl="0" marL="0" marR="0" rtl="0" algn="ctr">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Ví dụ</a:t>
                      </a:r>
                      <a:endParaRPr b="0" sz="1200" u="none" cap="none" strike="noStrike">
                        <a:solidFill>
                          <a:srgbClr val="262626"/>
                        </a:solidFill>
                        <a:latin typeface="Arial"/>
                        <a:ea typeface="Arial"/>
                        <a:cs typeface="Arial"/>
                        <a:sym typeface="Arial"/>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 find  .  -name  hello.</a:t>
                      </a:r>
                      <a:endParaRPr/>
                    </a:p>
                    <a:p>
                      <a:pPr indent="0" lvl="0" marL="0" marR="0" rtl="0" algn="l">
                        <a:lnSpc>
                          <a:spcPct val="100000"/>
                        </a:lnSpc>
                        <a:spcBef>
                          <a:spcPts val="0"/>
                        </a:spcBef>
                        <a:spcAft>
                          <a:spcPts val="0"/>
                        </a:spcAft>
                        <a:buNone/>
                      </a:pPr>
                      <a:r>
                        <a:rPr b="0" lang="en-US" sz="1200" u="none" cap="none" strike="noStrike">
                          <a:solidFill>
                            <a:srgbClr val="262626"/>
                          </a:solidFill>
                          <a:latin typeface="Arial"/>
                          <a:ea typeface="Arial"/>
                          <a:cs typeface="Arial"/>
                          <a:sym typeface="Arial"/>
                        </a:rPr>
                        <a:t>$ find  /tmp  -user  pi0  -exec  rm  {} \;</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8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find : Tìm kiếm tập tin và thư mục</a:t>
            </a:r>
            <a:endParaRPr sz="2400">
              <a:solidFill>
                <a:srgbClr val="0C0C0C"/>
              </a:solidFill>
              <a:latin typeface="Arial"/>
              <a:ea typeface="Arial"/>
              <a:cs typeface="Arial"/>
              <a:sym typeface="Arial"/>
            </a:endParaRPr>
          </a:p>
        </p:txBody>
      </p:sp>
      <p:sp>
        <p:nvSpPr>
          <p:cNvPr id="1827" name="Google Shape;1827;p8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828" name="Google Shape;1828;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829" name="Google Shape;1829;p81"/>
          <p:cNvGrpSpPr/>
          <p:nvPr/>
        </p:nvGrpSpPr>
        <p:grpSpPr>
          <a:xfrm>
            <a:off x="557935" y="1946920"/>
            <a:ext cx="5040000" cy="2804293"/>
            <a:chOff x="5984016" y="4487674"/>
            <a:chExt cx="3321908" cy="1848334"/>
          </a:xfrm>
        </p:grpSpPr>
        <p:pic>
          <p:nvPicPr>
            <p:cNvPr descr="텍스트이(가) 표시된 사진&#10;&#10;자동 생성된 설명" id="1830" name="Google Shape;1830;p81"/>
            <p:cNvPicPr preferRelativeResize="0"/>
            <p:nvPr/>
          </p:nvPicPr>
          <p:blipFill rotWithShape="1">
            <a:blip r:embed="rId3">
              <a:alphaModFix/>
            </a:blip>
            <a:srcRect b="0" l="0" r="0" t="0"/>
            <a:stretch/>
          </p:blipFill>
          <p:spPr>
            <a:xfrm>
              <a:off x="5984016" y="4487674"/>
              <a:ext cx="3321908" cy="1848334"/>
            </a:xfrm>
            <a:prstGeom prst="rect">
              <a:avLst/>
            </a:prstGeom>
            <a:noFill/>
            <a:ln>
              <a:noFill/>
            </a:ln>
          </p:spPr>
        </p:pic>
        <p:pic>
          <p:nvPicPr>
            <p:cNvPr descr="텍스트, 모니터, 스크린샷, 실내이(가) 표시된 사진&#10;&#10;자동 생성된 설명" id="1831" name="Google Shape;1831;p81"/>
            <p:cNvPicPr preferRelativeResize="0"/>
            <p:nvPr/>
          </p:nvPicPr>
          <p:blipFill rotWithShape="1">
            <a:blip r:embed="rId4">
              <a:alphaModFix/>
            </a:blip>
            <a:srcRect b="0" l="335" r="430" t="6661"/>
            <a:stretch/>
          </p:blipFill>
          <p:spPr>
            <a:xfrm>
              <a:off x="5988602" y="4611212"/>
              <a:ext cx="3281857" cy="1717595"/>
            </a:xfrm>
            <a:prstGeom prst="rect">
              <a:avLst/>
            </a:prstGeom>
            <a:noFill/>
            <a:ln>
              <a:noFill/>
            </a:ln>
          </p:spPr>
        </p:pic>
        <p:pic>
          <p:nvPicPr>
            <p:cNvPr descr="텍스트이(가) 표시된 사진&#10;&#10;자동 생성된 설명" id="1832" name="Google Shape;1832;p81"/>
            <p:cNvPicPr preferRelativeResize="0"/>
            <p:nvPr/>
          </p:nvPicPr>
          <p:blipFill rotWithShape="1">
            <a:blip r:embed="rId5">
              <a:alphaModFix/>
            </a:blip>
            <a:srcRect b="32830" l="18024" r="13144" t="15671"/>
            <a:stretch/>
          </p:blipFill>
          <p:spPr>
            <a:xfrm>
              <a:off x="6230191" y="4783492"/>
              <a:ext cx="2719715" cy="1313521"/>
            </a:xfrm>
            <a:prstGeom prst="rect">
              <a:avLst/>
            </a:prstGeom>
            <a:noFill/>
            <a:ln>
              <a:noFill/>
            </a:ln>
          </p:spPr>
        </p:pic>
        <p:sp>
          <p:nvSpPr>
            <p:cNvPr id="1833" name="Google Shape;1833;p81"/>
            <p:cNvSpPr/>
            <p:nvPr/>
          </p:nvSpPr>
          <p:spPr>
            <a:xfrm>
              <a:off x="6882167" y="5122492"/>
              <a:ext cx="872091" cy="9823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834" name="Google Shape;1834;p81"/>
            <p:cNvSpPr/>
            <p:nvPr/>
          </p:nvSpPr>
          <p:spPr>
            <a:xfrm>
              <a:off x="6882167" y="4975115"/>
              <a:ext cx="872091" cy="9823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1835" name="Google Shape;1835;p81"/>
          <p:cNvGrpSpPr/>
          <p:nvPr/>
        </p:nvGrpSpPr>
        <p:grpSpPr>
          <a:xfrm>
            <a:off x="5831999" y="2005158"/>
            <a:ext cx="3572366" cy="781040"/>
            <a:chOff x="5760000" y="2005158"/>
            <a:chExt cx="3572366" cy="781040"/>
          </a:xfrm>
        </p:grpSpPr>
        <p:grpSp>
          <p:nvGrpSpPr>
            <p:cNvPr id="1836" name="Google Shape;1836;p81"/>
            <p:cNvGrpSpPr/>
            <p:nvPr/>
          </p:nvGrpSpPr>
          <p:grpSpPr>
            <a:xfrm>
              <a:off x="5760000" y="2005158"/>
              <a:ext cx="3572365" cy="215444"/>
              <a:chOff x="1027113" y="2045622"/>
              <a:chExt cx="3573192" cy="215494"/>
            </a:xfrm>
          </p:grpSpPr>
          <p:sp>
            <p:nvSpPr>
              <p:cNvPr id="1837" name="Google Shape;1837;p8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38" name="Google Shape;1838;p81"/>
              <p:cNvSpPr/>
              <p:nvPr/>
            </p:nvSpPr>
            <p:spPr>
              <a:xfrm>
                <a:off x="1179512" y="2045622"/>
                <a:ext cx="3420793"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-name options: Tìm kiếm tệp theo tên tệp.</a:t>
                </a:r>
                <a:endParaRPr/>
              </a:p>
            </p:txBody>
          </p:sp>
        </p:grpSp>
        <p:sp>
          <p:nvSpPr>
            <p:cNvPr id="1839" name="Google Shape;1839;p81"/>
            <p:cNvSpPr/>
            <p:nvPr/>
          </p:nvSpPr>
          <p:spPr>
            <a:xfrm>
              <a:off x="5912366" y="2240717"/>
              <a:ext cx="3420000"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tìm thấy tệp hoặc thư mục có tên 'b.txt' trong thư mục hiện tại.</a:t>
              </a:r>
              <a:endParaRPr sz="1300">
                <a:solidFill>
                  <a:srgbClr val="262626"/>
                </a:solidFill>
                <a:latin typeface="Arial"/>
                <a:ea typeface="Arial"/>
                <a:cs typeface="Arial"/>
                <a:sym typeface="Arial"/>
              </a:endParaRPr>
            </a:p>
          </p:txBody>
        </p:sp>
      </p:grpSp>
      <p:grpSp>
        <p:nvGrpSpPr>
          <p:cNvPr id="1840" name="Google Shape;1840;p81"/>
          <p:cNvGrpSpPr/>
          <p:nvPr/>
        </p:nvGrpSpPr>
        <p:grpSpPr>
          <a:xfrm>
            <a:off x="5831999" y="2952615"/>
            <a:ext cx="3572366" cy="1204998"/>
            <a:chOff x="5760000" y="3743368"/>
            <a:chExt cx="3572366" cy="1204998"/>
          </a:xfrm>
        </p:grpSpPr>
        <p:grpSp>
          <p:nvGrpSpPr>
            <p:cNvPr id="1841" name="Google Shape;1841;p81"/>
            <p:cNvGrpSpPr/>
            <p:nvPr/>
          </p:nvGrpSpPr>
          <p:grpSpPr>
            <a:xfrm>
              <a:off x="5760000" y="3743368"/>
              <a:ext cx="3473925" cy="430887"/>
              <a:chOff x="1027113" y="1850248"/>
              <a:chExt cx="3474729" cy="430987"/>
            </a:xfrm>
          </p:grpSpPr>
          <p:sp>
            <p:nvSpPr>
              <p:cNvPr id="1842" name="Google Shape;1842;p81"/>
              <p:cNvSpPr/>
              <p:nvPr/>
            </p:nvSpPr>
            <p:spPr>
              <a:xfrm>
                <a:off x="1027113" y="186162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43" name="Google Shape;1843;p81"/>
              <p:cNvSpPr/>
              <p:nvPr/>
            </p:nvSpPr>
            <p:spPr>
              <a:xfrm>
                <a:off x="1179512" y="1850248"/>
                <a:ext cx="3322330"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-user options: Tìm kiếm các tệp mà người dùng được chỉ định sở hữu.</a:t>
                </a:r>
                <a:endParaRPr sz="1400">
                  <a:solidFill>
                    <a:srgbClr val="262626"/>
                  </a:solidFill>
                  <a:latin typeface="Arial"/>
                  <a:ea typeface="Arial"/>
                  <a:cs typeface="Arial"/>
                  <a:sym typeface="Arial"/>
                </a:endParaRPr>
              </a:p>
            </p:txBody>
          </p:sp>
        </p:grpSp>
        <p:sp>
          <p:nvSpPr>
            <p:cNvPr id="1844" name="Google Shape;1844;p81"/>
            <p:cNvSpPr/>
            <p:nvPr/>
          </p:nvSpPr>
          <p:spPr>
            <a:xfrm>
              <a:off x="5912366" y="4202830"/>
              <a:ext cx="3420000" cy="74553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Người dùng có thể tìm thấy tệp pi hoặc thư mục trong thư mục hiện tại/Vị trí máy tính để bàn.</a:t>
              </a:r>
              <a:endParaRPr sz="1300">
                <a:solidFill>
                  <a:srgbClr val="262626"/>
                </a:solidFill>
                <a:latin typeface="Arial"/>
                <a:ea typeface="Arial"/>
                <a:cs typeface="Arial"/>
                <a:sym typeface="Aria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grpSp>
        <p:nvGrpSpPr>
          <p:cNvPr id="1850" name="Google Shape;1850;p82"/>
          <p:cNvGrpSpPr/>
          <p:nvPr/>
        </p:nvGrpSpPr>
        <p:grpSpPr>
          <a:xfrm>
            <a:off x="557935" y="1946920"/>
            <a:ext cx="5040000" cy="3120301"/>
            <a:chOff x="4082143" y="2806826"/>
            <a:chExt cx="5262452" cy="3258023"/>
          </a:xfrm>
        </p:grpSpPr>
        <p:grpSp>
          <p:nvGrpSpPr>
            <p:cNvPr id="1851" name="Google Shape;1851;p82"/>
            <p:cNvGrpSpPr/>
            <p:nvPr/>
          </p:nvGrpSpPr>
          <p:grpSpPr>
            <a:xfrm>
              <a:off x="4082143" y="2806826"/>
              <a:ext cx="5262452" cy="3258023"/>
              <a:chOff x="2986790" y="2334986"/>
              <a:chExt cx="6919210" cy="4486543"/>
            </a:xfrm>
          </p:grpSpPr>
          <p:pic>
            <p:nvPicPr>
              <p:cNvPr descr="텍스트이(가) 표시된 사진&#10;&#10;자동 생성된 설명" id="1852" name="Google Shape;1852;p82"/>
              <p:cNvPicPr preferRelativeResize="0"/>
              <p:nvPr/>
            </p:nvPicPr>
            <p:blipFill rotWithShape="1">
              <a:blip r:embed="rId3">
                <a:alphaModFix/>
              </a:blip>
              <a:srcRect b="0" l="0" r="0" t="0"/>
              <a:stretch/>
            </p:blipFill>
            <p:spPr>
              <a:xfrm>
                <a:off x="2986790" y="2971629"/>
                <a:ext cx="6919210" cy="3849900"/>
              </a:xfrm>
              <a:prstGeom prst="rect">
                <a:avLst/>
              </a:prstGeom>
              <a:noFill/>
              <a:ln>
                <a:noFill/>
              </a:ln>
            </p:spPr>
          </p:pic>
          <p:pic>
            <p:nvPicPr>
              <p:cNvPr descr="텍스트이(가) 표시된 사진&#10;&#10;자동 생성된 설명" id="1853" name="Google Shape;1853;p82"/>
              <p:cNvPicPr preferRelativeResize="0"/>
              <p:nvPr/>
            </p:nvPicPr>
            <p:blipFill rotWithShape="1">
              <a:blip r:embed="rId4">
                <a:alphaModFix/>
              </a:blip>
              <a:srcRect b="6479" l="0" r="0" t="0"/>
              <a:stretch/>
            </p:blipFill>
            <p:spPr>
              <a:xfrm>
                <a:off x="2986790" y="2334986"/>
                <a:ext cx="6919210" cy="3600450"/>
              </a:xfrm>
              <a:prstGeom prst="rect">
                <a:avLst/>
              </a:prstGeom>
              <a:noFill/>
              <a:ln>
                <a:noFill/>
              </a:ln>
            </p:spPr>
          </p:pic>
        </p:grpSp>
        <p:sp>
          <p:nvSpPr>
            <p:cNvPr id="1854" name="Google Shape;1854;p82"/>
            <p:cNvSpPr/>
            <p:nvPr/>
          </p:nvSpPr>
          <p:spPr>
            <a:xfrm>
              <a:off x="5645443" y="3230944"/>
              <a:ext cx="1376451" cy="9622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855" name="Google Shape;1855;p82"/>
            <p:cNvSpPr/>
            <p:nvPr/>
          </p:nvSpPr>
          <p:spPr>
            <a:xfrm>
              <a:off x="5632743" y="4545394"/>
              <a:ext cx="1376451" cy="9622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856" name="Google Shape;1856;p8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find : Tìm kiếm tập tin và thư mục</a:t>
            </a:r>
            <a:endParaRPr sz="2400">
              <a:solidFill>
                <a:srgbClr val="0C0C0C"/>
              </a:solidFill>
              <a:latin typeface="Arial"/>
              <a:ea typeface="Arial"/>
              <a:cs typeface="Arial"/>
              <a:sym typeface="Arial"/>
            </a:endParaRPr>
          </a:p>
        </p:txBody>
      </p:sp>
      <p:sp>
        <p:nvSpPr>
          <p:cNvPr id="1857" name="Google Shape;1857;p8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858" name="Google Shape;1858;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859" name="Google Shape;1859;p82"/>
          <p:cNvGrpSpPr/>
          <p:nvPr/>
        </p:nvGrpSpPr>
        <p:grpSpPr>
          <a:xfrm>
            <a:off x="5831999" y="2005158"/>
            <a:ext cx="3572365" cy="646331"/>
            <a:chOff x="1027113" y="2045622"/>
            <a:chExt cx="3573192" cy="646481"/>
          </a:xfrm>
        </p:grpSpPr>
        <p:sp>
          <p:nvSpPr>
            <p:cNvPr id="1860" name="Google Shape;1860;p8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61" name="Google Shape;1861;p82"/>
            <p:cNvSpPr/>
            <p:nvPr/>
          </p:nvSpPr>
          <p:spPr>
            <a:xfrm>
              <a:off x="1179512" y="2045622"/>
              <a:ext cx="3420793" cy="64648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Để thực hiện thao tác tương tự trên tất cả các tệp được tìm thấy bằng lệnh find, hãy sử dụng tùy chọn -exec hoặc -ok.</a:t>
              </a:r>
              <a:endParaRPr sz="1400">
                <a:solidFill>
                  <a:srgbClr val="262626"/>
                </a:solidFill>
                <a:latin typeface="Arial"/>
                <a:ea typeface="Arial"/>
                <a:cs typeface="Arial"/>
                <a:sym typeface="Arial"/>
              </a:endParaRPr>
            </a:p>
          </p:txBody>
        </p:sp>
      </p:grpSp>
      <p:grpSp>
        <p:nvGrpSpPr>
          <p:cNvPr id="1862" name="Google Shape;1862;p82"/>
          <p:cNvGrpSpPr/>
          <p:nvPr/>
        </p:nvGrpSpPr>
        <p:grpSpPr>
          <a:xfrm>
            <a:off x="5831999" y="2809740"/>
            <a:ext cx="3572366" cy="1907755"/>
            <a:chOff x="5760000" y="3743368"/>
            <a:chExt cx="3572366" cy="1907755"/>
          </a:xfrm>
        </p:grpSpPr>
        <p:grpSp>
          <p:nvGrpSpPr>
            <p:cNvPr id="1863" name="Google Shape;1863;p82"/>
            <p:cNvGrpSpPr/>
            <p:nvPr/>
          </p:nvGrpSpPr>
          <p:grpSpPr>
            <a:xfrm>
              <a:off x="5760000" y="3743368"/>
              <a:ext cx="3473925" cy="430887"/>
              <a:chOff x="1027113" y="1850248"/>
              <a:chExt cx="3474729" cy="430987"/>
            </a:xfrm>
          </p:grpSpPr>
          <p:sp>
            <p:nvSpPr>
              <p:cNvPr id="1864" name="Google Shape;1864;p82"/>
              <p:cNvSpPr/>
              <p:nvPr/>
            </p:nvSpPr>
            <p:spPr>
              <a:xfrm>
                <a:off x="1027113" y="186162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65" name="Google Shape;1865;p82"/>
              <p:cNvSpPr/>
              <p:nvPr/>
            </p:nvSpPr>
            <p:spPr>
              <a:xfrm>
                <a:off x="1179512" y="1850248"/>
                <a:ext cx="3322330"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Để tìm và xóa tất cả các tệp thuộc sở hữu của pi trong thư mục /tmp,</a:t>
                </a:r>
                <a:endParaRPr sz="1400">
                  <a:solidFill>
                    <a:srgbClr val="262626"/>
                  </a:solidFill>
                  <a:latin typeface="Arial"/>
                  <a:ea typeface="Arial"/>
                  <a:cs typeface="Arial"/>
                  <a:sym typeface="Arial"/>
                </a:endParaRPr>
              </a:p>
            </p:txBody>
          </p:sp>
        </p:grpSp>
        <p:sp>
          <p:nvSpPr>
            <p:cNvPr id="1866" name="Google Shape;1866;p82"/>
            <p:cNvSpPr/>
            <p:nvPr/>
          </p:nvSpPr>
          <p:spPr>
            <a:xfrm>
              <a:off x="5912366" y="4202830"/>
              <a:ext cx="3420000" cy="144829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Đường dẫn tuyệt đối của các tệp được tìm thấy bởi lệnh find sẽ thay thế { } sau lệnh exec.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Phải có khoảng trống giữa lệnh rm và { }, giữa { } và ＼. \ và ; không nên có khoảng trống ở giữa.</a:t>
              </a:r>
              <a:endParaRPr sz="1300">
                <a:solidFill>
                  <a:srgbClr val="262626"/>
                </a:solidFill>
                <a:latin typeface="Arial"/>
                <a:ea typeface="Arial"/>
                <a:cs typeface="Arial"/>
                <a:sym typeface="Arial"/>
              </a:endParaRPr>
            </a:p>
          </p:txBody>
        </p:sp>
      </p:grpSp>
      <p:grpSp>
        <p:nvGrpSpPr>
          <p:cNvPr id="1867" name="Google Shape;1867;p82"/>
          <p:cNvGrpSpPr/>
          <p:nvPr/>
        </p:nvGrpSpPr>
        <p:grpSpPr>
          <a:xfrm>
            <a:off x="5831999" y="4875746"/>
            <a:ext cx="3572365" cy="1077218"/>
            <a:chOff x="1027113" y="2045622"/>
            <a:chExt cx="3573192" cy="1077468"/>
          </a:xfrm>
        </p:grpSpPr>
        <p:sp>
          <p:nvSpPr>
            <p:cNvPr id="1868" name="Google Shape;1868;p8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69" name="Google Shape;1869;p82"/>
            <p:cNvSpPr/>
            <p:nvPr/>
          </p:nvSpPr>
          <p:spPr>
            <a:xfrm>
              <a:off x="1179512" y="2045622"/>
              <a:ext cx="3420793" cy="107746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Sử dụng –ok thay vì –exec để xác minh từng tệp được tìm thấy bằng lệnh find trước khi xóa chúng. Khi sử dụng tùy chọn –ok, bạn có thể kiểm tra xem nó có liên tục hỏi bạn có muốn xóa không.</a:t>
              </a:r>
              <a:endParaRPr sz="1400">
                <a:solidFill>
                  <a:srgbClr val="262626"/>
                </a:solidFill>
                <a:latin typeface="Arial"/>
                <a:ea typeface="Arial"/>
                <a:cs typeface="Arial"/>
                <a:sym typeface="Aria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8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tar</a:t>
            </a:r>
            <a:endParaRPr/>
          </a:p>
        </p:txBody>
      </p:sp>
      <p:sp>
        <p:nvSpPr>
          <p:cNvPr id="1876" name="Google Shape;1876;p8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877" name="Google Shape;1877;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878" name="Google Shape;1878;p83"/>
          <p:cNvGrpSpPr/>
          <p:nvPr/>
        </p:nvGrpSpPr>
        <p:grpSpPr>
          <a:xfrm>
            <a:off x="557935" y="1946920"/>
            <a:ext cx="5040000" cy="2804293"/>
            <a:chOff x="6082456" y="4178449"/>
            <a:chExt cx="3321908" cy="1848334"/>
          </a:xfrm>
        </p:grpSpPr>
        <p:pic>
          <p:nvPicPr>
            <p:cNvPr descr="텍스트이(가) 표시된 사진&#10;&#10;자동 생성된 설명" id="1879" name="Google Shape;1879;p83"/>
            <p:cNvPicPr preferRelativeResize="0"/>
            <p:nvPr/>
          </p:nvPicPr>
          <p:blipFill rotWithShape="1">
            <a:blip r:embed="rId3">
              <a:alphaModFix/>
            </a:blip>
            <a:srcRect b="0" l="0" r="0" t="0"/>
            <a:stretch/>
          </p:blipFill>
          <p:spPr>
            <a:xfrm>
              <a:off x="6082456" y="4178449"/>
              <a:ext cx="3321908" cy="1848334"/>
            </a:xfrm>
            <a:prstGeom prst="rect">
              <a:avLst/>
            </a:prstGeom>
            <a:noFill/>
            <a:ln>
              <a:noFill/>
            </a:ln>
          </p:spPr>
        </p:pic>
        <p:pic>
          <p:nvPicPr>
            <p:cNvPr descr="텍스트, 모니터, 스크린샷, 실내이(가) 표시된 사진&#10;&#10;자동 생성된 설명" id="1880" name="Google Shape;1880;p83"/>
            <p:cNvPicPr preferRelativeResize="0"/>
            <p:nvPr/>
          </p:nvPicPr>
          <p:blipFill rotWithShape="1">
            <a:blip r:embed="rId4">
              <a:alphaModFix/>
            </a:blip>
            <a:srcRect b="0" l="335" r="430" t="6661"/>
            <a:stretch/>
          </p:blipFill>
          <p:spPr>
            <a:xfrm>
              <a:off x="6087042" y="4301987"/>
              <a:ext cx="3281857" cy="1717595"/>
            </a:xfrm>
            <a:prstGeom prst="rect">
              <a:avLst/>
            </a:prstGeom>
            <a:noFill/>
            <a:ln>
              <a:noFill/>
            </a:ln>
          </p:spPr>
        </p:pic>
        <p:pic>
          <p:nvPicPr>
            <p:cNvPr descr="텍스트이(가) 표시된 사진&#10;&#10;자동 생성된 설명" id="1881" name="Google Shape;1881;p83"/>
            <p:cNvPicPr preferRelativeResize="0"/>
            <p:nvPr/>
          </p:nvPicPr>
          <p:blipFill rotWithShape="1">
            <a:blip r:embed="rId5">
              <a:alphaModFix/>
            </a:blip>
            <a:srcRect b="32830" l="18024" r="13144" t="15671"/>
            <a:stretch/>
          </p:blipFill>
          <p:spPr>
            <a:xfrm>
              <a:off x="6328631" y="4474267"/>
              <a:ext cx="2719715" cy="1313521"/>
            </a:xfrm>
            <a:prstGeom prst="rect">
              <a:avLst/>
            </a:prstGeom>
            <a:noFill/>
            <a:ln>
              <a:noFill/>
            </a:ln>
          </p:spPr>
        </p:pic>
        <p:sp>
          <p:nvSpPr>
            <p:cNvPr id="1882" name="Google Shape;1882;p83"/>
            <p:cNvSpPr/>
            <p:nvPr/>
          </p:nvSpPr>
          <p:spPr>
            <a:xfrm>
              <a:off x="6980607" y="4813267"/>
              <a:ext cx="872091" cy="9823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883" name="Google Shape;1883;p83"/>
            <p:cNvSpPr/>
            <p:nvPr/>
          </p:nvSpPr>
          <p:spPr>
            <a:xfrm>
              <a:off x="6980607" y="4665890"/>
              <a:ext cx="872091" cy="9823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nvGrpSpPr>
            <p:cNvPr id="1884" name="Google Shape;1884;p83"/>
            <p:cNvGrpSpPr/>
            <p:nvPr/>
          </p:nvGrpSpPr>
          <p:grpSpPr>
            <a:xfrm>
              <a:off x="6318620" y="4338600"/>
              <a:ext cx="2747355" cy="1404340"/>
              <a:chOff x="3548455" y="2694135"/>
              <a:chExt cx="5212561" cy="2664457"/>
            </a:xfrm>
          </p:grpSpPr>
          <p:grpSp>
            <p:nvGrpSpPr>
              <p:cNvPr id="1885" name="Google Shape;1885;p83"/>
              <p:cNvGrpSpPr/>
              <p:nvPr/>
            </p:nvGrpSpPr>
            <p:grpSpPr>
              <a:xfrm>
                <a:off x="3555011" y="2694135"/>
                <a:ext cx="5206005" cy="2664457"/>
                <a:chOff x="3555011" y="2694135"/>
                <a:chExt cx="5206005" cy="2664457"/>
              </a:xfrm>
            </p:grpSpPr>
            <p:pic>
              <p:nvPicPr>
                <p:cNvPr descr="텍스트, 모니터, 스크린샷, 화면이(가) 표시된 사진&#10;&#10;자동 생성된 설명" id="1886" name="Google Shape;1886;p83"/>
                <p:cNvPicPr preferRelativeResize="0"/>
                <p:nvPr/>
              </p:nvPicPr>
              <p:blipFill rotWithShape="1">
                <a:blip r:embed="rId6">
                  <a:alphaModFix/>
                </a:blip>
                <a:srcRect b="8411" l="2737" r="9991" t="24092"/>
                <a:stretch/>
              </p:blipFill>
              <p:spPr>
                <a:xfrm>
                  <a:off x="3559470" y="3005598"/>
                  <a:ext cx="5201546" cy="2352994"/>
                </a:xfrm>
                <a:prstGeom prst="rect">
                  <a:avLst/>
                </a:prstGeom>
                <a:noFill/>
                <a:ln>
                  <a:noFill/>
                </a:ln>
              </p:spPr>
            </p:pic>
            <p:pic>
              <p:nvPicPr>
                <p:cNvPr descr="텍스트, 모니터, 스크린샷, 화면이(가) 표시된 사진&#10;&#10;자동 생성된 설명" id="1887" name="Google Shape;1887;p83"/>
                <p:cNvPicPr preferRelativeResize="0"/>
                <p:nvPr/>
              </p:nvPicPr>
              <p:blipFill rotWithShape="1">
                <a:blip r:embed="rId7">
                  <a:alphaModFix/>
                </a:blip>
                <a:srcRect b="39751" l="2661" r="14437" t="8568"/>
                <a:stretch/>
              </p:blipFill>
              <p:spPr>
                <a:xfrm>
                  <a:off x="3555011" y="2694135"/>
                  <a:ext cx="4940952" cy="1801665"/>
                </a:xfrm>
                <a:prstGeom prst="rect">
                  <a:avLst/>
                </a:prstGeom>
                <a:noFill/>
                <a:ln>
                  <a:noFill/>
                </a:ln>
              </p:spPr>
            </p:pic>
          </p:grpSp>
          <p:sp>
            <p:nvSpPr>
              <p:cNvPr id="1888" name="Google Shape;1888;p83"/>
              <p:cNvSpPr/>
              <p:nvPr/>
            </p:nvSpPr>
            <p:spPr>
              <a:xfrm>
                <a:off x="4582697" y="3711982"/>
                <a:ext cx="2426554" cy="12013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889" name="Google Shape;1889;p83"/>
              <p:cNvSpPr/>
              <p:nvPr/>
            </p:nvSpPr>
            <p:spPr>
              <a:xfrm>
                <a:off x="4590412" y="4480332"/>
                <a:ext cx="1369725" cy="12013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890" name="Google Shape;1890;p83"/>
              <p:cNvSpPr/>
              <p:nvPr/>
            </p:nvSpPr>
            <p:spPr>
              <a:xfrm>
                <a:off x="4590412" y="4588282"/>
                <a:ext cx="1369725" cy="12013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891" name="Google Shape;1891;p83"/>
              <p:cNvSpPr/>
              <p:nvPr/>
            </p:nvSpPr>
            <p:spPr>
              <a:xfrm>
                <a:off x="6631981" y="4048532"/>
                <a:ext cx="702886" cy="12013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892" name="Google Shape;1892;p83"/>
              <p:cNvSpPr/>
              <p:nvPr/>
            </p:nvSpPr>
            <p:spPr>
              <a:xfrm>
                <a:off x="3548455" y="4904915"/>
                <a:ext cx="548471"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893" name="Google Shape;1893;p83"/>
              <p:cNvSpPr/>
              <p:nvPr/>
            </p:nvSpPr>
            <p:spPr>
              <a:xfrm>
                <a:off x="4200853" y="4911265"/>
                <a:ext cx="412075"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894" name="Google Shape;1894;p83"/>
              <p:cNvSpPr/>
              <p:nvPr/>
            </p:nvSpPr>
            <p:spPr>
              <a:xfrm>
                <a:off x="4810453" y="5127165"/>
                <a:ext cx="412075"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grpSp>
        <p:nvGrpSpPr>
          <p:cNvPr id="1895" name="Google Shape;1895;p83"/>
          <p:cNvGrpSpPr/>
          <p:nvPr/>
        </p:nvGrpSpPr>
        <p:grpSpPr>
          <a:xfrm>
            <a:off x="5831999" y="2005158"/>
            <a:ext cx="3572366" cy="781040"/>
            <a:chOff x="5760000" y="2005158"/>
            <a:chExt cx="3572366" cy="781040"/>
          </a:xfrm>
        </p:grpSpPr>
        <p:grpSp>
          <p:nvGrpSpPr>
            <p:cNvPr id="1896" name="Google Shape;1896;p83"/>
            <p:cNvGrpSpPr/>
            <p:nvPr/>
          </p:nvGrpSpPr>
          <p:grpSpPr>
            <a:xfrm>
              <a:off x="5760000" y="2005158"/>
              <a:ext cx="3572365" cy="215444"/>
              <a:chOff x="1027113" y="2045622"/>
              <a:chExt cx="3573192" cy="215494"/>
            </a:xfrm>
          </p:grpSpPr>
          <p:sp>
            <p:nvSpPr>
              <p:cNvPr id="1897" name="Google Shape;1897;p8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98" name="Google Shape;1898;p83"/>
              <p:cNvSpPr/>
              <p:nvPr/>
            </p:nvSpPr>
            <p:spPr>
              <a:xfrm>
                <a:off x="1179512" y="2045622"/>
                <a:ext cx="3420793"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tar cf &lt;file.tar&gt; files</a:t>
                </a:r>
                <a:endParaRPr/>
              </a:p>
            </p:txBody>
          </p:sp>
        </p:grpSp>
        <p:sp>
          <p:nvSpPr>
            <p:cNvPr id="1899" name="Google Shape;1899;p83"/>
            <p:cNvSpPr/>
            <p:nvPr/>
          </p:nvSpPr>
          <p:spPr>
            <a:xfrm>
              <a:off x="5912366" y="2240717"/>
              <a:ext cx="3420000"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Nén các tệp được chỉ định thành tên, file.tar.</a:t>
              </a:r>
              <a:endParaRPr sz="1300">
                <a:solidFill>
                  <a:srgbClr val="262626"/>
                </a:solidFill>
                <a:latin typeface="Arial"/>
                <a:ea typeface="Arial"/>
                <a:cs typeface="Arial"/>
                <a:sym typeface="Arial"/>
              </a:endParaRPr>
            </a:p>
          </p:txBody>
        </p:sp>
      </p:grpSp>
      <p:grpSp>
        <p:nvGrpSpPr>
          <p:cNvPr id="1900" name="Google Shape;1900;p83"/>
          <p:cNvGrpSpPr/>
          <p:nvPr/>
        </p:nvGrpSpPr>
        <p:grpSpPr>
          <a:xfrm>
            <a:off x="5831999" y="2952615"/>
            <a:ext cx="3572366" cy="569164"/>
            <a:chOff x="5760000" y="3743368"/>
            <a:chExt cx="3572366" cy="569164"/>
          </a:xfrm>
        </p:grpSpPr>
        <p:grpSp>
          <p:nvGrpSpPr>
            <p:cNvPr id="1901" name="Google Shape;1901;p83"/>
            <p:cNvGrpSpPr/>
            <p:nvPr/>
          </p:nvGrpSpPr>
          <p:grpSpPr>
            <a:xfrm>
              <a:off x="5760000" y="3743368"/>
              <a:ext cx="3473925" cy="215444"/>
              <a:chOff x="1027113" y="1850248"/>
              <a:chExt cx="3474729" cy="215494"/>
            </a:xfrm>
          </p:grpSpPr>
          <p:sp>
            <p:nvSpPr>
              <p:cNvPr id="1902" name="Google Shape;1902;p83"/>
              <p:cNvSpPr/>
              <p:nvPr/>
            </p:nvSpPr>
            <p:spPr>
              <a:xfrm>
                <a:off x="1027113" y="186162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03" name="Google Shape;1903;p83"/>
              <p:cNvSpPr/>
              <p:nvPr/>
            </p:nvSpPr>
            <p:spPr>
              <a:xfrm>
                <a:off x="1179512" y="1850248"/>
                <a:ext cx="3322330"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tar xf &lt;.tar file&gt;</a:t>
                </a:r>
                <a:endParaRPr/>
              </a:p>
            </p:txBody>
          </p:sp>
        </p:grpSp>
        <p:sp>
          <p:nvSpPr>
            <p:cNvPr id="1904" name="Google Shape;1904;p83"/>
            <p:cNvSpPr/>
            <p:nvPr/>
          </p:nvSpPr>
          <p:spPr>
            <a:xfrm>
              <a:off x="5912366" y="3967105"/>
              <a:ext cx="3420000"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Giải nén tệp .tar được chỉ định</a:t>
              </a:r>
              <a:endParaRPr sz="1300">
                <a:solidFill>
                  <a:srgbClr val="262626"/>
                </a:solidFill>
                <a:latin typeface="Arial"/>
                <a:ea typeface="Arial"/>
                <a:cs typeface="Arial"/>
                <a:sym typeface="Aria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grpSp>
        <p:nvGrpSpPr>
          <p:cNvPr id="1910" name="Google Shape;1910;p84"/>
          <p:cNvGrpSpPr/>
          <p:nvPr/>
        </p:nvGrpSpPr>
        <p:grpSpPr>
          <a:xfrm>
            <a:off x="557935" y="1946920"/>
            <a:ext cx="5040000" cy="2804294"/>
            <a:chOff x="3307406" y="2232170"/>
            <a:chExt cx="6037187" cy="3359136"/>
          </a:xfrm>
        </p:grpSpPr>
        <p:pic>
          <p:nvPicPr>
            <p:cNvPr descr="텍스트, 모니터, 스크린샷, 은색이(가) 표시된 사진&#10;&#10;자동 생성된 설명" id="1911" name="Google Shape;1911;p84"/>
            <p:cNvPicPr preferRelativeResize="0"/>
            <p:nvPr/>
          </p:nvPicPr>
          <p:blipFill rotWithShape="1">
            <a:blip r:embed="rId3">
              <a:alphaModFix/>
            </a:blip>
            <a:srcRect b="0" l="0" r="0" t="0"/>
            <a:stretch/>
          </p:blipFill>
          <p:spPr>
            <a:xfrm>
              <a:off x="3307406" y="2232170"/>
              <a:ext cx="6037187" cy="3359136"/>
            </a:xfrm>
            <a:prstGeom prst="rect">
              <a:avLst/>
            </a:prstGeom>
            <a:noFill/>
            <a:ln>
              <a:noFill/>
            </a:ln>
          </p:spPr>
        </p:pic>
        <p:sp>
          <p:nvSpPr>
            <p:cNvPr id="1912" name="Google Shape;1912;p84"/>
            <p:cNvSpPr/>
            <p:nvPr/>
          </p:nvSpPr>
          <p:spPr>
            <a:xfrm>
              <a:off x="4940281" y="3463465"/>
              <a:ext cx="2082819"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913" name="Google Shape;1913;p84"/>
            <p:cNvSpPr/>
            <p:nvPr/>
          </p:nvSpPr>
          <p:spPr>
            <a:xfrm>
              <a:off x="5802265" y="3831765"/>
              <a:ext cx="663650"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914" name="Google Shape;1914;p84"/>
            <p:cNvSpPr/>
            <p:nvPr/>
          </p:nvSpPr>
          <p:spPr>
            <a:xfrm>
              <a:off x="4942991" y="4568365"/>
              <a:ext cx="1175698"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915" name="Google Shape;1915;p84"/>
            <p:cNvSpPr/>
            <p:nvPr/>
          </p:nvSpPr>
          <p:spPr>
            <a:xfrm>
              <a:off x="4942991" y="4447715"/>
              <a:ext cx="1175698"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916" name="Google Shape;1916;p84"/>
            <p:cNvSpPr/>
            <p:nvPr/>
          </p:nvSpPr>
          <p:spPr>
            <a:xfrm>
              <a:off x="5764135" y="4809665"/>
              <a:ext cx="498610"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917" name="Google Shape;1917;p84"/>
            <p:cNvSpPr/>
            <p:nvPr/>
          </p:nvSpPr>
          <p:spPr>
            <a:xfrm>
              <a:off x="4500485" y="5425615"/>
              <a:ext cx="498610" cy="1216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918" name="Google Shape;1918;p8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tar</a:t>
            </a:r>
            <a:endParaRPr/>
          </a:p>
        </p:txBody>
      </p:sp>
      <p:sp>
        <p:nvSpPr>
          <p:cNvPr id="1919" name="Google Shape;1919;p8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Lệnh cơ bản</a:t>
            </a:r>
            <a:endParaRPr sz="1800">
              <a:solidFill>
                <a:schemeClr val="lt1"/>
              </a:solidFill>
              <a:latin typeface="Arial"/>
              <a:ea typeface="Arial"/>
              <a:cs typeface="Arial"/>
              <a:sym typeface="Arial"/>
            </a:endParaRPr>
          </a:p>
        </p:txBody>
      </p:sp>
      <p:sp>
        <p:nvSpPr>
          <p:cNvPr id="1920" name="Google Shape;1920;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921" name="Google Shape;1921;p84"/>
          <p:cNvGrpSpPr/>
          <p:nvPr/>
        </p:nvGrpSpPr>
        <p:grpSpPr>
          <a:xfrm>
            <a:off x="5831999" y="2005158"/>
            <a:ext cx="3572366" cy="1083687"/>
            <a:chOff x="5760000" y="2005158"/>
            <a:chExt cx="3572366" cy="1083687"/>
          </a:xfrm>
        </p:grpSpPr>
        <p:grpSp>
          <p:nvGrpSpPr>
            <p:cNvPr id="1922" name="Google Shape;1922;p84"/>
            <p:cNvGrpSpPr/>
            <p:nvPr/>
          </p:nvGrpSpPr>
          <p:grpSpPr>
            <a:xfrm>
              <a:off x="5760000" y="2005158"/>
              <a:ext cx="3572365" cy="215444"/>
              <a:chOff x="1027113" y="2045622"/>
              <a:chExt cx="3573192" cy="215494"/>
            </a:xfrm>
          </p:grpSpPr>
          <p:sp>
            <p:nvSpPr>
              <p:cNvPr id="1923" name="Google Shape;1923;p8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24" name="Google Shape;1924;p84"/>
              <p:cNvSpPr/>
              <p:nvPr/>
            </p:nvSpPr>
            <p:spPr>
              <a:xfrm>
                <a:off x="1179512" y="2045622"/>
                <a:ext cx="3420793"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tar czf &lt;file.tar.gz&gt; files</a:t>
                </a:r>
                <a:endParaRPr/>
              </a:p>
            </p:txBody>
          </p:sp>
        </p:grpSp>
        <p:sp>
          <p:nvSpPr>
            <p:cNvPr id="1925" name="Google Shape;1925;p84"/>
            <p:cNvSpPr/>
            <p:nvPr/>
          </p:nvSpPr>
          <p:spPr>
            <a:xfrm>
              <a:off x="5912366" y="2240717"/>
              <a:ext cx="3420000" cy="84812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tệp được chỉ định được nén thành tên, file.tar.gz.</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phương pháp nén gzip.</a:t>
              </a:r>
              <a:endParaRPr sz="1300">
                <a:solidFill>
                  <a:srgbClr val="262626"/>
                </a:solidFill>
                <a:latin typeface="Arial"/>
                <a:ea typeface="Arial"/>
                <a:cs typeface="Arial"/>
                <a:sym typeface="Arial"/>
              </a:endParaRPr>
            </a:p>
          </p:txBody>
        </p:sp>
      </p:grpSp>
      <p:grpSp>
        <p:nvGrpSpPr>
          <p:cNvPr id="1926" name="Google Shape;1926;p84"/>
          <p:cNvGrpSpPr/>
          <p:nvPr/>
        </p:nvGrpSpPr>
        <p:grpSpPr>
          <a:xfrm>
            <a:off x="5831999" y="3243397"/>
            <a:ext cx="3572366" cy="569164"/>
            <a:chOff x="5760000" y="3743368"/>
            <a:chExt cx="3572366" cy="569164"/>
          </a:xfrm>
        </p:grpSpPr>
        <p:grpSp>
          <p:nvGrpSpPr>
            <p:cNvPr id="1927" name="Google Shape;1927;p84"/>
            <p:cNvGrpSpPr/>
            <p:nvPr/>
          </p:nvGrpSpPr>
          <p:grpSpPr>
            <a:xfrm>
              <a:off x="5760000" y="3743368"/>
              <a:ext cx="3473925" cy="215444"/>
              <a:chOff x="1027113" y="1850248"/>
              <a:chExt cx="3474729" cy="215494"/>
            </a:xfrm>
          </p:grpSpPr>
          <p:sp>
            <p:nvSpPr>
              <p:cNvPr id="1928" name="Google Shape;1928;p84"/>
              <p:cNvSpPr/>
              <p:nvPr/>
            </p:nvSpPr>
            <p:spPr>
              <a:xfrm>
                <a:off x="1027113" y="186162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29" name="Google Shape;1929;p84"/>
              <p:cNvSpPr/>
              <p:nvPr/>
            </p:nvSpPr>
            <p:spPr>
              <a:xfrm>
                <a:off x="1179512" y="1850248"/>
                <a:ext cx="3322330"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tar xzf &lt;.tar.gz file&gt;</a:t>
                </a:r>
                <a:endParaRPr/>
              </a:p>
            </p:txBody>
          </p:sp>
        </p:grpSp>
        <p:sp>
          <p:nvSpPr>
            <p:cNvPr id="1930" name="Google Shape;1930;p84"/>
            <p:cNvSpPr/>
            <p:nvPr/>
          </p:nvSpPr>
          <p:spPr>
            <a:xfrm>
              <a:off x="5912366" y="3967105"/>
              <a:ext cx="3420000"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Giải nén tệp được chỉ định.tar.gz.</a:t>
              </a:r>
              <a:endParaRPr sz="1300">
                <a:solidFill>
                  <a:srgbClr val="262626"/>
                </a:solidFill>
                <a:latin typeface="Arial"/>
                <a:ea typeface="Arial"/>
                <a:cs typeface="Arial"/>
                <a:sym typeface="Aria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85"/>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Hướng dẫn lệnh hệ điều hành Raspberry Pi </a:t>
            </a:r>
            <a:endParaRPr sz="3600">
              <a:solidFill>
                <a:schemeClr val="dk1"/>
              </a:solidFill>
              <a:latin typeface="Arial"/>
              <a:ea typeface="Arial"/>
              <a:cs typeface="Arial"/>
              <a:sym typeface="Arial"/>
            </a:endParaRPr>
          </a:p>
        </p:txBody>
      </p:sp>
      <p:sp>
        <p:nvSpPr>
          <p:cNvPr id="1937" name="Google Shape;1937;p8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 </a:t>
            </a:r>
            <a:endParaRPr sz="5400">
              <a:solidFill>
                <a:srgbClr val="7F7F7F"/>
              </a:solidFill>
              <a:latin typeface="Arial"/>
              <a:ea typeface="Arial"/>
              <a:cs typeface="Arial"/>
              <a:sym typeface="Arial"/>
            </a:endParaRPr>
          </a:p>
        </p:txBody>
      </p:sp>
      <p:sp>
        <p:nvSpPr>
          <p:cNvPr id="1938" name="Google Shape;1938;p85"/>
          <p:cNvSpPr/>
          <p:nvPr/>
        </p:nvSpPr>
        <p:spPr>
          <a:xfrm>
            <a:off x="1234524" y="3745809"/>
            <a:ext cx="5519420" cy="55399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Kết nối với hệ điều hành Raspberry Pi từ máy tính của bạn</a:t>
            </a:r>
            <a:endParaRPr sz="1800">
              <a:solidFill>
                <a:srgbClr val="A5A5A5"/>
              </a:solidFill>
              <a:latin typeface="Arial"/>
              <a:ea typeface="Arial"/>
              <a:cs typeface="Arial"/>
              <a:sym typeface="Arial"/>
            </a:endParaRPr>
          </a:p>
        </p:txBody>
      </p:sp>
      <p:sp>
        <p:nvSpPr>
          <p:cNvPr id="1939" name="Google Shape;1939;p85"/>
          <p:cNvSpPr/>
          <p:nvPr/>
        </p:nvSpPr>
        <p:spPr>
          <a:xfrm>
            <a:off x="1051644" y="388313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940" name="Google Shape;1940;p85"/>
          <p:cNvSpPr/>
          <p:nvPr/>
        </p:nvSpPr>
        <p:spPr>
          <a:xfrm>
            <a:off x="1234524" y="431414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Lệnh cơ bản</a:t>
            </a:r>
            <a:endParaRPr sz="1800">
              <a:solidFill>
                <a:srgbClr val="A5A5A5"/>
              </a:solidFill>
              <a:latin typeface="Arial"/>
              <a:ea typeface="Arial"/>
              <a:cs typeface="Arial"/>
              <a:sym typeface="Arial"/>
            </a:endParaRPr>
          </a:p>
        </p:txBody>
      </p:sp>
      <p:sp>
        <p:nvSpPr>
          <p:cNvPr id="1941" name="Google Shape;1941;p85"/>
          <p:cNvSpPr/>
          <p:nvPr/>
        </p:nvSpPr>
        <p:spPr>
          <a:xfrm>
            <a:off x="1051644" y="4312969"/>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1942" name="Google Shape;1942;p85"/>
          <p:cNvGrpSpPr/>
          <p:nvPr/>
        </p:nvGrpSpPr>
        <p:grpSpPr>
          <a:xfrm>
            <a:off x="1051644" y="4742803"/>
            <a:ext cx="5702300" cy="278172"/>
            <a:chOff x="571500" y="5165783"/>
            <a:chExt cx="5702300" cy="278172"/>
          </a:xfrm>
        </p:grpSpPr>
        <p:sp>
          <p:nvSpPr>
            <p:cNvPr id="1943" name="Google Shape;1943;p85"/>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2.3. Các lệnh về Hệ thống tệp</a:t>
              </a:r>
              <a:endParaRPr sz="1800">
                <a:solidFill>
                  <a:srgbClr val="3F3F3F"/>
                </a:solidFill>
                <a:latin typeface="Arial"/>
                <a:ea typeface="Arial"/>
                <a:cs typeface="Arial"/>
                <a:sym typeface="Arial"/>
              </a:endParaRPr>
            </a:p>
          </p:txBody>
        </p:sp>
        <p:sp>
          <p:nvSpPr>
            <p:cNvPr id="1944" name="Google Shape;1944;p85"/>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grpSp>
        <p:nvGrpSpPr>
          <p:cNvPr id="1945" name="Google Shape;1945;p85"/>
          <p:cNvGrpSpPr/>
          <p:nvPr/>
        </p:nvGrpSpPr>
        <p:grpSpPr>
          <a:xfrm>
            <a:off x="1051644" y="5147638"/>
            <a:ext cx="5702300" cy="278172"/>
            <a:chOff x="571500" y="5165783"/>
            <a:chExt cx="5702300" cy="278172"/>
          </a:xfrm>
        </p:grpSpPr>
        <p:sp>
          <p:nvSpPr>
            <p:cNvPr id="1946" name="Google Shape;1946;p85"/>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2.4. Các lệnh về điều khiển hệ thống</a:t>
              </a:r>
              <a:endParaRPr sz="1800">
                <a:solidFill>
                  <a:srgbClr val="A5A5A5"/>
                </a:solidFill>
                <a:latin typeface="Arial"/>
                <a:ea typeface="Arial"/>
                <a:cs typeface="Arial"/>
                <a:sym typeface="Arial"/>
              </a:endParaRPr>
            </a:p>
          </p:txBody>
        </p:sp>
        <p:sp>
          <p:nvSpPr>
            <p:cNvPr id="1947" name="Google Shape;1947;p85"/>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
        <p:nvSpPr>
          <p:cNvPr id="1948" name="Google Shape;1948;p85"/>
          <p:cNvSpPr/>
          <p:nvPr/>
        </p:nvSpPr>
        <p:spPr>
          <a:xfrm>
            <a:off x="5307327" y="434999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1949" name="Google Shape;1949;p85"/>
          <p:cNvSpPr/>
          <p:nvPr/>
        </p:nvSpPr>
        <p:spPr>
          <a:xfrm>
            <a:off x="5307327" y="477983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sp>
        <p:nvSpPr>
          <p:cNvPr id="1950" name="Google Shape;1950;p85"/>
          <p:cNvSpPr/>
          <p:nvPr/>
        </p:nvSpPr>
        <p:spPr>
          <a:xfrm>
            <a:off x="5307327" y="5184666"/>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Malgun Gothic"/>
              <a:ea typeface="Malgun Gothic"/>
              <a:cs typeface="Malgun Gothic"/>
              <a:sym typeface="Malgun Gothic"/>
            </a:endParaRPr>
          </a:p>
        </p:txBody>
      </p:sp>
      <p:grpSp>
        <p:nvGrpSpPr>
          <p:cNvPr id="1951" name="Google Shape;1951;p85"/>
          <p:cNvGrpSpPr/>
          <p:nvPr/>
        </p:nvGrpSpPr>
        <p:grpSpPr>
          <a:xfrm>
            <a:off x="5490207" y="4351170"/>
            <a:ext cx="4315340" cy="1111668"/>
            <a:chOff x="5741201" y="4533272"/>
            <a:chExt cx="5519420" cy="1111668"/>
          </a:xfrm>
        </p:grpSpPr>
        <p:sp>
          <p:nvSpPr>
            <p:cNvPr id="1952" name="Google Shape;1952;p85"/>
            <p:cNvSpPr/>
            <p:nvPr/>
          </p:nvSpPr>
          <p:spPr>
            <a:xfrm>
              <a:off x="5741201" y="453327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2.5. Các lệnh về Network</a:t>
              </a:r>
              <a:endParaRPr/>
            </a:p>
          </p:txBody>
        </p:sp>
        <p:sp>
          <p:nvSpPr>
            <p:cNvPr id="1953" name="Google Shape;1953;p85"/>
            <p:cNvSpPr/>
            <p:nvPr/>
          </p:nvSpPr>
          <p:spPr>
            <a:xfrm>
              <a:off x="5741201" y="49631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2.6. Các lệnh về Người dùng &amp; Quyền</a:t>
              </a:r>
              <a:endParaRPr sz="1800">
                <a:solidFill>
                  <a:srgbClr val="A5A5A5"/>
                </a:solidFill>
                <a:latin typeface="Arial"/>
                <a:ea typeface="Arial"/>
                <a:cs typeface="Arial"/>
                <a:sym typeface="Arial"/>
              </a:endParaRPr>
            </a:p>
          </p:txBody>
        </p:sp>
        <p:sp>
          <p:nvSpPr>
            <p:cNvPr id="1954" name="Google Shape;1954;p85"/>
            <p:cNvSpPr/>
            <p:nvPr/>
          </p:nvSpPr>
          <p:spPr>
            <a:xfrm>
              <a:off x="5741201" y="5367941"/>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2.7. Công cụ lập trình</a:t>
              </a:r>
              <a:endParaRPr sz="1800">
                <a:solidFill>
                  <a:srgbClr val="A5A5A5"/>
                </a:solidFill>
                <a:latin typeface="Arial"/>
                <a:ea typeface="Arial"/>
                <a:cs typeface="Arial"/>
                <a:sym typeface="Arial"/>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8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lệnh về Hệ thống tệp</a:t>
            </a:r>
            <a:endParaRPr sz="2400">
              <a:solidFill>
                <a:srgbClr val="0C0C0C"/>
              </a:solidFill>
              <a:latin typeface="Arial"/>
              <a:ea typeface="Arial"/>
              <a:cs typeface="Arial"/>
              <a:sym typeface="Arial"/>
            </a:endParaRPr>
          </a:p>
        </p:txBody>
      </p:sp>
      <p:sp>
        <p:nvSpPr>
          <p:cNvPr id="1961" name="Google Shape;1961;p8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1962" name="Google Shape;1962;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963" name="Google Shape;1963;p86"/>
          <p:cNvGrpSpPr/>
          <p:nvPr/>
        </p:nvGrpSpPr>
        <p:grpSpPr>
          <a:xfrm>
            <a:off x="559817" y="1882477"/>
            <a:ext cx="8783192" cy="215394"/>
            <a:chOff x="1027113" y="2063735"/>
            <a:chExt cx="8785225" cy="215444"/>
          </a:xfrm>
        </p:grpSpPr>
        <p:sp>
          <p:nvSpPr>
            <p:cNvPr id="1964" name="Google Shape;1964;p86"/>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65" name="Google Shape;1965;p86"/>
            <p:cNvSpPr/>
            <p:nvPr/>
          </p:nvSpPr>
          <p:spPr>
            <a:xfrm>
              <a:off x="1179513" y="206373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Chúng ta sẽ học gì trong bài này</a:t>
              </a:r>
              <a:endParaRPr sz="1400">
                <a:solidFill>
                  <a:srgbClr val="262626"/>
                </a:solidFill>
                <a:latin typeface="Arial"/>
                <a:ea typeface="Arial"/>
                <a:cs typeface="Arial"/>
                <a:sym typeface="Arial"/>
              </a:endParaRPr>
            </a:p>
          </p:txBody>
        </p:sp>
      </p:grpSp>
      <p:sp>
        <p:nvSpPr>
          <p:cNvPr id="1966" name="Google Shape;1966;p86"/>
          <p:cNvSpPr/>
          <p:nvPr/>
        </p:nvSpPr>
        <p:spPr>
          <a:xfrm>
            <a:off x="712182" y="2161244"/>
            <a:ext cx="8260368" cy="95072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Hệ thống tệp của Linux là gì và nó bao gồm như thế nào.</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và sử dụng các lệnh liên quan đến tệp và thư mục.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liên kết cứng, liên kết tượng trưng là gì và sử dụng các lệnh liên quan.</a:t>
            </a:r>
            <a:endParaRPr sz="1300">
              <a:solidFill>
                <a:srgbClr val="262626"/>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8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Loại tập tin</a:t>
            </a:r>
            <a:endParaRPr/>
          </a:p>
        </p:txBody>
      </p:sp>
      <p:sp>
        <p:nvSpPr>
          <p:cNvPr id="1973" name="Google Shape;1973;p8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1974" name="Google Shape;1974;p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975" name="Google Shape;1975;p87"/>
          <p:cNvGrpSpPr/>
          <p:nvPr/>
        </p:nvGrpSpPr>
        <p:grpSpPr>
          <a:xfrm>
            <a:off x="2802891" y="3374746"/>
            <a:ext cx="4271321" cy="1662074"/>
            <a:chOff x="2673351" y="3610966"/>
            <a:chExt cx="4271321" cy="1101225"/>
          </a:xfrm>
        </p:grpSpPr>
        <p:sp>
          <p:nvSpPr>
            <p:cNvPr id="1976" name="Google Shape;1976;p87"/>
            <p:cNvSpPr txBox="1"/>
            <p:nvPr/>
          </p:nvSpPr>
          <p:spPr>
            <a:xfrm>
              <a:off x="2673352" y="3610966"/>
              <a:ext cx="1636071" cy="2916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Tệp thông thường</a:t>
              </a:r>
              <a:endParaRPr sz="1600">
                <a:solidFill>
                  <a:schemeClr val="lt1"/>
                </a:solidFill>
                <a:latin typeface="Arial"/>
                <a:ea typeface="Arial"/>
                <a:cs typeface="Arial"/>
                <a:sym typeface="Arial"/>
              </a:endParaRPr>
            </a:p>
          </p:txBody>
        </p:sp>
        <p:sp>
          <p:nvSpPr>
            <p:cNvPr id="1977" name="Google Shape;1977;p87"/>
            <p:cNvSpPr txBox="1"/>
            <p:nvPr/>
          </p:nvSpPr>
          <p:spPr>
            <a:xfrm>
              <a:off x="5308600" y="3610966"/>
              <a:ext cx="1636071" cy="2916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Liên kết tượng trưng</a:t>
              </a:r>
              <a:endParaRPr sz="1600">
                <a:solidFill>
                  <a:schemeClr val="lt1"/>
                </a:solidFill>
                <a:latin typeface="Arial"/>
                <a:ea typeface="Arial"/>
                <a:cs typeface="Arial"/>
                <a:sym typeface="Arial"/>
              </a:endParaRPr>
            </a:p>
          </p:txBody>
        </p:sp>
        <p:sp>
          <p:nvSpPr>
            <p:cNvPr id="1978" name="Google Shape;1978;p87"/>
            <p:cNvSpPr txBox="1"/>
            <p:nvPr/>
          </p:nvSpPr>
          <p:spPr>
            <a:xfrm>
              <a:off x="5308601" y="4420591"/>
              <a:ext cx="1636071" cy="2916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Tệp thiết bị</a:t>
              </a:r>
              <a:endParaRPr/>
            </a:p>
          </p:txBody>
        </p:sp>
        <p:sp>
          <p:nvSpPr>
            <p:cNvPr id="1979" name="Google Shape;1979;p87"/>
            <p:cNvSpPr txBox="1"/>
            <p:nvPr/>
          </p:nvSpPr>
          <p:spPr>
            <a:xfrm>
              <a:off x="2673351" y="4420591"/>
              <a:ext cx="1636071" cy="2916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Danh mục</a:t>
              </a:r>
              <a:endParaRPr/>
            </a:p>
          </p:txBody>
        </p:sp>
      </p:grpSp>
      <p:grpSp>
        <p:nvGrpSpPr>
          <p:cNvPr id="1980" name="Google Shape;1980;p87"/>
          <p:cNvGrpSpPr/>
          <p:nvPr/>
        </p:nvGrpSpPr>
        <p:grpSpPr>
          <a:xfrm>
            <a:off x="559817" y="1882478"/>
            <a:ext cx="8783192" cy="215444"/>
            <a:chOff x="1027113" y="2063735"/>
            <a:chExt cx="8785225" cy="215494"/>
          </a:xfrm>
        </p:grpSpPr>
        <p:sp>
          <p:nvSpPr>
            <p:cNvPr id="1981" name="Google Shape;1981;p87"/>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82" name="Google Shape;1982;p87"/>
            <p:cNvSpPr/>
            <p:nvPr/>
          </p:nvSpPr>
          <p:spPr>
            <a:xfrm>
              <a:off x="1179513" y="206373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Linux sử dụng một thư mục để quản lý tệp một cách hiệu quả.</a:t>
              </a:r>
              <a:endParaRPr sz="1400">
                <a:solidFill>
                  <a:srgbClr val="262626"/>
                </a:solidFill>
                <a:latin typeface="Arial"/>
                <a:ea typeface="Arial"/>
                <a:cs typeface="Arial"/>
                <a:sym typeface="Arial"/>
              </a:endParaRPr>
            </a:p>
          </p:txBody>
        </p:sp>
      </p:grpSp>
      <p:grpSp>
        <p:nvGrpSpPr>
          <p:cNvPr id="1983" name="Google Shape;1983;p87"/>
          <p:cNvGrpSpPr/>
          <p:nvPr/>
        </p:nvGrpSpPr>
        <p:grpSpPr>
          <a:xfrm>
            <a:off x="559817" y="2256991"/>
            <a:ext cx="8783192" cy="430887"/>
            <a:chOff x="1027113" y="2063735"/>
            <a:chExt cx="8785225" cy="430987"/>
          </a:xfrm>
        </p:grpSpPr>
        <p:sp>
          <p:nvSpPr>
            <p:cNvPr id="1984" name="Google Shape;1984;p87"/>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85" name="Google Shape;1985;p87"/>
            <p:cNvSpPr/>
            <p:nvPr/>
          </p:nvSpPr>
          <p:spPr>
            <a:xfrm>
              <a:off x="1179513" y="2063735"/>
              <a:ext cx="8632825" cy="4309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Linux, các tệp được chia thành tệp thông thường, thư mục, liên kết tượng trưng và tệp thiết bị theo mục đích sử dụng của chúng.</a:t>
              </a:r>
              <a:endParaRPr sz="1400">
                <a:solidFill>
                  <a:srgbClr val="262626"/>
                </a:solidFill>
                <a:latin typeface="Arial"/>
                <a:ea typeface="Arial"/>
                <a:cs typeface="Arial"/>
                <a:sym typeface="Aria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88"/>
          <p:cNvSpPr/>
          <p:nvPr/>
        </p:nvSpPr>
        <p:spPr>
          <a:xfrm>
            <a:off x="416128" y="134773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Làm quen với tên đường dẫn</a:t>
            </a:r>
            <a:endParaRPr sz="2400">
              <a:solidFill>
                <a:srgbClr val="0C0C0C"/>
              </a:solidFill>
              <a:latin typeface="Arial"/>
              <a:ea typeface="Arial"/>
              <a:cs typeface="Arial"/>
              <a:sym typeface="Arial"/>
            </a:endParaRPr>
          </a:p>
        </p:txBody>
      </p:sp>
      <p:sp>
        <p:nvSpPr>
          <p:cNvPr id="1992" name="Google Shape;1992;p8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1993" name="Google Shape;1993;p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994" name="Google Shape;1994;p88"/>
          <p:cNvGrpSpPr/>
          <p:nvPr/>
        </p:nvGrpSpPr>
        <p:grpSpPr>
          <a:xfrm>
            <a:off x="559817" y="2628900"/>
            <a:ext cx="8747774" cy="2316480"/>
            <a:chOff x="559817" y="2628900"/>
            <a:chExt cx="8747774" cy="2316480"/>
          </a:xfrm>
        </p:grpSpPr>
        <p:sp>
          <p:nvSpPr>
            <p:cNvPr id="1995" name="Google Shape;1995;p88"/>
            <p:cNvSpPr/>
            <p:nvPr/>
          </p:nvSpPr>
          <p:spPr>
            <a:xfrm>
              <a:off x="559817" y="2628900"/>
              <a:ext cx="8747774" cy="2316480"/>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1996" name="Google Shape;1996;p88"/>
            <p:cNvGrpSpPr/>
            <p:nvPr/>
          </p:nvGrpSpPr>
          <p:grpSpPr>
            <a:xfrm>
              <a:off x="817285" y="2910708"/>
              <a:ext cx="5922993" cy="1904212"/>
              <a:chOff x="817285" y="2964048"/>
              <a:chExt cx="5922993" cy="1904212"/>
            </a:xfrm>
          </p:grpSpPr>
          <p:sp>
            <p:nvSpPr>
              <p:cNvPr id="1997" name="Google Shape;1997;p88"/>
              <p:cNvSpPr/>
              <p:nvPr/>
            </p:nvSpPr>
            <p:spPr>
              <a:xfrm>
                <a:off x="2969458" y="2964048"/>
                <a:ext cx="740168"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t>
                </a:r>
                <a:endParaRPr/>
              </a:p>
            </p:txBody>
          </p:sp>
          <p:sp>
            <p:nvSpPr>
              <p:cNvPr id="1998" name="Google Shape;1998;p88"/>
              <p:cNvSpPr/>
              <p:nvPr/>
            </p:nvSpPr>
            <p:spPr>
              <a:xfrm>
                <a:off x="6000110" y="3691129"/>
                <a:ext cx="740168" cy="269084"/>
              </a:xfrm>
              <a:prstGeom prst="rect">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vmlinuz</a:t>
                </a:r>
                <a:endParaRPr/>
              </a:p>
            </p:txBody>
          </p:sp>
          <p:sp>
            <p:nvSpPr>
              <p:cNvPr id="1999" name="Google Shape;1999;p88"/>
              <p:cNvSpPr/>
              <p:nvPr/>
            </p:nvSpPr>
            <p:spPr>
              <a:xfrm>
                <a:off x="817285" y="4149026"/>
                <a:ext cx="740168" cy="269084"/>
              </a:xfrm>
              <a:prstGeom prst="rect">
                <a:avLst/>
              </a:prstGeom>
              <a:solidFill>
                <a:srgbClr val="E6F5FF"/>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Is</a:t>
                </a:r>
                <a:endParaRPr sz="1200">
                  <a:solidFill>
                    <a:schemeClr val="dk1"/>
                  </a:solidFill>
                  <a:latin typeface="Arial"/>
                  <a:ea typeface="Arial"/>
                  <a:cs typeface="Arial"/>
                  <a:sym typeface="Arial"/>
                </a:endParaRPr>
              </a:p>
            </p:txBody>
          </p:sp>
          <p:sp>
            <p:nvSpPr>
              <p:cNvPr id="2000" name="Google Shape;2000;p88"/>
              <p:cNvSpPr/>
              <p:nvPr/>
            </p:nvSpPr>
            <p:spPr>
              <a:xfrm>
                <a:off x="2533762" y="4155376"/>
                <a:ext cx="740168"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bin</a:t>
                </a:r>
                <a:endParaRPr/>
              </a:p>
            </p:txBody>
          </p:sp>
          <p:sp>
            <p:nvSpPr>
              <p:cNvPr id="2001" name="Google Shape;2001;p88"/>
              <p:cNvSpPr/>
              <p:nvPr/>
            </p:nvSpPr>
            <p:spPr>
              <a:xfrm>
                <a:off x="3376812" y="4155376"/>
                <a:ext cx="740168"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lib</a:t>
                </a:r>
                <a:endParaRPr/>
              </a:p>
            </p:txBody>
          </p:sp>
          <p:sp>
            <p:nvSpPr>
              <p:cNvPr id="2002" name="Google Shape;2002;p88"/>
              <p:cNvSpPr/>
              <p:nvPr/>
            </p:nvSpPr>
            <p:spPr>
              <a:xfrm>
                <a:off x="4228997" y="4599176"/>
                <a:ext cx="740168"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download</a:t>
                </a:r>
                <a:endParaRPr/>
              </a:p>
            </p:txBody>
          </p:sp>
          <p:cxnSp>
            <p:nvCxnSpPr>
              <p:cNvPr id="2003" name="Google Shape;2003;p88"/>
              <p:cNvCxnSpPr>
                <a:stCxn id="1999" idx="0"/>
                <a:endCxn id="1998" idx="0"/>
              </p:cNvCxnSpPr>
              <p:nvPr/>
            </p:nvCxnSpPr>
            <p:spPr>
              <a:xfrm rot="-5400000">
                <a:off x="3549869" y="1328726"/>
                <a:ext cx="457800" cy="5182800"/>
              </a:xfrm>
              <a:prstGeom prst="bentConnector3">
                <a:avLst>
                  <a:gd fmla="val 138275" name="adj1"/>
                </a:avLst>
              </a:prstGeom>
              <a:noFill/>
              <a:ln cap="flat" cmpd="sng" w="9525">
                <a:solidFill>
                  <a:srgbClr val="1429A0"/>
                </a:solidFill>
                <a:prstDash val="solid"/>
                <a:round/>
                <a:headEnd len="sm" w="sm" type="none"/>
                <a:tailEnd len="sm" w="sm" type="none"/>
              </a:ln>
            </p:spPr>
          </p:cxnSp>
          <p:cxnSp>
            <p:nvCxnSpPr>
              <p:cNvPr id="2004" name="Google Shape;2004;p88"/>
              <p:cNvCxnSpPr>
                <a:stCxn id="1997" idx="2"/>
              </p:cNvCxnSpPr>
              <p:nvPr/>
            </p:nvCxnSpPr>
            <p:spPr>
              <a:xfrm>
                <a:off x="3339542" y="3233132"/>
                <a:ext cx="0" cy="827100"/>
              </a:xfrm>
              <a:prstGeom prst="straightConnector1">
                <a:avLst/>
              </a:prstGeom>
              <a:noFill/>
              <a:ln cap="flat" cmpd="sng" w="9525">
                <a:solidFill>
                  <a:srgbClr val="1429A0"/>
                </a:solidFill>
                <a:prstDash val="solid"/>
                <a:round/>
                <a:headEnd len="sm" w="sm" type="none"/>
                <a:tailEnd len="sm" w="sm" type="none"/>
              </a:ln>
            </p:spPr>
          </p:cxnSp>
          <p:cxnSp>
            <p:nvCxnSpPr>
              <p:cNvPr id="2005" name="Google Shape;2005;p88"/>
              <p:cNvCxnSpPr>
                <a:endCxn id="2006" idx="0"/>
              </p:cNvCxnSpPr>
              <p:nvPr/>
            </p:nvCxnSpPr>
            <p:spPr>
              <a:xfrm>
                <a:off x="2039701" y="3468626"/>
                <a:ext cx="0" cy="680400"/>
              </a:xfrm>
              <a:prstGeom prst="straightConnector1">
                <a:avLst/>
              </a:prstGeom>
              <a:noFill/>
              <a:ln cap="flat" cmpd="sng" w="9525">
                <a:solidFill>
                  <a:srgbClr val="1429A0"/>
                </a:solidFill>
                <a:prstDash val="solid"/>
                <a:round/>
                <a:headEnd len="sm" w="sm" type="none"/>
                <a:tailEnd len="sm" w="sm" type="none"/>
              </a:ln>
            </p:spPr>
          </p:cxnSp>
          <p:sp>
            <p:nvSpPr>
              <p:cNvPr id="2007" name="Google Shape;2007;p88"/>
              <p:cNvSpPr/>
              <p:nvPr/>
            </p:nvSpPr>
            <p:spPr>
              <a:xfrm>
                <a:off x="1669617" y="3644459"/>
                <a:ext cx="740168"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etc</a:t>
                </a:r>
                <a:endParaRPr/>
              </a:p>
            </p:txBody>
          </p:sp>
          <p:sp>
            <p:nvSpPr>
              <p:cNvPr id="2006" name="Google Shape;2006;p88"/>
              <p:cNvSpPr/>
              <p:nvPr/>
            </p:nvSpPr>
            <p:spPr>
              <a:xfrm>
                <a:off x="1669617" y="4149026"/>
                <a:ext cx="740168" cy="269084"/>
              </a:xfrm>
              <a:prstGeom prst="rect">
                <a:avLst/>
              </a:prstGeom>
              <a:solidFill>
                <a:srgbClr val="E6F5FF"/>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host</a:t>
                </a:r>
                <a:endParaRPr/>
              </a:p>
            </p:txBody>
          </p:sp>
          <p:sp>
            <p:nvSpPr>
              <p:cNvPr id="2008" name="Google Shape;2008;p88"/>
              <p:cNvSpPr/>
              <p:nvPr/>
            </p:nvSpPr>
            <p:spPr>
              <a:xfrm>
                <a:off x="817285" y="3644459"/>
                <a:ext cx="740168"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bin</a:t>
                </a:r>
                <a:endParaRPr/>
              </a:p>
            </p:txBody>
          </p:sp>
          <p:cxnSp>
            <p:nvCxnSpPr>
              <p:cNvPr id="2009" name="Google Shape;2009;p88"/>
              <p:cNvCxnSpPr>
                <a:endCxn id="2002" idx="0"/>
              </p:cNvCxnSpPr>
              <p:nvPr/>
            </p:nvCxnSpPr>
            <p:spPr>
              <a:xfrm>
                <a:off x="4599081" y="3468476"/>
                <a:ext cx="0" cy="1130700"/>
              </a:xfrm>
              <a:prstGeom prst="straightConnector1">
                <a:avLst/>
              </a:prstGeom>
              <a:noFill/>
              <a:ln cap="flat" cmpd="sng" w="9525">
                <a:solidFill>
                  <a:srgbClr val="1429A0"/>
                </a:solidFill>
                <a:prstDash val="solid"/>
                <a:round/>
                <a:headEnd len="sm" w="sm" type="none"/>
                <a:tailEnd len="sm" w="sm" type="none"/>
              </a:ln>
            </p:spPr>
          </p:cxnSp>
          <p:sp>
            <p:nvSpPr>
              <p:cNvPr id="2010" name="Google Shape;2010;p88"/>
              <p:cNvSpPr/>
              <p:nvPr/>
            </p:nvSpPr>
            <p:spPr>
              <a:xfrm>
                <a:off x="4228997" y="3691129"/>
                <a:ext cx="740168"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home</a:t>
                </a:r>
                <a:endParaRPr/>
              </a:p>
            </p:txBody>
          </p:sp>
          <p:sp>
            <p:nvSpPr>
              <p:cNvPr id="2011" name="Google Shape;2011;p88"/>
              <p:cNvSpPr/>
              <p:nvPr/>
            </p:nvSpPr>
            <p:spPr>
              <a:xfrm>
                <a:off x="4228997" y="4155376"/>
                <a:ext cx="740168"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pi</a:t>
                </a:r>
                <a:endParaRPr sz="1200">
                  <a:solidFill>
                    <a:schemeClr val="dk1"/>
                  </a:solidFill>
                  <a:latin typeface="Arial"/>
                  <a:ea typeface="Arial"/>
                  <a:cs typeface="Arial"/>
                  <a:sym typeface="Arial"/>
                </a:endParaRPr>
              </a:p>
            </p:txBody>
          </p:sp>
          <p:cxnSp>
            <p:nvCxnSpPr>
              <p:cNvPr id="2012" name="Google Shape;2012;p88"/>
              <p:cNvCxnSpPr>
                <a:endCxn id="2013" idx="0"/>
              </p:cNvCxnSpPr>
              <p:nvPr/>
            </p:nvCxnSpPr>
            <p:spPr>
              <a:xfrm>
                <a:off x="5478668" y="3468606"/>
                <a:ext cx="0" cy="683700"/>
              </a:xfrm>
              <a:prstGeom prst="straightConnector1">
                <a:avLst/>
              </a:prstGeom>
              <a:noFill/>
              <a:ln cap="flat" cmpd="sng" w="9525">
                <a:solidFill>
                  <a:srgbClr val="1429A0"/>
                </a:solidFill>
                <a:prstDash val="solid"/>
                <a:round/>
                <a:headEnd len="sm" w="sm" type="none"/>
                <a:tailEnd len="sm" w="sm" type="none"/>
              </a:ln>
            </p:spPr>
          </p:cxnSp>
          <p:sp>
            <p:nvSpPr>
              <p:cNvPr id="2014" name="Google Shape;2014;p88"/>
              <p:cNvSpPr/>
              <p:nvPr/>
            </p:nvSpPr>
            <p:spPr>
              <a:xfrm>
                <a:off x="5108584" y="3691129"/>
                <a:ext cx="740168"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boot</a:t>
                </a:r>
                <a:endParaRPr/>
              </a:p>
            </p:txBody>
          </p:sp>
          <p:sp>
            <p:nvSpPr>
              <p:cNvPr id="2013" name="Google Shape;2013;p88"/>
              <p:cNvSpPr/>
              <p:nvPr/>
            </p:nvSpPr>
            <p:spPr>
              <a:xfrm>
                <a:off x="5108584" y="4152306"/>
                <a:ext cx="740168" cy="269084"/>
              </a:xfrm>
              <a:prstGeom prst="rect">
                <a:avLst/>
              </a:prstGeom>
              <a:solidFill>
                <a:srgbClr val="E6F5FF"/>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vmlinuz</a:t>
                </a:r>
                <a:endParaRPr/>
              </a:p>
            </p:txBody>
          </p:sp>
          <p:cxnSp>
            <p:nvCxnSpPr>
              <p:cNvPr id="2015" name="Google Shape;2015;p88"/>
              <p:cNvCxnSpPr>
                <a:stCxn id="2000" idx="0"/>
                <a:endCxn id="2001" idx="0"/>
              </p:cNvCxnSpPr>
              <p:nvPr/>
            </p:nvCxnSpPr>
            <p:spPr>
              <a:xfrm flipH="1" rot="-5400000">
                <a:off x="3325046" y="3734176"/>
                <a:ext cx="600" cy="843000"/>
              </a:xfrm>
              <a:prstGeom prst="bentConnector3">
                <a:avLst>
                  <a:gd fmla="val 386898" name="adj1"/>
                </a:avLst>
              </a:prstGeom>
              <a:noFill/>
              <a:ln cap="flat" cmpd="sng" w="9525">
                <a:solidFill>
                  <a:srgbClr val="1429A0"/>
                </a:solidFill>
                <a:prstDash val="solid"/>
                <a:round/>
                <a:headEnd len="sm" w="sm" type="none"/>
                <a:tailEnd len="sm" w="sm" type="none"/>
              </a:ln>
            </p:spPr>
          </p:cxnSp>
          <p:sp>
            <p:nvSpPr>
              <p:cNvPr id="2016" name="Google Shape;2016;p88"/>
              <p:cNvSpPr/>
              <p:nvPr/>
            </p:nvSpPr>
            <p:spPr>
              <a:xfrm>
                <a:off x="2969458" y="3691129"/>
                <a:ext cx="740168"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user</a:t>
                </a:r>
                <a:endParaRPr/>
              </a:p>
            </p:txBody>
          </p:sp>
          <p:cxnSp>
            <p:nvCxnSpPr>
              <p:cNvPr id="2017" name="Google Shape;2017;p88"/>
              <p:cNvCxnSpPr>
                <a:stCxn id="2013" idx="3"/>
                <a:endCxn id="1998" idx="2"/>
              </p:cNvCxnSpPr>
              <p:nvPr/>
            </p:nvCxnSpPr>
            <p:spPr>
              <a:xfrm flipH="1" rot="10800000">
                <a:off x="5848752" y="3960148"/>
                <a:ext cx="521400" cy="326700"/>
              </a:xfrm>
              <a:prstGeom prst="bentConnector2">
                <a:avLst/>
              </a:prstGeom>
              <a:noFill/>
              <a:ln cap="flat" cmpd="sng" w="9525">
                <a:solidFill>
                  <a:srgbClr val="1429A0"/>
                </a:solidFill>
                <a:prstDash val="dash"/>
                <a:round/>
                <a:headEnd len="med" w="med" type="triangle"/>
                <a:tailEnd len="sm" w="sm" type="none"/>
              </a:ln>
            </p:spPr>
          </p:cxnSp>
        </p:grpSp>
        <p:grpSp>
          <p:nvGrpSpPr>
            <p:cNvPr id="2018" name="Google Shape;2018;p88"/>
            <p:cNvGrpSpPr/>
            <p:nvPr/>
          </p:nvGrpSpPr>
          <p:grpSpPr>
            <a:xfrm>
              <a:off x="6964993" y="2761651"/>
              <a:ext cx="2209800" cy="1387822"/>
              <a:chOff x="6667500" y="4495800"/>
              <a:chExt cx="2209800" cy="1387822"/>
            </a:xfrm>
          </p:grpSpPr>
          <p:sp>
            <p:nvSpPr>
              <p:cNvPr id="2019" name="Google Shape;2019;p88"/>
              <p:cNvSpPr/>
              <p:nvPr/>
            </p:nvSpPr>
            <p:spPr>
              <a:xfrm>
                <a:off x="6667500" y="4495800"/>
                <a:ext cx="2209800" cy="13715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Malgun Gothic"/>
                  <a:ea typeface="Malgun Gothic"/>
                  <a:cs typeface="Malgun Gothic"/>
                  <a:sym typeface="Malgun Gothic"/>
                </a:endParaRPr>
              </a:p>
            </p:txBody>
          </p:sp>
          <p:sp>
            <p:nvSpPr>
              <p:cNvPr id="2020" name="Google Shape;2020;p88"/>
              <p:cNvSpPr/>
              <p:nvPr/>
            </p:nvSpPr>
            <p:spPr>
              <a:xfrm>
                <a:off x="7661084" y="4672306"/>
                <a:ext cx="9302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Danh mục</a:t>
                </a:r>
                <a:endParaRPr sz="1200">
                  <a:solidFill>
                    <a:srgbClr val="3F3F3F"/>
                  </a:solidFill>
                  <a:latin typeface="Arial"/>
                  <a:ea typeface="Arial"/>
                  <a:cs typeface="Arial"/>
                  <a:sym typeface="Arial"/>
                </a:endParaRPr>
              </a:p>
            </p:txBody>
          </p:sp>
          <p:sp>
            <p:nvSpPr>
              <p:cNvPr id="2021" name="Google Shape;2021;p88"/>
              <p:cNvSpPr/>
              <p:nvPr/>
            </p:nvSpPr>
            <p:spPr>
              <a:xfrm>
                <a:off x="7661084" y="5049306"/>
                <a:ext cx="82722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Tệp</a:t>
                </a:r>
                <a:endParaRPr sz="1200">
                  <a:solidFill>
                    <a:srgbClr val="3F3F3F"/>
                  </a:solidFill>
                  <a:latin typeface="Arial"/>
                  <a:ea typeface="Arial"/>
                  <a:cs typeface="Arial"/>
                  <a:sym typeface="Arial"/>
                </a:endParaRPr>
              </a:p>
            </p:txBody>
          </p:sp>
          <p:sp>
            <p:nvSpPr>
              <p:cNvPr id="2022" name="Google Shape;2022;p88"/>
              <p:cNvSpPr/>
              <p:nvPr/>
            </p:nvSpPr>
            <p:spPr>
              <a:xfrm>
                <a:off x="7661084" y="5421957"/>
                <a:ext cx="12162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Liên kết tượng trưng</a:t>
                </a:r>
                <a:endParaRPr sz="1200">
                  <a:solidFill>
                    <a:srgbClr val="3F3F3F"/>
                  </a:solidFill>
                  <a:latin typeface="Arial"/>
                  <a:ea typeface="Arial"/>
                  <a:cs typeface="Arial"/>
                  <a:sym typeface="Arial"/>
                </a:endParaRPr>
              </a:p>
            </p:txBody>
          </p:sp>
          <p:sp>
            <p:nvSpPr>
              <p:cNvPr id="2023" name="Google Shape;2023;p88"/>
              <p:cNvSpPr/>
              <p:nvPr/>
            </p:nvSpPr>
            <p:spPr>
              <a:xfrm>
                <a:off x="6876549" y="5427375"/>
                <a:ext cx="749431" cy="269084"/>
              </a:xfrm>
              <a:prstGeom prst="rect">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vmlinuz</a:t>
                </a:r>
                <a:endParaRPr/>
              </a:p>
            </p:txBody>
          </p:sp>
          <p:sp>
            <p:nvSpPr>
              <p:cNvPr id="2024" name="Google Shape;2024;p88"/>
              <p:cNvSpPr/>
              <p:nvPr/>
            </p:nvSpPr>
            <p:spPr>
              <a:xfrm>
                <a:off x="6876548" y="5041722"/>
                <a:ext cx="749431" cy="269084"/>
              </a:xfrm>
              <a:prstGeom prst="rect">
                <a:avLst/>
              </a:prstGeom>
              <a:solidFill>
                <a:srgbClr val="E6F5FF"/>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vmlinuz</a:t>
                </a:r>
                <a:endParaRPr/>
              </a:p>
            </p:txBody>
          </p:sp>
          <p:sp>
            <p:nvSpPr>
              <p:cNvPr id="2025" name="Google Shape;2025;p88"/>
              <p:cNvSpPr/>
              <p:nvPr/>
            </p:nvSpPr>
            <p:spPr>
              <a:xfrm>
                <a:off x="6876547" y="4664608"/>
                <a:ext cx="749431" cy="269084"/>
              </a:xfrm>
              <a:prstGeom prst="rect">
                <a:avLst/>
              </a:prstGeom>
              <a:solidFill>
                <a:schemeClr val="lt1"/>
              </a:solidFill>
              <a:ln cap="flat" cmpd="sng" w="9525">
                <a:solidFill>
                  <a:srgbClr val="1429A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home</a:t>
                </a:r>
                <a:endParaRPr/>
              </a:p>
            </p:txBody>
          </p:sp>
        </p:grpSp>
      </p:grpSp>
      <p:grpSp>
        <p:nvGrpSpPr>
          <p:cNvPr id="2026" name="Google Shape;2026;p88"/>
          <p:cNvGrpSpPr/>
          <p:nvPr/>
        </p:nvGrpSpPr>
        <p:grpSpPr>
          <a:xfrm>
            <a:off x="559817" y="5134069"/>
            <a:ext cx="8729462" cy="971426"/>
            <a:chOff x="559817" y="5187409"/>
            <a:chExt cx="8729462" cy="971426"/>
          </a:xfrm>
        </p:grpSpPr>
        <p:grpSp>
          <p:nvGrpSpPr>
            <p:cNvPr id="2027" name="Google Shape;2027;p88"/>
            <p:cNvGrpSpPr/>
            <p:nvPr/>
          </p:nvGrpSpPr>
          <p:grpSpPr>
            <a:xfrm>
              <a:off x="559817" y="5187409"/>
              <a:ext cx="8699056" cy="215444"/>
              <a:chOff x="559817" y="1917711"/>
              <a:chExt cx="8699056" cy="215444"/>
            </a:xfrm>
          </p:grpSpPr>
          <p:sp>
            <p:nvSpPr>
              <p:cNvPr id="2028" name="Google Shape;2028;p88"/>
              <p:cNvSpPr/>
              <p:nvPr/>
            </p:nvSpPr>
            <p:spPr>
              <a:xfrm>
                <a:off x="559817" y="1929078"/>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29" name="Google Shape;2029;p88"/>
              <p:cNvSpPr/>
              <p:nvPr/>
            </p:nvSpPr>
            <p:spPr>
              <a:xfrm>
                <a:off x="712182" y="1917711"/>
                <a:ext cx="8546691"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Thư mục con: Một thư mục dưới thư mục (bin, etc, usr, home, boot)</a:t>
                </a:r>
                <a:endParaRPr sz="1400">
                  <a:solidFill>
                    <a:srgbClr val="262626"/>
                  </a:solidFill>
                  <a:latin typeface="Arial"/>
                  <a:ea typeface="Arial"/>
                  <a:cs typeface="Arial"/>
                  <a:sym typeface="Arial"/>
                </a:endParaRPr>
              </a:p>
            </p:txBody>
          </p:sp>
        </p:grpSp>
        <p:grpSp>
          <p:nvGrpSpPr>
            <p:cNvPr id="2030" name="Google Shape;2030;p88"/>
            <p:cNvGrpSpPr/>
            <p:nvPr/>
          </p:nvGrpSpPr>
          <p:grpSpPr>
            <a:xfrm>
              <a:off x="559817" y="5565456"/>
              <a:ext cx="8729462" cy="215444"/>
              <a:chOff x="559817" y="2210078"/>
              <a:chExt cx="8729462" cy="215444"/>
            </a:xfrm>
          </p:grpSpPr>
          <p:sp>
            <p:nvSpPr>
              <p:cNvPr id="2031" name="Google Shape;2031;p88"/>
              <p:cNvSpPr/>
              <p:nvPr/>
            </p:nvSpPr>
            <p:spPr>
              <a:xfrm>
                <a:off x="559817" y="2221445"/>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32" name="Google Shape;2032;p88"/>
              <p:cNvSpPr/>
              <p:nvPr/>
            </p:nvSpPr>
            <p:spPr>
              <a:xfrm>
                <a:off x="712182" y="2210078"/>
                <a:ext cx="857709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Thư mục mẹ : Hiển thị dưới dạng '..'</a:t>
                </a:r>
                <a:endParaRPr sz="1400">
                  <a:solidFill>
                    <a:srgbClr val="262626"/>
                  </a:solidFill>
                  <a:latin typeface="Arial"/>
                  <a:ea typeface="Arial"/>
                  <a:cs typeface="Arial"/>
                  <a:sym typeface="Arial"/>
                </a:endParaRPr>
              </a:p>
            </p:txBody>
          </p:sp>
        </p:grpSp>
        <p:grpSp>
          <p:nvGrpSpPr>
            <p:cNvPr id="2033" name="Google Shape;2033;p88"/>
            <p:cNvGrpSpPr/>
            <p:nvPr/>
          </p:nvGrpSpPr>
          <p:grpSpPr>
            <a:xfrm>
              <a:off x="559817" y="5943391"/>
              <a:ext cx="8729462" cy="215444"/>
              <a:chOff x="559817" y="2210078"/>
              <a:chExt cx="8729462" cy="215444"/>
            </a:xfrm>
          </p:grpSpPr>
          <p:sp>
            <p:nvSpPr>
              <p:cNvPr id="2034" name="Google Shape;2034;p88"/>
              <p:cNvSpPr/>
              <p:nvPr/>
            </p:nvSpPr>
            <p:spPr>
              <a:xfrm>
                <a:off x="559817" y="2221445"/>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35" name="Google Shape;2035;p88"/>
              <p:cNvSpPr/>
              <p:nvPr/>
            </p:nvSpPr>
            <p:spPr>
              <a:xfrm>
                <a:off x="712182" y="2210078"/>
                <a:ext cx="857709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Mọi thư mục đều có thư mục mẹ trừ thư mục gốc</a:t>
                </a:r>
                <a:endParaRPr sz="1400">
                  <a:solidFill>
                    <a:srgbClr val="262626"/>
                  </a:solidFill>
                  <a:latin typeface="Arial"/>
                  <a:ea typeface="Arial"/>
                  <a:cs typeface="Arial"/>
                  <a:sym typeface="Arial"/>
                </a:endParaRPr>
              </a:p>
            </p:txBody>
          </p:sp>
        </p:grpSp>
      </p:grpSp>
      <p:grpSp>
        <p:nvGrpSpPr>
          <p:cNvPr id="2036" name="Google Shape;2036;p88"/>
          <p:cNvGrpSpPr/>
          <p:nvPr/>
        </p:nvGrpSpPr>
        <p:grpSpPr>
          <a:xfrm>
            <a:off x="559817" y="1882478"/>
            <a:ext cx="8783192" cy="215444"/>
            <a:chOff x="1027113" y="2063735"/>
            <a:chExt cx="8785225" cy="215494"/>
          </a:xfrm>
        </p:grpSpPr>
        <p:sp>
          <p:nvSpPr>
            <p:cNvPr id="2037" name="Google Shape;2037;p88"/>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38" name="Google Shape;2038;p88"/>
            <p:cNvSpPr/>
            <p:nvPr/>
          </p:nvSpPr>
          <p:spPr>
            <a:xfrm>
              <a:off x="1179513" y="206373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Linux tổ chức thư mục theo thứ bậc để quản lý tệp hiệu quả → cấu trúc cây</a:t>
              </a:r>
              <a:endParaRPr sz="1400">
                <a:solidFill>
                  <a:srgbClr val="262626"/>
                </a:solidFill>
                <a:latin typeface="Arial"/>
                <a:ea typeface="Arial"/>
                <a:cs typeface="Arial"/>
                <a:sym typeface="Arial"/>
              </a:endParaRPr>
            </a:p>
          </p:txBody>
        </p:sp>
      </p:grpSp>
      <p:grpSp>
        <p:nvGrpSpPr>
          <p:cNvPr id="2039" name="Google Shape;2039;p88"/>
          <p:cNvGrpSpPr/>
          <p:nvPr/>
        </p:nvGrpSpPr>
        <p:grpSpPr>
          <a:xfrm>
            <a:off x="559817" y="2256991"/>
            <a:ext cx="8783192" cy="215444"/>
            <a:chOff x="1027113" y="2063735"/>
            <a:chExt cx="8785225" cy="215494"/>
          </a:xfrm>
        </p:grpSpPr>
        <p:sp>
          <p:nvSpPr>
            <p:cNvPr id="2040" name="Google Shape;2040;p88"/>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41" name="Google Shape;2041;p88"/>
            <p:cNvSpPr/>
            <p:nvPr/>
          </p:nvSpPr>
          <p:spPr>
            <a:xfrm>
              <a:off x="1179513" y="206373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Điểm bắt đầu cho tất cả thư mục là thư mục gốc (root), được biểu thị bằng dấu gạch chéo (/)</a:t>
              </a:r>
              <a:endParaRPr sz="1400">
                <a:solidFill>
                  <a:srgbClr val="262626"/>
                </a:solidFill>
                <a:latin typeface="Arial"/>
                <a:ea typeface="Arial"/>
                <a:cs typeface="Arial"/>
                <a:sym typeface="Arial"/>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8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048" name="Google Shape;2048;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049" name="Google Shape;2049;p8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Thư mục làm việc</a:t>
            </a:r>
            <a:endParaRPr sz="2400">
              <a:solidFill>
                <a:srgbClr val="0C0C0C"/>
              </a:solidFill>
              <a:latin typeface="Arial"/>
              <a:ea typeface="Arial"/>
              <a:cs typeface="Arial"/>
              <a:sym typeface="Arial"/>
            </a:endParaRPr>
          </a:p>
        </p:txBody>
      </p:sp>
      <p:grpSp>
        <p:nvGrpSpPr>
          <p:cNvPr id="2050" name="Google Shape;2050;p89"/>
          <p:cNvGrpSpPr/>
          <p:nvPr/>
        </p:nvGrpSpPr>
        <p:grpSpPr>
          <a:xfrm>
            <a:off x="559817" y="1935818"/>
            <a:ext cx="8783192" cy="215444"/>
            <a:chOff x="1027113" y="2063735"/>
            <a:chExt cx="8785225" cy="215494"/>
          </a:xfrm>
        </p:grpSpPr>
        <p:sp>
          <p:nvSpPr>
            <p:cNvPr id="2051" name="Google Shape;2051;p89"/>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52" name="Google Shape;2052;p89"/>
            <p:cNvSpPr/>
            <p:nvPr/>
          </p:nvSpPr>
          <p:spPr>
            <a:xfrm>
              <a:off x="1179513" y="206373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Thư mục đang sử dụng được gọi là thư mục làm việc hay thư mục hiện tại</a:t>
              </a:r>
              <a:endParaRPr sz="1400">
                <a:solidFill>
                  <a:srgbClr val="262626"/>
                </a:solidFill>
                <a:latin typeface="Arial"/>
                <a:ea typeface="Arial"/>
                <a:cs typeface="Arial"/>
                <a:sym typeface="Arial"/>
              </a:endParaRPr>
            </a:p>
          </p:txBody>
        </p:sp>
      </p:grpSp>
      <p:grpSp>
        <p:nvGrpSpPr>
          <p:cNvPr id="2053" name="Google Shape;2053;p89"/>
          <p:cNvGrpSpPr/>
          <p:nvPr/>
        </p:nvGrpSpPr>
        <p:grpSpPr>
          <a:xfrm>
            <a:off x="559817" y="2310331"/>
            <a:ext cx="8783192" cy="215444"/>
            <a:chOff x="1027113" y="2063735"/>
            <a:chExt cx="8785225" cy="215494"/>
          </a:xfrm>
        </p:grpSpPr>
        <p:sp>
          <p:nvSpPr>
            <p:cNvPr id="2054" name="Google Shape;2054;p89"/>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55" name="Google Shape;2055;p89"/>
            <p:cNvSpPr/>
            <p:nvPr/>
          </p:nvSpPr>
          <p:spPr>
            <a:xfrm>
              <a:off x="1179513" y="206373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Thư mục hiện tại được đánh dấu bằng dấu ‘.’</a:t>
              </a:r>
              <a:endParaRPr sz="1400">
                <a:solidFill>
                  <a:srgbClr val="262626"/>
                </a:solidFill>
                <a:latin typeface="Arial"/>
                <a:ea typeface="Arial"/>
                <a:cs typeface="Arial"/>
                <a:sym typeface="Arial"/>
              </a:endParaRPr>
            </a:p>
          </p:txBody>
        </p:sp>
      </p:grpSp>
      <p:grpSp>
        <p:nvGrpSpPr>
          <p:cNvPr id="2056" name="Google Shape;2056;p89"/>
          <p:cNvGrpSpPr/>
          <p:nvPr/>
        </p:nvGrpSpPr>
        <p:grpSpPr>
          <a:xfrm>
            <a:off x="559817" y="2686898"/>
            <a:ext cx="8783192" cy="215444"/>
            <a:chOff x="1027113" y="2063735"/>
            <a:chExt cx="8785225" cy="215494"/>
          </a:xfrm>
        </p:grpSpPr>
        <p:sp>
          <p:nvSpPr>
            <p:cNvPr id="2057" name="Google Shape;2057;p89"/>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58" name="Google Shape;2058;p89"/>
            <p:cNvSpPr/>
            <p:nvPr/>
          </p:nvSpPr>
          <p:spPr>
            <a:xfrm>
              <a:off x="1179513" y="206373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Kiểm tra vị trí thư mục hiện tại bằng lệnh pwd</a:t>
              </a:r>
              <a:endParaRPr sz="1400">
                <a:solidFill>
                  <a:srgbClr val="262626"/>
                </a:solidFill>
                <a:latin typeface="Arial"/>
                <a:ea typeface="Arial"/>
                <a:cs typeface="Arial"/>
                <a:sym typeface="Arial"/>
              </a:endParaRPr>
            </a:p>
          </p:txBody>
        </p:sp>
      </p:grpSp>
      <p:sp>
        <p:nvSpPr>
          <p:cNvPr id="2059" name="Google Shape;2059;p89"/>
          <p:cNvSpPr/>
          <p:nvPr/>
        </p:nvSpPr>
        <p:spPr>
          <a:xfrm>
            <a:off x="449998" y="3163197"/>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Thư mục chính</a:t>
            </a:r>
            <a:endParaRPr sz="2400">
              <a:solidFill>
                <a:srgbClr val="0C0C0C"/>
              </a:solidFill>
              <a:latin typeface="Arial"/>
              <a:ea typeface="Arial"/>
              <a:cs typeface="Arial"/>
              <a:sym typeface="Arial"/>
            </a:endParaRPr>
          </a:p>
        </p:txBody>
      </p:sp>
      <p:grpSp>
        <p:nvGrpSpPr>
          <p:cNvPr id="2060" name="Google Shape;2060;p89"/>
          <p:cNvGrpSpPr/>
          <p:nvPr/>
        </p:nvGrpSpPr>
        <p:grpSpPr>
          <a:xfrm>
            <a:off x="559817" y="3723914"/>
            <a:ext cx="8783192" cy="215444"/>
            <a:chOff x="1027113" y="2063735"/>
            <a:chExt cx="8785225" cy="215494"/>
          </a:xfrm>
        </p:grpSpPr>
        <p:sp>
          <p:nvSpPr>
            <p:cNvPr id="2061" name="Google Shape;2061;p89"/>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62" name="Google Shape;2062;p89"/>
            <p:cNvSpPr/>
            <p:nvPr/>
          </p:nvSpPr>
          <p:spPr>
            <a:xfrm>
              <a:off x="1179513" y="206373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Chỉ định khi tạo tài khoản người dùng lần đầu với thư mục được chỉ định cho mỗi người dùng</a:t>
              </a:r>
              <a:endParaRPr sz="1400">
                <a:solidFill>
                  <a:srgbClr val="262626"/>
                </a:solidFill>
                <a:latin typeface="Arial"/>
                <a:ea typeface="Arial"/>
                <a:cs typeface="Arial"/>
                <a:sym typeface="Arial"/>
              </a:endParaRPr>
            </a:p>
          </p:txBody>
        </p:sp>
      </p:grpSp>
      <p:grpSp>
        <p:nvGrpSpPr>
          <p:cNvPr id="2063" name="Google Shape;2063;p89"/>
          <p:cNvGrpSpPr/>
          <p:nvPr/>
        </p:nvGrpSpPr>
        <p:grpSpPr>
          <a:xfrm>
            <a:off x="559817" y="4098427"/>
            <a:ext cx="8783192" cy="215444"/>
            <a:chOff x="1027113" y="2063735"/>
            <a:chExt cx="8785225" cy="215494"/>
          </a:xfrm>
        </p:grpSpPr>
        <p:sp>
          <p:nvSpPr>
            <p:cNvPr id="2064" name="Google Shape;2064;p89"/>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65" name="Google Shape;2065;p89"/>
            <p:cNvSpPr/>
            <p:nvPr/>
          </p:nvSpPr>
          <p:spPr>
            <a:xfrm>
              <a:off x="1179513" y="206373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Người dùng có thể làm việc với các tệp hoặc thư mục con trong thư mục chính của họ</a:t>
              </a:r>
              <a:endParaRPr sz="1400">
                <a:solidFill>
                  <a:srgbClr val="262626"/>
                </a:solidFill>
                <a:latin typeface="Arial"/>
                <a:ea typeface="Arial"/>
                <a:cs typeface="Arial"/>
                <a:sym typeface="Arial"/>
              </a:endParaRPr>
            </a:p>
          </p:txBody>
        </p:sp>
      </p:grpSp>
      <p:grpSp>
        <p:nvGrpSpPr>
          <p:cNvPr id="2066" name="Google Shape;2066;p89"/>
          <p:cNvGrpSpPr/>
          <p:nvPr/>
        </p:nvGrpSpPr>
        <p:grpSpPr>
          <a:xfrm>
            <a:off x="559817" y="4474994"/>
            <a:ext cx="8783192" cy="215444"/>
            <a:chOff x="1027113" y="2063735"/>
            <a:chExt cx="8785225" cy="215494"/>
          </a:xfrm>
        </p:grpSpPr>
        <p:sp>
          <p:nvSpPr>
            <p:cNvPr id="2067" name="Google Shape;2067;p89"/>
            <p:cNvSpPr/>
            <p:nvPr/>
          </p:nvSpPr>
          <p:spPr>
            <a:xfrm>
              <a:off x="1027113" y="207510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68" name="Google Shape;2068;p89"/>
            <p:cNvSpPr/>
            <p:nvPr/>
          </p:nvSpPr>
          <p:spPr>
            <a:xfrm>
              <a:off x="1179513" y="206373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Thư mục chính được biểu thị bằng ký hiệu ‘~’ -&gt; ~pi</a:t>
              </a:r>
              <a:endParaRPr sz="1400">
                <a:solidFill>
                  <a:srgbClr val="262626"/>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Lịch sử của Linux (UNIX)</a:t>
            </a:r>
            <a:endParaRPr/>
          </a:p>
        </p:txBody>
      </p:sp>
      <p:sp>
        <p:nvSpPr>
          <p:cNvPr id="297" name="Google Shape;297;p9"/>
          <p:cNvSpPr/>
          <p:nvPr/>
        </p:nvSpPr>
        <p:spPr>
          <a:xfrm>
            <a:off x="712182" y="2182510"/>
            <a:ext cx="8881761" cy="155088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công việc của Bell Labs, cùng một hệ điều hành có thể được sử dụng trong các nền tảng khác nhau chỉ bằng cách biên dịch mã cho từng máy tính.</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UNIX được phát triển với C không chỉ điều khiển phần cứng trực tiếp như hợp ngữ mà còn có thể tạo mã bất kể loại phần cứng. (Được phát triển bởi Dennis Ritchie)</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đó, mã nguồn được viết bằng ngôn ngữ C có thể được sử dụng trong các môi trường phần cứng khác nhau thông qua quá trình biên dịch.</a:t>
            </a:r>
            <a:endParaRPr sz="1300">
              <a:solidFill>
                <a:srgbClr val="262626"/>
              </a:solidFill>
              <a:latin typeface="Arial"/>
              <a:ea typeface="Arial"/>
              <a:cs typeface="Arial"/>
              <a:sym typeface="Arial"/>
            </a:endParaRPr>
          </a:p>
        </p:txBody>
      </p:sp>
      <p:grpSp>
        <p:nvGrpSpPr>
          <p:cNvPr id="298" name="Google Shape;298;p9"/>
          <p:cNvGrpSpPr/>
          <p:nvPr/>
        </p:nvGrpSpPr>
        <p:grpSpPr>
          <a:xfrm>
            <a:off x="559817" y="1936761"/>
            <a:ext cx="8783192" cy="215394"/>
            <a:chOff x="1027113" y="2045625"/>
            <a:chExt cx="8785225" cy="215444"/>
          </a:xfrm>
        </p:grpSpPr>
        <p:sp>
          <p:nvSpPr>
            <p:cNvPr id="299" name="Google Shape;299;p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00" name="Google Shape;300;p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Cải thiện UNIX với ngôn ngữ C</a:t>
              </a:r>
              <a:endParaRPr/>
            </a:p>
          </p:txBody>
        </p:sp>
      </p:grpSp>
      <p:sp>
        <p:nvSpPr>
          <p:cNvPr id="301" name="Google Shape;301;p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Linux</a:t>
            </a:r>
            <a:endParaRPr sz="1800">
              <a:solidFill>
                <a:schemeClr val="lt1"/>
              </a:solidFill>
              <a:latin typeface="Arial"/>
              <a:ea typeface="Arial"/>
              <a:cs typeface="Arial"/>
              <a:sym typeface="Arial"/>
            </a:endParaRPr>
          </a:p>
        </p:txBody>
      </p:sp>
      <p:sp>
        <p:nvSpPr>
          <p:cNvPr id="302" name="Google Shape;302;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nvGrpSpPr>
          <p:cNvPr id="303" name="Google Shape;303;p9"/>
          <p:cNvGrpSpPr/>
          <p:nvPr/>
        </p:nvGrpSpPr>
        <p:grpSpPr>
          <a:xfrm>
            <a:off x="2036713" y="3785234"/>
            <a:ext cx="5829397" cy="1616137"/>
            <a:chOff x="2036713" y="4391024"/>
            <a:chExt cx="5829397" cy="1616137"/>
          </a:xfrm>
        </p:grpSpPr>
        <p:sp>
          <p:nvSpPr>
            <p:cNvPr id="304" name="Google Shape;304;p9"/>
            <p:cNvSpPr/>
            <p:nvPr/>
          </p:nvSpPr>
          <p:spPr>
            <a:xfrm>
              <a:off x="2036713" y="4391024"/>
              <a:ext cx="5829397" cy="1616137"/>
            </a:xfrm>
            <a:prstGeom prst="roundRect">
              <a:avLst>
                <a:gd fmla="val 0" name="adj"/>
              </a:avLst>
            </a:prstGeom>
            <a:solidFill>
              <a:srgbClr val="FCFCFC"/>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v</a:t>
              </a:r>
              <a:endParaRPr sz="1800">
                <a:solidFill>
                  <a:schemeClr val="lt1"/>
                </a:solidFill>
                <a:latin typeface="Malgun Gothic"/>
                <a:ea typeface="Malgun Gothic"/>
                <a:cs typeface="Malgun Gothic"/>
                <a:sym typeface="Malgun Gothic"/>
              </a:endParaRPr>
            </a:p>
          </p:txBody>
        </p:sp>
        <p:grpSp>
          <p:nvGrpSpPr>
            <p:cNvPr id="305" name="Google Shape;305;p9"/>
            <p:cNvGrpSpPr/>
            <p:nvPr/>
          </p:nvGrpSpPr>
          <p:grpSpPr>
            <a:xfrm>
              <a:off x="4917603" y="4515092"/>
              <a:ext cx="2645683" cy="1368000"/>
              <a:chOff x="5666025" y="4555593"/>
              <a:chExt cx="2645683" cy="1368000"/>
            </a:xfrm>
          </p:grpSpPr>
          <p:sp>
            <p:nvSpPr>
              <p:cNvPr id="306" name="Google Shape;306;p9"/>
              <p:cNvSpPr txBox="1"/>
              <p:nvPr/>
            </p:nvSpPr>
            <p:spPr>
              <a:xfrm>
                <a:off x="7144870" y="5691330"/>
                <a:ext cx="1065997"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C Language Logo</a:t>
                </a:r>
                <a:endParaRPr/>
              </a:p>
            </p:txBody>
          </p:sp>
          <p:sp>
            <p:nvSpPr>
              <p:cNvPr id="307" name="Google Shape;307;p9"/>
              <p:cNvSpPr/>
              <p:nvPr/>
            </p:nvSpPr>
            <p:spPr>
              <a:xfrm>
                <a:off x="5666025" y="4555593"/>
                <a:ext cx="1368000" cy="1368000"/>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08" name="Google Shape;308;p9"/>
              <p:cNvGrpSpPr/>
              <p:nvPr/>
            </p:nvGrpSpPr>
            <p:grpSpPr>
              <a:xfrm>
                <a:off x="7096009" y="5691330"/>
                <a:ext cx="1215699" cy="232263"/>
                <a:chOff x="6509044" y="5758869"/>
                <a:chExt cx="1215699" cy="232263"/>
              </a:xfrm>
            </p:grpSpPr>
            <p:cxnSp>
              <p:nvCxnSpPr>
                <p:cNvPr id="309" name="Google Shape;309;p9"/>
                <p:cNvCxnSpPr/>
                <p:nvPr/>
              </p:nvCxnSpPr>
              <p:spPr>
                <a:xfrm>
                  <a:off x="6509044" y="5991132"/>
                  <a:ext cx="1215699" cy="0"/>
                </a:xfrm>
                <a:prstGeom prst="straightConnector1">
                  <a:avLst/>
                </a:prstGeom>
                <a:noFill/>
                <a:ln cap="flat" cmpd="sng" w="9525">
                  <a:solidFill>
                    <a:srgbClr val="000000"/>
                  </a:solidFill>
                  <a:prstDash val="solid"/>
                  <a:miter lim="800000"/>
                  <a:headEnd len="sm" w="sm" type="none"/>
                  <a:tailEnd len="sm" w="sm" type="none"/>
                </a:ln>
              </p:spPr>
            </p:cxnSp>
            <p:cxnSp>
              <p:nvCxnSpPr>
                <p:cNvPr id="310" name="Google Shape;310;p9"/>
                <p:cNvCxnSpPr/>
                <p:nvPr/>
              </p:nvCxnSpPr>
              <p:spPr>
                <a:xfrm>
                  <a:off x="7724743" y="5758869"/>
                  <a:ext cx="0" cy="232263"/>
                </a:xfrm>
                <a:prstGeom prst="straightConnector1">
                  <a:avLst/>
                </a:prstGeom>
                <a:noFill/>
                <a:ln cap="flat" cmpd="sng" w="9525">
                  <a:solidFill>
                    <a:srgbClr val="000000"/>
                  </a:solidFill>
                  <a:prstDash val="solid"/>
                  <a:miter lim="800000"/>
                  <a:headEnd len="sm" w="sm" type="none"/>
                  <a:tailEnd len="sm" w="sm" type="none"/>
                </a:ln>
              </p:spPr>
            </p:cxnSp>
          </p:grpSp>
          <p:pic>
            <p:nvPicPr>
              <p:cNvPr descr="1. 오리엔테이션 - C언어 입문자를 위한 자습서" id="311" name="Google Shape;311;p9"/>
              <p:cNvPicPr preferRelativeResize="0"/>
              <p:nvPr/>
            </p:nvPicPr>
            <p:blipFill rotWithShape="1">
              <a:blip r:embed="rId3">
                <a:alphaModFix/>
              </a:blip>
              <a:srcRect b="0" l="0" r="0" t="0"/>
              <a:stretch/>
            </p:blipFill>
            <p:spPr>
              <a:xfrm>
                <a:off x="5729011" y="4616574"/>
                <a:ext cx="1244033" cy="1244033"/>
              </a:xfrm>
              <a:prstGeom prst="rect">
                <a:avLst/>
              </a:prstGeom>
              <a:noFill/>
              <a:ln>
                <a:noFill/>
              </a:ln>
            </p:spPr>
          </p:pic>
        </p:grpSp>
        <p:grpSp>
          <p:nvGrpSpPr>
            <p:cNvPr id="312" name="Google Shape;312;p9"/>
            <p:cNvGrpSpPr/>
            <p:nvPr/>
          </p:nvGrpSpPr>
          <p:grpSpPr>
            <a:xfrm>
              <a:off x="2329078" y="4527018"/>
              <a:ext cx="2470586" cy="1368000"/>
              <a:chOff x="2094863" y="4555593"/>
              <a:chExt cx="2470586" cy="1368000"/>
            </a:xfrm>
          </p:grpSpPr>
          <p:pic>
            <p:nvPicPr>
              <p:cNvPr id="313" name="Google Shape;313;p9"/>
              <p:cNvPicPr preferRelativeResize="0"/>
              <p:nvPr/>
            </p:nvPicPr>
            <p:blipFill rotWithShape="1">
              <a:blip r:embed="rId4">
                <a:alphaModFix/>
              </a:blip>
              <a:srcRect b="0" l="0" r="0" t="0"/>
              <a:stretch/>
            </p:blipFill>
            <p:spPr>
              <a:xfrm>
                <a:off x="2094863" y="4555593"/>
                <a:ext cx="1368000" cy="1368000"/>
              </a:xfrm>
              <a:prstGeom prst="rect">
                <a:avLst/>
              </a:prstGeom>
              <a:solidFill>
                <a:srgbClr val="BFBFBF"/>
              </a:solidFill>
              <a:ln cap="flat" cmpd="sng" w="9525">
                <a:solidFill>
                  <a:srgbClr val="BFBFBF"/>
                </a:solidFill>
                <a:prstDash val="solid"/>
                <a:round/>
                <a:headEnd len="sm" w="sm" type="none"/>
                <a:tailEnd len="sm" w="sm" type="none"/>
              </a:ln>
            </p:spPr>
          </p:pic>
          <p:sp>
            <p:nvSpPr>
              <p:cNvPr id="314" name="Google Shape;314;p9"/>
              <p:cNvSpPr txBox="1"/>
              <p:nvPr/>
            </p:nvSpPr>
            <p:spPr>
              <a:xfrm>
                <a:off x="3573708" y="5691330"/>
                <a:ext cx="902491"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Dennis Ritchie</a:t>
                </a:r>
                <a:endParaRPr/>
              </a:p>
            </p:txBody>
          </p:sp>
          <p:grpSp>
            <p:nvGrpSpPr>
              <p:cNvPr id="315" name="Google Shape;315;p9"/>
              <p:cNvGrpSpPr/>
              <p:nvPr/>
            </p:nvGrpSpPr>
            <p:grpSpPr>
              <a:xfrm>
                <a:off x="3524847" y="5691330"/>
                <a:ext cx="1040602" cy="232263"/>
                <a:chOff x="6509044" y="5758869"/>
                <a:chExt cx="1040602" cy="232263"/>
              </a:xfrm>
            </p:grpSpPr>
            <p:cxnSp>
              <p:nvCxnSpPr>
                <p:cNvPr id="316" name="Google Shape;316;p9"/>
                <p:cNvCxnSpPr/>
                <p:nvPr/>
              </p:nvCxnSpPr>
              <p:spPr>
                <a:xfrm>
                  <a:off x="6509044" y="5991132"/>
                  <a:ext cx="1040602" cy="0"/>
                </a:xfrm>
                <a:prstGeom prst="straightConnector1">
                  <a:avLst/>
                </a:prstGeom>
                <a:noFill/>
                <a:ln cap="flat" cmpd="sng" w="9525">
                  <a:solidFill>
                    <a:srgbClr val="000000"/>
                  </a:solidFill>
                  <a:prstDash val="solid"/>
                  <a:miter lim="800000"/>
                  <a:headEnd len="sm" w="sm" type="none"/>
                  <a:tailEnd len="sm" w="sm" type="none"/>
                </a:ln>
              </p:spPr>
            </p:cxnSp>
            <p:cxnSp>
              <p:nvCxnSpPr>
                <p:cNvPr id="317" name="Google Shape;317;p9"/>
                <p:cNvCxnSpPr/>
                <p:nvPr/>
              </p:nvCxnSpPr>
              <p:spPr>
                <a:xfrm>
                  <a:off x="7549646" y="5758869"/>
                  <a:ext cx="0" cy="232263"/>
                </a:xfrm>
                <a:prstGeom prst="straightConnector1">
                  <a:avLst/>
                </a:prstGeom>
                <a:noFill/>
                <a:ln cap="flat" cmpd="sng" w="9525">
                  <a:solidFill>
                    <a:srgbClr val="000000"/>
                  </a:solidFill>
                  <a:prstDash val="solid"/>
                  <a:miter lim="800000"/>
                  <a:headEnd len="sm" w="sm" type="none"/>
                  <a:tailEnd len="sm" w="sm" type="none"/>
                </a:ln>
              </p:spPr>
            </p:cxnSp>
          </p:grpSp>
        </p:gr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9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075" name="Google Shape;2075;p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076" name="Google Shape;2076;p9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 tả thư mục chính</a:t>
            </a:r>
            <a:endParaRPr/>
          </a:p>
        </p:txBody>
      </p:sp>
      <p:graphicFrame>
        <p:nvGraphicFramePr>
          <p:cNvPr id="2077" name="Google Shape;2077;p90"/>
          <p:cNvGraphicFramePr/>
          <p:nvPr/>
        </p:nvGraphicFramePr>
        <p:xfrm>
          <a:off x="449998" y="1879383"/>
          <a:ext cx="3000000" cy="3000000"/>
        </p:xfrm>
        <a:graphic>
          <a:graphicData uri="http://schemas.openxmlformats.org/drawingml/2006/table">
            <a:tbl>
              <a:tblPr bandRow="1" firstRow="1">
                <a:noFill/>
                <a:tableStyleId>{2C95443A-0FA5-43C8-9287-9C9D9076A346}</a:tableStyleId>
              </a:tblPr>
              <a:tblGrid>
                <a:gridCol w="1255925"/>
                <a:gridCol w="7749050"/>
              </a:tblGrid>
              <a:tr h="368025">
                <a:tc>
                  <a:txBody>
                    <a:bodyPr/>
                    <a:lstStyle/>
                    <a:p>
                      <a:pPr indent="0" lvl="0" marL="0" marR="0" rtl="0" algn="ctr">
                        <a:spcBef>
                          <a:spcPts val="0"/>
                        </a:spcBef>
                        <a:spcAft>
                          <a:spcPts val="0"/>
                        </a:spcAft>
                        <a:buNone/>
                      </a:pPr>
                      <a:r>
                        <a:rPr b="1" lang="en-US" sz="1400" u="none" cap="none" strike="noStrike">
                          <a:solidFill>
                            <a:srgbClr val="193EB0"/>
                          </a:solidFill>
                          <a:latin typeface="Arial"/>
                          <a:ea typeface="Arial"/>
                          <a:cs typeface="Arial"/>
                          <a:sym typeface="Arial"/>
                        </a:rPr>
                        <a:t>Thư mục</a:t>
                      </a:r>
                      <a:endParaRPr/>
                    </a:p>
                  </a:txBody>
                  <a:tcPr marT="45725" marB="45725" marR="91450" marL="91450" anchor="ctr">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400" u="none" cap="none" strike="noStrike">
                          <a:solidFill>
                            <a:srgbClr val="193EB0"/>
                          </a:solidFill>
                          <a:latin typeface="Arial"/>
                          <a:ea typeface="Arial"/>
                          <a:cs typeface="Arial"/>
                          <a:sym typeface="Arial"/>
                        </a:rPr>
                        <a:t>Kiểu tệp tin</a:t>
                      </a:r>
                      <a:endParaRPr/>
                    </a:p>
                  </a:txBody>
                  <a:tcPr marT="45725" marB="45725" marR="91450" marL="91450" anchor="ctr">
                    <a:lnL cap="flat" cmpd="sng" w="9525">
                      <a:solidFill>
                        <a:srgbClr val="BFBFBF"/>
                      </a:solidFill>
                      <a:prstDash val="solid"/>
                      <a:round/>
                      <a:headEnd len="sm" w="sm" type="none"/>
                      <a:tailEnd len="sm" w="sm" type="none"/>
                    </a:lnL>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30100">
                <a:tc>
                  <a:txBody>
                    <a:bodyPr/>
                    <a:lstStyle/>
                    <a:p>
                      <a:pPr indent="0" lvl="0" marL="0" marR="0" rtl="0" algn="l">
                        <a:lnSpc>
                          <a:spcPct val="100000"/>
                        </a:lnSpc>
                        <a:spcBef>
                          <a:spcPts val="0"/>
                        </a:spcBef>
                        <a:spcAft>
                          <a:spcPts val="0"/>
                        </a:spcAft>
                        <a:buNone/>
                      </a:pPr>
                      <a:r>
                        <a:rPr b="1" lang="en-US" sz="1400" u="none" cap="none" strike="noStrike">
                          <a:solidFill>
                            <a:srgbClr val="262626"/>
                          </a:solidFill>
                          <a:latin typeface="Arial"/>
                          <a:ea typeface="Arial"/>
                          <a:cs typeface="Arial"/>
                          <a:sym typeface="Arial"/>
                        </a:rPr>
                        <a:t>dev</a:t>
                      </a:r>
                      <a:endParaRPr/>
                    </a:p>
                  </a:txBody>
                  <a:tcPr marT="16650" marB="16650" marR="60250" marL="602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Thư mục chứa tệp thiết bị.</a:t>
                      </a:r>
                      <a:endParaRPr/>
                    </a:p>
                  </a:txBody>
                  <a:tcPr marT="16650" marB="16650" marR="60250" marL="6025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100">
                <a:tc>
                  <a:txBody>
                    <a:bodyPr/>
                    <a:lstStyle/>
                    <a:p>
                      <a:pPr indent="0" lvl="0" marL="0" marR="0" rtl="0" algn="l">
                        <a:lnSpc>
                          <a:spcPct val="100000"/>
                        </a:lnSpc>
                        <a:spcBef>
                          <a:spcPts val="0"/>
                        </a:spcBef>
                        <a:spcAft>
                          <a:spcPts val="0"/>
                        </a:spcAft>
                        <a:buNone/>
                      </a:pPr>
                      <a:r>
                        <a:rPr b="1" lang="en-US" sz="1400" u="none" cap="none" strike="noStrike">
                          <a:solidFill>
                            <a:srgbClr val="262626"/>
                          </a:solidFill>
                          <a:latin typeface="Arial"/>
                          <a:ea typeface="Arial"/>
                          <a:cs typeface="Arial"/>
                          <a:sym typeface="Arial"/>
                        </a:rPr>
                        <a:t>home</a:t>
                      </a:r>
                      <a:endParaRPr/>
                    </a:p>
                  </a:txBody>
                  <a:tcPr marT="16650" marB="16650" marR="60250" marL="602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Vị trí tạo thư mục chính người dùng.</a:t>
                      </a:r>
                      <a:endParaRPr/>
                    </a:p>
                  </a:txBody>
                  <a:tcPr marT="16650" marB="16650" marR="60250" marL="6025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100">
                <a:tc>
                  <a:txBody>
                    <a:bodyPr/>
                    <a:lstStyle/>
                    <a:p>
                      <a:pPr indent="0" lvl="0" marL="0" marR="0" rtl="0" algn="l">
                        <a:lnSpc>
                          <a:spcPct val="100000"/>
                        </a:lnSpc>
                        <a:spcBef>
                          <a:spcPts val="0"/>
                        </a:spcBef>
                        <a:spcAft>
                          <a:spcPts val="0"/>
                        </a:spcAft>
                        <a:buNone/>
                      </a:pPr>
                      <a:r>
                        <a:rPr b="1" lang="en-US" sz="1400" u="none" cap="none" strike="noStrike">
                          <a:solidFill>
                            <a:srgbClr val="262626"/>
                          </a:solidFill>
                          <a:latin typeface="Arial"/>
                          <a:ea typeface="Arial"/>
                          <a:cs typeface="Arial"/>
                          <a:sym typeface="Arial"/>
                        </a:rPr>
                        <a:t>media</a:t>
                      </a:r>
                      <a:endParaRPr/>
                    </a:p>
                  </a:txBody>
                  <a:tcPr marT="16650" marB="16650" marR="60250" marL="602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Thư mục gán thiết bị bên ngoài như CD-ROM và USB.</a:t>
                      </a:r>
                      <a:endParaRPr/>
                    </a:p>
                  </a:txBody>
                  <a:tcPr marT="16650" marB="16650" marR="60250" marL="6025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100">
                <a:tc>
                  <a:txBody>
                    <a:bodyPr/>
                    <a:lstStyle/>
                    <a:p>
                      <a:pPr indent="0" lvl="0" marL="0" marR="0" rtl="0" algn="l">
                        <a:lnSpc>
                          <a:spcPct val="100000"/>
                        </a:lnSpc>
                        <a:spcBef>
                          <a:spcPts val="0"/>
                        </a:spcBef>
                        <a:spcAft>
                          <a:spcPts val="0"/>
                        </a:spcAft>
                        <a:buNone/>
                      </a:pPr>
                      <a:r>
                        <a:rPr b="1" lang="en-US" sz="1400" u="none" cap="none" strike="noStrike">
                          <a:solidFill>
                            <a:srgbClr val="262626"/>
                          </a:solidFill>
                          <a:latin typeface="Arial"/>
                          <a:ea typeface="Arial"/>
                          <a:cs typeface="Arial"/>
                          <a:sym typeface="Arial"/>
                        </a:rPr>
                        <a:t>opt</a:t>
                      </a:r>
                      <a:endParaRPr/>
                    </a:p>
                  </a:txBody>
                  <a:tcPr marT="16650" marB="16650" marR="60250" marL="602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Vị trí cài đặt gói bổ sung.</a:t>
                      </a:r>
                      <a:endParaRPr/>
                    </a:p>
                  </a:txBody>
                  <a:tcPr marT="16650" marB="16650" marR="60250" marL="6025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100">
                <a:tc>
                  <a:txBody>
                    <a:bodyPr/>
                    <a:lstStyle/>
                    <a:p>
                      <a:pPr indent="0" lvl="0" marL="0" marR="0" rtl="0" algn="l">
                        <a:lnSpc>
                          <a:spcPct val="100000"/>
                        </a:lnSpc>
                        <a:spcBef>
                          <a:spcPts val="0"/>
                        </a:spcBef>
                        <a:spcAft>
                          <a:spcPts val="0"/>
                        </a:spcAft>
                        <a:buNone/>
                      </a:pPr>
                      <a:r>
                        <a:rPr b="1" lang="en-US" sz="1400" u="none" cap="none" strike="noStrike">
                          <a:solidFill>
                            <a:srgbClr val="262626"/>
                          </a:solidFill>
                          <a:latin typeface="Arial"/>
                          <a:ea typeface="Arial"/>
                          <a:cs typeface="Arial"/>
                          <a:sym typeface="Arial"/>
                        </a:rPr>
                        <a:t>root</a:t>
                      </a:r>
                      <a:endParaRPr/>
                    </a:p>
                  </a:txBody>
                  <a:tcPr marT="16650" marB="16650" marR="60250" marL="602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Thư mục chính của tài khoản gốc. Đừng nhầm lẫn vì thư mục này khác với thư mục gốc (/).</a:t>
                      </a:r>
                      <a:endParaRPr/>
                    </a:p>
                  </a:txBody>
                  <a:tcPr marT="16650" marB="16650" marR="60250" marL="6025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100">
                <a:tc>
                  <a:txBody>
                    <a:bodyPr/>
                    <a:lstStyle/>
                    <a:p>
                      <a:pPr indent="0" lvl="0" marL="0" marR="0" rtl="0" algn="l">
                        <a:lnSpc>
                          <a:spcPct val="100000"/>
                        </a:lnSpc>
                        <a:spcBef>
                          <a:spcPts val="0"/>
                        </a:spcBef>
                        <a:spcAft>
                          <a:spcPts val="0"/>
                        </a:spcAft>
                        <a:buNone/>
                      </a:pPr>
                      <a:r>
                        <a:rPr b="1" lang="en-US" sz="1400" u="none" cap="none" strike="noStrike">
                          <a:solidFill>
                            <a:srgbClr val="262626"/>
                          </a:solidFill>
                          <a:latin typeface="Arial"/>
                          <a:ea typeface="Arial"/>
                          <a:cs typeface="Arial"/>
                          <a:sym typeface="Arial"/>
                        </a:rPr>
                        <a:t>sys</a:t>
                      </a:r>
                      <a:endParaRPr/>
                    </a:p>
                  </a:txBody>
                  <a:tcPr marT="16650" marB="16650" marR="60250" marL="602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Thư mục này chứa tệp tin liên quan đến Linux kernel.</a:t>
                      </a:r>
                      <a:endParaRPr/>
                    </a:p>
                  </a:txBody>
                  <a:tcPr marT="16650" marB="16650" marR="60250" marL="6025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55475">
                <a:tc>
                  <a:txBody>
                    <a:bodyPr/>
                    <a:lstStyle/>
                    <a:p>
                      <a:pPr indent="0" lvl="0" marL="0" marR="0" rtl="0" algn="l">
                        <a:lnSpc>
                          <a:spcPct val="100000"/>
                        </a:lnSpc>
                        <a:spcBef>
                          <a:spcPts val="0"/>
                        </a:spcBef>
                        <a:spcAft>
                          <a:spcPts val="0"/>
                        </a:spcAft>
                        <a:buNone/>
                      </a:pPr>
                      <a:r>
                        <a:rPr b="1" lang="en-US" sz="1400" u="none" cap="none" strike="noStrike">
                          <a:solidFill>
                            <a:srgbClr val="262626"/>
                          </a:solidFill>
                          <a:latin typeface="Arial"/>
                          <a:ea typeface="Arial"/>
                          <a:cs typeface="Arial"/>
                          <a:sym typeface="Arial"/>
                        </a:rPr>
                        <a:t>usr</a:t>
                      </a:r>
                      <a:endParaRPr/>
                    </a:p>
                  </a:txBody>
                  <a:tcPr marT="16650" marB="16650" marR="60250" marL="602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Có rất nhiều tệp tin, bao gồm tệp thực thi chính, tệp thư viện và tệp tiêu đề. Để tham khảo, </a:t>
                      </a:r>
                      <a:endParaRPr b="0" sz="14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usr là viết tắt của Unix System Resource.</a:t>
                      </a:r>
                      <a:endParaRPr/>
                    </a:p>
                  </a:txBody>
                  <a:tcPr marT="16650" marB="16650" marR="60250" marL="6025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100">
                <a:tc>
                  <a:txBody>
                    <a:bodyPr/>
                    <a:lstStyle/>
                    <a:p>
                      <a:pPr indent="0" lvl="0" marL="0" marR="0" rtl="0" algn="l">
                        <a:lnSpc>
                          <a:spcPct val="100000"/>
                        </a:lnSpc>
                        <a:spcBef>
                          <a:spcPts val="0"/>
                        </a:spcBef>
                        <a:spcAft>
                          <a:spcPts val="0"/>
                        </a:spcAft>
                        <a:buNone/>
                      </a:pPr>
                      <a:r>
                        <a:rPr b="1" lang="en-US" sz="1400" u="none" cap="none" strike="noStrike">
                          <a:solidFill>
                            <a:srgbClr val="262626"/>
                          </a:solidFill>
                          <a:latin typeface="Arial"/>
                          <a:ea typeface="Arial"/>
                          <a:cs typeface="Arial"/>
                          <a:sym typeface="Arial"/>
                        </a:rPr>
                        <a:t>bin</a:t>
                      </a:r>
                      <a:endParaRPr/>
                    </a:p>
                  </a:txBody>
                  <a:tcPr marT="16650" marB="16650" marR="60250" marL="602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Có một tệp thực thi (lệnh).</a:t>
                      </a:r>
                      <a:endParaRPr/>
                    </a:p>
                  </a:txBody>
                  <a:tcPr marT="16650" marB="16650" marR="60250" marL="6025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grpSp>
        <p:nvGrpSpPr>
          <p:cNvPr id="2083" name="Google Shape;2083;p91"/>
          <p:cNvGrpSpPr/>
          <p:nvPr/>
        </p:nvGrpSpPr>
        <p:grpSpPr>
          <a:xfrm>
            <a:off x="567460" y="2241527"/>
            <a:ext cx="5040000" cy="3688693"/>
            <a:chOff x="3657599" y="2015697"/>
            <a:chExt cx="5686996" cy="4162219"/>
          </a:xfrm>
        </p:grpSpPr>
        <p:grpSp>
          <p:nvGrpSpPr>
            <p:cNvPr id="2084" name="Google Shape;2084;p91"/>
            <p:cNvGrpSpPr/>
            <p:nvPr/>
          </p:nvGrpSpPr>
          <p:grpSpPr>
            <a:xfrm>
              <a:off x="3657599" y="2015697"/>
              <a:ext cx="5686996" cy="4162219"/>
              <a:chOff x="3657600" y="2664031"/>
              <a:chExt cx="5686996" cy="4162219"/>
            </a:xfrm>
          </p:grpSpPr>
          <p:pic>
            <p:nvPicPr>
              <p:cNvPr descr="텍스트, 스크린샷, 모니터, 컴퓨터이(가) 표시된 사진&#10;&#10;자동 생성된 설명" id="2085" name="Google Shape;2085;p91"/>
              <p:cNvPicPr preferRelativeResize="0"/>
              <p:nvPr/>
            </p:nvPicPr>
            <p:blipFill rotWithShape="1">
              <a:blip r:embed="rId3">
                <a:alphaModFix/>
              </a:blip>
              <a:srcRect b="0" l="0" r="0" t="0"/>
              <a:stretch/>
            </p:blipFill>
            <p:spPr>
              <a:xfrm>
                <a:off x="3657600" y="3661964"/>
                <a:ext cx="5686994" cy="3164286"/>
              </a:xfrm>
              <a:prstGeom prst="rect">
                <a:avLst/>
              </a:prstGeom>
              <a:noFill/>
              <a:ln>
                <a:noFill/>
              </a:ln>
            </p:spPr>
          </p:pic>
          <p:pic>
            <p:nvPicPr>
              <p:cNvPr descr="텍스트이(가) 표시된 사진&#10;&#10;자동 생성된 설명" id="2086" name="Google Shape;2086;p91"/>
              <p:cNvPicPr preferRelativeResize="0"/>
              <p:nvPr/>
            </p:nvPicPr>
            <p:blipFill rotWithShape="1">
              <a:blip r:embed="rId4">
                <a:alphaModFix/>
              </a:blip>
              <a:srcRect b="5788" l="0" r="0" t="0"/>
              <a:stretch/>
            </p:blipFill>
            <p:spPr>
              <a:xfrm>
                <a:off x="3657600" y="2664031"/>
                <a:ext cx="5686996" cy="2981119"/>
              </a:xfrm>
              <a:prstGeom prst="rect">
                <a:avLst/>
              </a:prstGeom>
              <a:noFill/>
              <a:ln>
                <a:noFill/>
              </a:ln>
            </p:spPr>
          </p:pic>
        </p:grpSp>
        <p:sp>
          <p:nvSpPr>
            <p:cNvPr id="2087" name="Google Shape;2087;p91"/>
            <p:cNvSpPr/>
            <p:nvPr/>
          </p:nvSpPr>
          <p:spPr>
            <a:xfrm>
              <a:off x="5471265" y="2474080"/>
              <a:ext cx="809153" cy="10133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088" name="Google Shape;2088;p91"/>
            <p:cNvSpPr/>
            <p:nvPr/>
          </p:nvSpPr>
          <p:spPr>
            <a:xfrm>
              <a:off x="5470700" y="2580286"/>
              <a:ext cx="1076983" cy="921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089" name="Google Shape;2089;p91"/>
            <p:cNvSpPr/>
            <p:nvPr/>
          </p:nvSpPr>
          <p:spPr>
            <a:xfrm>
              <a:off x="5465567" y="4377336"/>
              <a:ext cx="1303149" cy="921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090" name="Google Shape;2090;p91"/>
            <p:cNvSpPr/>
            <p:nvPr/>
          </p:nvSpPr>
          <p:spPr>
            <a:xfrm>
              <a:off x="4692372" y="3476090"/>
              <a:ext cx="565427" cy="1878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091" name="Google Shape;2091;p9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rmdir -p</a:t>
            </a:r>
            <a:endParaRPr/>
          </a:p>
        </p:txBody>
      </p:sp>
      <p:sp>
        <p:nvSpPr>
          <p:cNvPr id="2092" name="Google Shape;2092;p9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093" name="Google Shape;2093;p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094" name="Google Shape;2094;p91"/>
          <p:cNvSpPr/>
          <p:nvPr/>
        </p:nvSpPr>
        <p:spPr>
          <a:xfrm>
            <a:off x="559817" y="1942726"/>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095" name="Google Shape;2095;p91"/>
          <p:cNvSpPr/>
          <p:nvPr/>
        </p:nvSpPr>
        <p:spPr>
          <a:xfrm>
            <a:off x="712182" y="1931359"/>
            <a:ext cx="850373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rmdir &lt;Tên thư mục&gt;</a:t>
            </a:r>
            <a:endParaRPr/>
          </a:p>
        </p:txBody>
      </p:sp>
      <p:sp>
        <p:nvSpPr>
          <p:cNvPr id="2096" name="Google Shape;2096;p91"/>
          <p:cNvSpPr/>
          <p:nvPr/>
        </p:nvSpPr>
        <p:spPr>
          <a:xfrm>
            <a:off x="5715002" y="2175461"/>
            <a:ext cx="3772009"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option -p được sử dụng, thư mục cấp trên của &lt;tên thư mục&gt; sẽ bị xóa cùng nhau.</a:t>
            </a:r>
            <a:endParaRPr sz="1300">
              <a:solidFill>
                <a:srgbClr val="262626"/>
              </a:solidFill>
              <a:latin typeface="Arial"/>
              <a:ea typeface="Arial"/>
              <a:cs typeface="Arial"/>
              <a:sym typeface="Arial"/>
            </a:endParaRPr>
          </a:p>
        </p:txBody>
      </p:sp>
      <p:grpSp>
        <p:nvGrpSpPr>
          <p:cNvPr id="2097" name="Google Shape;2097;p91"/>
          <p:cNvGrpSpPr/>
          <p:nvPr/>
        </p:nvGrpSpPr>
        <p:grpSpPr>
          <a:xfrm>
            <a:off x="5885464" y="2758786"/>
            <a:ext cx="2359630" cy="1015663"/>
            <a:chOff x="3716526" y="2460828"/>
            <a:chExt cx="2359630" cy="1015663"/>
          </a:xfrm>
        </p:grpSpPr>
        <p:sp>
          <p:nvSpPr>
            <p:cNvPr id="2098" name="Google Shape;2098;p91"/>
            <p:cNvSpPr txBox="1"/>
            <p:nvPr/>
          </p:nvSpPr>
          <p:spPr>
            <a:xfrm>
              <a:off x="3800650" y="2460828"/>
              <a:ext cx="2275506" cy="101566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mkdir example1</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mkdir example1/child</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tree</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rmdir –p example1/child</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tree</a:t>
              </a:r>
              <a:endParaRPr/>
            </a:p>
          </p:txBody>
        </p:sp>
        <p:sp>
          <p:nvSpPr>
            <p:cNvPr id="2099" name="Google Shape;2099;p91"/>
            <p:cNvSpPr/>
            <p:nvPr/>
          </p:nvSpPr>
          <p:spPr>
            <a:xfrm>
              <a:off x="3716526" y="2460830"/>
              <a:ext cx="84124" cy="1015661"/>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grpSp>
        <p:nvGrpSpPr>
          <p:cNvPr id="2105" name="Google Shape;2105;p92"/>
          <p:cNvGrpSpPr/>
          <p:nvPr/>
        </p:nvGrpSpPr>
        <p:grpSpPr>
          <a:xfrm>
            <a:off x="567460" y="2241527"/>
            <a:ext cx="5040000" cy="2804293"/>
            <a:chOff x="3847624" y="2467726"/>
            <a:chExt cx="5496970" cy="3058555"/>
          </a:xfrm>
        </p:grpSpPr>
        <p:pic>
          <p:nvPicPr>
            <p:cNvPr descr="텍스트이(가) 표시된 사진&#10;&#10;자동 생성된 설명" id="2106" name="Google Shape;2106;p92"/>
            <p:cNvPicPr preferRelativeResize="0"/>
            <p:nvPr/>
          </p:nvPicPr>
          <p:blipFill rotWithShape="1">
            <a:blip r:embed="rId3">
              <a:alphaModFix/>
            </a:blip>
            <a:srcRect b="0" l="0" r="0" t="0"/>
            <a:stretch/>
          </p:blipFill>
          <p:spPr>
            <a:xfrm>
              <a:off x="3847624" y="2467726"/>
              <a:ext cx="5496970" cy="3058555"/>
            </a:xfrm>
            <a:prstGeom prst="rect">
              <a:avLst/>
            </a:prstGeom>
            <a:noFill/>
            <a:ln>
              <a:noFill/>
            </a:ln>
          </p:spPr>
        </p:pic>
        <p:sp>
          <p:nvSpPr>
            <p:cNvPr id="2107" name="Google Shape;2107;p92"/>
            <p:cNvSpPr/>
            <p:nvPr/>
          </p:nvSpPr>
          <p:spPr>
            <a:xfrm>
              <a:off x="5613486" y="3495338"/>
              <a:ext cx="668722" cy="921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08" name="Google Shape;2108;p92"/>
            <p:cNvSpPr/>
            <p:nvPr/>
          </p:nvSpPr>
          <p:spPr>
            <a:xfrm>
              <a:off x="5750603" y="3780436"/>
              <a:ext cx="377476" cy="921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109" name="Google Shape;2109;p9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mkdir</a:t>
            </a:r>
            <a:endParaRPr sz="2400">
              <a:solidFill>
                <a:srgbClr val="0C0C0C"/>
              </a:solidFill>
              <a:latin typeface="Arial"/>
              <a:ea typeface="Arial"/>
              <a:cs typeface="Arial"/>
              <a:sym typeface="Arial"/>
            </a:endParaRPr>
          </a:p>
        </p:txBody>
      </p:sp>
      <p:grpSp>
        <p:nvGrpSpPr>
          <p:cNvPr id="2110" name="Google Shape;2110;p92"/>
          <p:cNvGrpSpPr/>
          <p:nvPr/>
        </p:nvGrpSpPr>
        <p:grpSpPr>
          <a:xfrm>
            <a:off x="559817" y="1930152"/>
            <a:ext cx="8879458" cy="215444"/>
            <a:chOff x="1027113" y="2045622"/>
            <a:chExt cx="8881513" cy="215496"/>
          </a:xfrm>
        </p:grpSpPr>
        <p:sp>
          <p:nvSpPr>
            <p:cNvPr id="2111" name="Google Shape;2111;p9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112" name="Google Shape;2112;p92"/>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mkdir &lt;tên thư mục&gt;</a:t>
              </a:r>
              <a:endParaRPr/>
            </a:p>
          </p:txBody>
        </p:sp>
      </p:grpSp>
      <p:sp>
        <p:nvSpPr>
          <p:cNvPr id="2113" name="Google Shape;2113;p9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114" name="Google Shape;2114;p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115" name="Google Shape;2115;p92"/>
          <p:cNvSpPr/>
          <p:nvPr/>
        </p:nvSpPr>
        <p:spPr>
          <a:xfrm>
            <a:off x="5715001" y="2175461"/>
            <a:ext cx="3762486" cy="64807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thư mục trống dưới tên. &lt;tên thư mục&gt;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So sánh trước và sau lệnh mkdir bằng lệnh ls.</a:t>
            </a:r>
            <a:endParaRPr sz="1300">
              <a:solidFill>
                <a:srgbClr val="262626"/>
              </a:solidFill>
              <a:latin typeface="Arial"/>
              <a:ea typeface="Arial"/>
              <a:cs typeface="Arial"/>
              <a:sym typeface="Arial"/>
            </a:endParaRPr>
          </a:p>
        </p:txBody>
      </p:sp>
      <p:grpSp>
        <p:nvGrpSpPr>
          <p:cNvPr id="2116" name="Google Shape;2116;p92"/>
          <p:cNvGrpSpPr/>
          <p:nvPr/>
        </p:nvGrpSpPr>
        <p:grpSpPr>
          <a:xfrm>
            <a:off x="5895370" y="3277437"/>
            <a:ext cx="2006144" cy="646331"/>
            <a:chOff x="3716526" y="2460828"/>
            <a:chExt cx="2006144" cy="646331"/>
          </a:xfrm>
        </p:grpSpPr>
        <p:sp>
          <p:nvSpPr>
            <p:cNvPr id="2117" name="Google Shape;2117;p92"/>
            <p:cNvSpPr txBox="1"/>
            <p:nvPr/>
          </p:nvSpPr>
          <p:spPr>
            <a:xfrm>
              <a:off x="3800650" y="2460828"/>
              <a:ext cx="1922020" cy="646331"/>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mkdir new_dir</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sz="1200">
                <a:solidFill>
                  <a:schemeClr val="lt1"/>
                </a:solidFill>
                <a:latin typeface="Arial"/>
                <a:ea typeface="Arial"/>
                <a:cs typeface="Arial"/>
                <a:sym typeface="Arial"/>
              </a:endParaRPr>
            </a:p>
          </p:txBody>
        </p:sp>
        <p:sp>
          <p:nvSpPr>
            <p:cNvPr id="2118" name="Google Shape;2118;p92"/>
            <p:cNvSpPr/>
            <p:nvPr/>
          </p:nvSpPr>
          <p:spPr>
            <a:xfrm>
              <a:off x="3716526" y="2460830"/>
              <a:ext cx="84124" cy="646329"/>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grpSp>
        <p:nvGrpSpPr>
          <p:cNvPr id="2124" name="Google Shape;2124;p93"/>
          <p:cNvGrpSpPr/>
          <p:nvPr/>
        </p:nvGrpSpPr>
        <p:grpSpPr>
          <a:xfrm>
            <a:off x="567460" y="2241527"/>
            <a:ext cx="5040000" cy="2804294"/>
            <a:chOff x="3900856" y="2471519"/>
            <a:chExt cx="5443737" cy="3028936"/>
          </a:xfrm>
        </p:grpSpPr>
        <p:pic>
          <p:nvPicPr>
            <p:cNvPr descr="텍스트이(가) 표시된 사진&#10;&#10;자동 생성된 설명" id="2125" name="Google Shape;2125;p93"/>
            <p:cNvPicPr preferRelativeResize="0"/>
            <p:nvPr/>
          </p:nvPicPr>
          <p:blipFill rotWithShape="1">
            <a:blip r:embed="rId3">
              <a:alphaModFix/>
            </a:blip>
            <a:srcRect b="0" l="0" r="0" t="0"/>
            <a:stretch/>
          </p:blipFill>
          <p:spPr>
            <a:xfrm>
              <a:off x="3900856" y="2471519"/>
              <a:ext cx="5443737" cy="3028936"/>
            </a:xfrm>
            <a:prstGeom prst="rect">
              <a:avLst/>
            </a:prstGeom>
            <a:noFill/>
            <a:ln>
              <a:noFill/>
            </a:ln>
          </p:spPr>
        </p:pic>
        <p:sp>
          <p:nvSpPr>
            <p:cNvPr id="2126" name="Google Shape;2126;p93"/>
            <p:cNvSpPr/>
            <p:nvPr/>
          </p:nvSpPr>
          <p:spPr>
            <a:xfrm>
              <a:off x="5645236" y="3478032"/>
              <a:ext cx="668722" cy="10133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27" name="Google Shape;2127;p93"/>
            <p:cNvSpPr/>
            <p:nvPr/>
          </p:nvSpPr>
          <p:spPr>
            <a:xfrm>
              <a:off x="5636163" y="3852682"/>
              <a:ext cx="890068" cy="10133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28" name="Google Shape;2128;p93"/>
            <p:cNvSpPr/>
            <p:nvPr/>
          </p:nvSpPr>
          <p:spPr>
            <a:xfrm>
              <a:off x="5636163" y="4240032"/>
              <a:ext cx="890068" cy="10133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29" name="Google Shape;2129;p93"/>
            <p:cNvSpPr/>
            <p:nvPr/>
          </p:nvSpPr>
          <p:spPr>
            <a:xfrm>
              <a:off x="5769829" y="3386736"/>
              <a:ext cx="415224" cy="921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30" name="Google Shape;2130;p93"/>
            <p:cNvSpPr/>
            <p:nvPr/>
          </p:nvSpPr>
          <p:spPr>
            <a:xfrm>
              <a:off x="6091611" y="4059836"/>
              <a:ext cx="343160" cy="921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31" name="Google Shape;2131;p93"/>
            <p:cNvSpPr/>
            <p:nvPr/>
          </p:nvSpPr>
          <p:spPr>
            <a:xfrm>
              <a:off x="5755061" y="4148736"/>
              <a:ext cx="343160" cy="921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132" name="Google Shape;2132;p9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rmdir</a:t>
            </a:r>
            <a:endParaRPr sz="2400">
              <a:solidFill>
                <a:srgbClr val="0C0C0C"/>
              </a:solidFill>
              <a:latin typeface="Arial"/>
              <a:ea typeface="Arial"/>
              <a:cs typeface="Arial"/>
              <a:sym typeface="Arial"/>
            </a:endParaRPr>
          </a:p>
        </p:txBody>
      </p:sp>
      <p:grpSp>
        <p:nvGrpSpPr>
          <p:cNvPr id="2133" name="Google Shape;2133;p93"/>
          <p:cNvGrpSpPr/>
          <p:nvPr/>
        </p:nvGrpSpPr>
        <p:grpSpPr>
          <a:xfrm>
            <a:off x="559817" y="1930152"/>
            <a:ext cx="8879458" cy="215444"/>
            <a:chOff x="1027113" y="2045622"/>
            <a:chExt cx="8881513" cy="215496"/>
          </a:xfrm>
        </p:grpSpPr>
        <p:sp>
          <p:nvSpPr>
            <p:cNvPr id="2134" name="Google Shape;2134;p9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135" name="Google Shape;2135;p93"/>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rmdir &lt;Tên thư mục&gt;</a:t>
              </a:r>
              <a:endParaRPr/>
            </a:p>
          </p:txBody>
        </p:sp>
      </p:grpSp>
      <p:sp>
        <p:nvSpPr>
          <p:cNvPr id="2136" name="Google Shape;2136;p9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137" name="Google Shape;2137;p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138" name="Google Shape;2138;p93"/>
          <p:cNvSpPr/>
          <p:nvPr/>
        </p:nvSpPr>
        <p:spPr>
          <a:xfrm>
            <a:off x="5715002" y="2175461"/>
            <a:ext cx="3772009" cy="124823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lệnh rmdir để xóa thư mục &lt;tên thư mục&gt;. Nó không bị xóa nếu một tệp tồn tại trong thư mục sẽ bị xóa.</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một số đối số được thêm vào nó, thì có thể đồng thời tạo và xóa một số thư mục.</a:t>
            </a:r>
            <a:endParaRPr sz="1300">
              <a:solidFill>
                <a:srgbClr val="262626"/>
              </a:solidFill>
              <a:latin typeface="Arial"/>
              <a:ea typeface="Arial"/>
              <a:cs typeface="Arial"/>
              <a:sym typeface="Arial"/>
            </a:endParaRPr>
          </a:p>
        </p:txBody>
      </p:sp>
      <p:grpSp>
        <p:nvGrpSpPr>
          <p:cNvPr id="2139" name="Google Shape;2139;p93"/>
          <p:cNvGrpSpPr/>
          <p:nvPr/>
        </p:nvGrpSpPr>
        <p:grpSpPr>
          <a:xfrm>
            <a:off x="5885061" y="3638677"/>
            <a:ext cx="2006144" cy="1384995"/>
            <a:chOff x="3716526" y="2460828"/>
            <a:chExt cx="2006144" cy="1384995"/>
          </a:xfrm>
        </p:grpSpPr>
        <p:sp>
          <p:nvSpPr>
            <p:cNvPr id="2140" name="Google Shape;2140;p93"/>
            <p:cNvSpPr txBox="1"/>
            <p:nvPr/>
          </p:nvSpPr>
          <p:spPr>
            <a:xfrm>
              <a:off x="3800650" y="2460828"/>
              <a:ext cx="1922020" cy="138499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rmdir new_dir</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mkdir new_a new_b</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rmdir new_a new_b</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p:txBody>
        </p:sp>
        <p:sp>
          <p:nvSpPr>
            <p:cNvPr id="2141" name="Google Shape;2141;p93"/>
            <p:cNvSpPr/>
            <p:nvPr/>
          </p:nvSpPr>
          <p:spPr>
            <a:xfrm>
              <a:off x="3716526" y="2460830"/>
              <a:ext cx="84124" cy="138499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grpSp>
        <p:nvGrpSpPr>
          <p:cNvPr id="2147" name="Google Shape;2147;p94"/>
          <p:cNvGrpSpPr/>
          <p:nvPr/>
        </p:nvGrpSpPr>
        <p:grpSpPr>
          <a:xfrm>
            <a:off x="567460" y="2241527"/>
            <a:ext cx="5040000" cy="2804293"/>
            <a:chOff x="3908398" y="2447561"/>
            <a:chExt cx="5444464" cy="3029340"/>
          </a:xfrm>
        </p:grpSpPr>
        <p:pic>
          <p:nvPicPr>
            <p:cNvPr descr="텍스트, 스크린샷, 전자기기, 디스플레이이(가) 표시된 사진&#10;&#10;자동 생성된 설명" id="2148" name="Google Shape;2148;p94"/>
            <p:cNvPicPr preferRelativeResize="0"/>
            <p:nvPr/>
          </p:nvPicPr>
          <p:blipFill rotWithShape="1">
            <a:blip r:embed="rId3">
              <a:alphaModFix/>
            </a:blip>
            <a:srcRect b="0" l="0" r="0" t="0"/>
            <a:stretch/>
          </p:blipFill>
          <p:spPr>
            <a:xfrm>
              <a:off x="3908398" y="2447561"/>
              <a:ext cx="5444464" cy="3029340"/>
            </a:xfrm>
            <a:prstGeom prst="rect">
              <a:avLst/>
            </a:prstGeom>
            <a:noFill/>
            <a:ln>
              <a:noFill/>
            </a:ln>
          </p:spPr>
        </p:pic>
        <p:sp>
          <p:nvSpPr>
            <p:cNvPr id="2149" name="Google Shape;2149;p94"/>
            <p:cNvSpPr/>
            <p:nvPr/>
          </p:nvSpPr>
          <p:spPr>
            <a:xfrm>
              <a:off x="5622677" y="2892125"/>
              <a:ext cx="607929" cy="921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50" name="Google Shape;2150;p94"/>
            <p:cNvSpPr/>
            <p:nvPr/>
          </p:nvSpPr>
          <p:spPr>
            <a:xfrm>
              <a:off x="5648077" y="4136036"/>
              <a:ext cx="607929" cy="921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51" name="Google Shape;2151;p94"/>
            <p:cNvSpPr/>
            <p:nvPr/>
          </p:nvSpPr>
          <p:spPr>
            <a:xfrm>
              <a:off x="5883027" y="3170836"/>
              <a:ext cx="607929" cy="921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52" name="Google Shape;2152;p94"/>
            <p:cNvSpPr/>
            <p:nvPr/>
          </p:nvSpPr>
          <p:spPr>
            <a:xfrm>
              <a:off x="5883027" y="4421786"/>
              <a:ext cx="607929" cy="921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153" name="Google Shape;2153;p9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touch</a:t>
            </a:r>
            <a:endParaRPr/>
          </a:p>
        </p:txBody>
      </p:sp>
      <p:sp>
        <p:nvSpPr>
          <p:cNvPr id="2154" name="Google Shape;2154;p9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155" name="Google Shape;2155;p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156" name="Google Shape;2156;p94"/>
          <p:cNvSpPr/>
          <p:nvPr/>
        </p:nvSpPr>
        <p:spPr>
          <a:xfrm>
            <a:off x="559817" y="1942726"/>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157" name="Google Shape;2157;p94"/>
          <p:cNvSpPr/>
          <p:nvPr/>
        </p:nvSpPr>
        <p:spPr>
          <a:xfrm>
            <a:off x="712182" y="1931359"/>
            <a:ext cx="850373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touch &lt;option&gt; &lt;tên tệp&gt;</a:t>
            </a:r>
            <a:endParaRPr/>
          </a:p>
        </p:txBody>
      </p:sp>
      <p:sp>
        <p:nvSpPr>
          <p:cNvPr id="2158" name="Google Shape;2158;p94"/>
          <p:cNvSpPr/>
          <p:nvPr/>
        </p:nvSpPr>
        <p:spPr>
          <a:xfrm>
            <a:off x="5715003" y="2175461"/>
            <a:ext cx="3772008" cy="155088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các định dạng như touch &lt;tên tệp&gt; được sử dụng, nó sẽ tạo một tệp mới dưới tên &lt;tên tệp&gt;.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một tệp đã tồn tại, thời gian của tệp liên quan sẽ được thay đổi thành hiện tại.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xem ngày chỉnh sửa đã được thay đổi chưa.</a:t>
            </a:r>
            <a:endParaRPr sz="1300">
              <a:solidFill>
                <a:srgbClr val="262626"/>
              </a:solidFill>
              <a:latin typeface="Arial"/>
              <a:ea typeface="Arial"/>
              <a:cs typeface="Arial"/>
              <a:sym typeface="Arial"/>
            </a:endParaRPr>
          </a:p>
        </p:txBody>
      </p:sp>
      <p:grpSp>
        <p:nvGrpSpPr>
          <p:cNvPr id="2159" name="Google Shape;2159;p94"/>
          <p:cNvGrpSpPr/>
          <p:nvPr/>
        </p:nvGrpSpPr>
        <p:grpSpPr>
          <a:xfrm>
            <a:off x="5885845" y="3727037"/>
            <a:ext cx="2006144" cy="830997"/>
            <a:chOff x="3716526" y="2460828"/>
            <a:chExt cx="2006144" cy="830997"/>
          </a:xfrm>
        </p:grpSpPr>
        <p:sp>
          <p:nvSpPr>
            <p:cNvPr id="2160" name="Google Shape;2160;p94"/>
            <p:cNvSpPr txBox="1"/>
            <p:nvPr/>
          </p:nvSpPr>
          <p:spPr>
            <a:xfrm>
              <a:off x="3800650" y="2460828"/>
              <a:ext cx="1922020" cy="83099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touch a.txt</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 –l</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touch a.txt</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 -l</a:t>
              </a:r>
              <a:endParaRPr sz="1200">
                <a:solidFill>
                  <a:schemeClr val="lt1"/>
                </a:solidFill>
                <a:latin typeface="Arial"/>
                <a:ea typeface="Arial"/>
                <a:cs typeface="Arial"/>
                <a:sym typeface="Arial"/>
              </a:endParaRPr>
            </a:p>
          </p:txBody>
        </p:sp>
        <p:sp>
          <p:nvSpPr>
            <p:cNvPr id="2161" name="Google Shape;2161;p94"/>
            <p:cNvSpPr/>
            <p:nvPr/>
          </p:nvSpPr>
          <p:spPr>
            <a:xfrm>
              <a:off x="3716526" y="2460830"/>
              <a:ext cx="84124" cy="830995"/>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grpSp>
        <p:nvGrpSpPr>
          <p:cNvPr id="2167" name="Google Shape;2167;p95"/>
          <p:cNvGrpSpPr/>
          <p:nvPr/>
        </p:nvGrpSpPr>
        <p:grpSpPr>
          <a:xfrm>
            <a:off x="567460" y="2241527"/>
            <a:ext cx="5040000" cy="2804294"/>
            <a:chOff x="3792070" y="2467726"/>
            <a:chExt cx="5552526" cy="3089467"/>
          </a:xfrm>
        </p:grpSpPr>
        <p:pic>
          <p:nvPicPr>
            <p:cNvPr descr="텍스트이(가) 표시된 사진&#10;&#10;자동 생성된 설명" id="2168" name="Google Shape;2168;p95"/>
            <p:cNvPicPr preferRelativeResize="0"/>
            <p:nvPr/>
          </p:nvPicPr>
          <p:blipFill rotWithShape="1">
            <a:blip r:embed="rId3">
              <a:alphaModFix/>
            </a:blip>
            <a:srcRect b="0" l="0" r="0" t="0"/>
            <a:stretch/>
          </p:blipFill>
          <p:spPr>
            <a:xfrm>
              <a:off x="3792070" y="2467726"/>
              <a:ext cx="5552526" cy="3089467"/>
            </a:xfrm>
            <a:prstGeom prst="rect">
              <a:avLst/>
            </a:prstGeom>
            <a:noFill/>
            <a:ln>
              <a:noFill/>
            </a:ln>
          </p:spPr>
        </p:pic>
        <p:sp>
          <p:nvSpPr>
            <p:cNvPr id="2169" name="Google Shape;2169;p95"/>
            <p:cNvSpPr/>
            <p:nvPr/>
          </p:nvSpPr>
          <p:spPr>
            <a:xfrm>
              <a:off x="3862761" y="2993036"/>
              <a:ext cx="334589" cy="43596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70" name="Google Shape;2170;p95"/>
            <p:cNvSpPr/>
            <p:nvPr/>
          </p:nvSpPr>
          <p:spPr>
            <a:xfrm>
              <a:off x="7092950" y="3507386"/>
              <a:ext cx="2099279" cy="169961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cxnSp>
          <p:nvCxnSpPr>
            <p:cNvPr id="2171" name="Google Shape;2171;p95"/>
            <p:cNvCxnSpPr/>
            <p:nvPr/>
          </p:nvCxnSpPr>
          <p:spPr>
            <a:xfrm>
              <a:off x="7245350" y="4357193"/>
              <a:ext cx="196850" cy="127000"/>
            </a:xfrm>
            <a:prstGeom prst="bentConnector3">
              <a:avLst>
                <a:gd fmla="val 1984858" name="adj1"/>
              </a:avLst>
            </a:prstGeom>
            <a:noFill/>
            <a:ln cap="flat" cmpd="sng" w="9525">
              <a:solidFill>
                <a:srgbClr val="FF0000"/>
              </a:solidFill>
              <a:prstDash val="solid"/>
              <a:miter lim="800000"/>
              <a:headEnd len="sm" w="sm" type="none"/>
              <a:tailEnd len="med" w="med" type="triangle"/>
            </a:ln>
          </p:spPr>
        </p:cxnSp>
      </p:grpSp>
      <p:sp>
        <p:nvSpPr>
          <p:cNvPr id="2172" name="Google Shape;2172;p9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cat</a:t>
            </a:r>
            <a:endParaRPr/>
          </a:p>
        </p:txBody>
      </p:sp>
      <p:sp>
        <p:nvSpPr>
          <p:cNvPr id="2173" name="Google Shape;2173;p9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174" name="Google Shape;2174;p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175" name="Google Shape;2175;p95"/>
          <p:cNvSpPr/>
          <p:nvPr/>
        </p:nvSpPr>
        <p:spPr>
          <a:xfrm>
            <a:off x="559817" y="1942726"/>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176" name="Google Shape;2176;p95"/>
          <p:cNvSpPr/>
          <p:nvPr/>
        </p:nvSpPr>
        <p:spPr>
          <a:xfrm>
            <a:off x="712182" y="1931359"/>
            <a:ext cx="850373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cat &lt;option&gt; &lt;tên tệp&gt;</a:t>
            </a:r>
            <a:endParaRPr/>
          </a:p>
        </p:txBody>
      </p:sp>
      <p:sp>
        <p:nvSpPr>
          <p:cNvPr id="2177" name="Google Shape;2177;p95"/>
          <p:cNvSpPr/>
          <p:nvPr/>
        </p:nvSpPr>
        <p:spPr>
          <a:xfrm>
            <a:off x="5715000" y="2175461"/>
            <a:ext cx="3752961" cy="175094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chi tiết của tập tin được hiển thị trong màn hình.</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kiểm tra lệnh, hãy chỉnh sửa test.txt trong màn hình và lưu lại.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bất tiện khi kiểm tra đầu ra, hãy sử dụng Enter ở cuối câu cuối cùng để thêm một dòng trống khác và lưu lại.</a:t>
            </a:r>
            <a:endParaRPr sz="1300">
              <a:solidFill>
                <a:srgbClr val="262626"/>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grpSp>
        <p:nvGrpSpPr>
          <p:cNvPr id="2183" name="Google Shape;2183;p96"/>
          <p:cNvGrpSpPr/>
          <p:nvPr/>
        </p:nvGrpSpPr>
        <p:grpSpPr>
          <a:xfrm>
            <a:off x="567460" y="2241527"/>
            <a:ext cx="5040000" cy="2804294"/>
            <a:chOff x="4146550" y="2423495"/>
            <a:chExt cx="5198046" cy="2892232"/>
          </a:xfrm>
        </p:grpSpPr>
        <p:pic>
          <p:nvPicPr>
            <p:cNvPr descr="텍스트, 스크린샷, 노트북이(가) 표시된 사진&#10;&#10;자동 생성된 설명" id="2184" name="Google Shape;2184;p96"/>
            <p:cNvPicPr preferRelativeResize="0"/>
            <p:nvPr/>
          </p:nvPicPr>
          <p:blipFill rotWithShape="1">
            <a:blip r:embed="rId3">
              <a:alphaModFix/>
            </a:blip>
            <a:srcRect b="0" l="0" r="0" t="0"/>
            <a:stretch/>
          </p:blipFill>
          <p:spPr>
            <a:xfrm>
              <a:off x="4146550" y="2423495"/>
              <a:ext cx="5198046" cy="2892232"/>
            </a:xfrm>
            <a:prstGeom prst="rect">
              <a:avLst/>
            </a:prstGeom>
            <a:noFill/>
            <a:ln>
              <a:noFill/>
            </a:ln>
          </p:spPr>
        </p:pic>
        <p:sp>
          <p:nvSpPr>
            <p:cNvPr id="2185" name="Google Shape;2185;p96"/>
            <p:cNvSpPr/>
            <p:nvPr/>
          </p:nvSpPr>
          <p:spPr>
            <a:xfrm>
              <a:off x="6237661" y="2940050"/>
              <a:ext cx="582239" cy="889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186" name="Google Shape;2186;p96"/>
            <p:cNvSpPr/>
            <p:nvPr/>
          </p:nvSpPr>
          <p:spPr>
            <a:xfrm>
              <a:off x="6230200" y="3663950"/>
              <a:ext cx="774960" cy="889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187" name="Google Shape;2187;p9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cat cùng với options</a:t>
            </a:r>
            <a:endParaRPr/>
          </a:p>
        </p:txBody>
      </p:sp>
      <p:grpSp>
        <p:nvGrpSpPr>
          <p:cNvPr id="2188" name="Google Shape;2188;p96"/>
          <p:cNvGrpSpPr/>
          <p:nvPr/>
        </p:nvGrpSpPr>
        <p:grpSpPr>
          <a:xfrm>
            <a:off x="559817" y="1930152"/>
            <a:ext cx="8879458" cy="215444"/>
            <a:chOff x="1027113" y="2045622"/>
            <a:chExt cx="8881513" cy="215496"/>
          </a:xfrm>
        </p:grpSpPr>
        <p:sp>
          <p:nvSpPr>
            <p:cNvPr id="2189" name="Google Shape;2189;p9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190" name="Google Shape;2190;p96"/>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cat &lt;option&gt; &lt;tên tệp&gt;</a:t>
              </a:r>
              <a:endParaRPr/>
            </a:p>
          </p:txBody>
        </p:sp>
      </p:grpSp>
      <p:sp>
        <p:nvSpPr>
          <p:cNvPr id="2191" name="Google Shape;2191;p9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192" name="Google Shape;2192;p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193" name="Google Shape;2193;p96"/>
          <p:cNvSpPr/>
          <p:nvPr/>
        </p:nvSpPr>
        <p:spPr>
          <a:xfrm>
            <a:off x="5715002" y="2175461"/>
            <a:ext cx="3772009" cy="165347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tùy chọn được đề xuất là –b, -s</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 Thêm số dòng trừ dòng trống rồi in.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 Hợp nhất dòng trống liên tục thành một rồi in.</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sử dụng một số tùy chọn cùng một lúc, giống như ví dụ:</a:t>
            </a:r>
            <a:endParaRPr sz="1300">
              <a:solidFill>
                <a:srgbClr val="262626"/>
              </a:solidFill>
              <a:latin typeface="Arial"/>
              <a:ea typeface="Arial"/>
              <a:cs typeface="Arial"/>
              <a:sym typeface="Arial"/>
            </a:endParaRPr>
          </a:p>
        </p:txBody>
      </p:sp>
      <p:grpSp>
        <p:nvGrpSpPr>
          <p:cNvPr id="2194" name="Google Shape;2194;p96"/>
          <p:cNvGrpSpPr/>
          <p:nvPr/>
        </p:nvGrpSpPr>
        <p:grpSpPr>
          <a:xfrm>
            <a:off x="5876320" y="4069272"/>
            <a:ext cx="2006144" cy="646331"/>
            <a:chOff x="3716526" y="2460828"/>
            <a:chExt cx="2006144" cy="646331"/>
          </a:xfrm>
        </p:grpSpPr>
        <p:sp>
          <p:nvSpPr>
            <p:cNvPr id="2195" name="Google Shape;2195;p96"/>
            <p:cNvSpPr txBox="1"/>
            <p:nvPr/>
          </p:nvSpPr>
          <p:spPr>
            <a:xfrm>
              <a:off x="3800650" y="2460828"/>
              <a:ext cx="1922020" cy="646331"/>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cd /home/pi/Desktop/</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cat test.txt</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cat –bs test.txt</a:t>
              </a:r>
              <a:endParaRPr sz="1200">
                <a:solidFill>
                  <a:schemeClr val="lt1"/>
                </a:solidFill>
                <a:latin typeface="Arial"/>
                <a:ea typeface="Arial"/>
                <a:cs typeface="Arial"/>
                <a:sym typeface="Arial"/>
              </a:endParaRPr>
            </a:p>
          </p:txBody>
        </p:sp>
        <p:sp>
          <p:nvSpPr>
            <p:cNvPr id="2196" name="Google Shape;2196;p96"/>
            <p:cNvSpPr/>
            <p:nvPr/>
          </p:nvSpPr>
          <p:spPr>
            <a:xfrm>
              <a:off x="3716526" y="2460830"/>
              <a:ext cx="84124" cy="646329"/>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9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cp</a:t>
            </a:r>
            <a:endParaRPr/>
          </a:p>
        </p:txBody>
      </p:sp>
      <p:grpSp>
        <p:nvGrpSpPr>
          <p:cNvPr id="2203" name="Google Shape;2203;p97"/>
          <p:cNvGrpSpPr/>
          <p:nvPr/>
        </p:nvGrpSpPr>
        <p:grpSpPr>
          <a:xfrm>
            <a:off x="559817" y="1930152"/>
            <a:ext cx="8879458" cy="215444"/>
            <a:chOff x="1027113" y="2045622"/>
            <a:chExt cx="8881513" cy="215496"/>
          </a:xfrm>
        </p:grpSpPr>
        <p:sp>
          <p:nvSpPr>
            <p:cNvPr id="2204" name="Google Shape;2204;p9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sp>
          <p:nvSpPr>
            <p:cNvPr id="2205" name="Google Shape;2205;p97"/>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cp &lt;tên tệp cần copy&gt; &lt;tên tệp cần copy và tạo&gt;</a:t>
              </a:r>
              <a:endParaRPr/>
            </a:p>
          </p:txBody>
        </p:sp>
      </p:grpSp>
      <p:sp>
        <p:nvSpPr>
          <p:cNvPr id="2206" name="Google Shape;2206;p9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207" name="Google Shape;2207;p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208" name="Google Shape;2208;p97"/>
          <p:cNvSpPr/>
          <p:nvPr/>
        </p:nvSpPr>
        <p:spPr>
          <a:xfrm>
            <a:off x="5715002" y="2175461"/>
            <a:ext cx="3772009" cy="64807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Lệnh cp là viết tắt của copy.</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Tập tin có thể được sao chép.</a:t>
            </a:r>
            <a:endParaRPr sz="1300">
              <a:solidFill>
                <a:srgbClr val="262626"/>
              </a:solidFill>
              <a:latin typeface="Arial"/>
              <a:ea typeface="Arial"/>
              <a:cs typeface="Arial"/>
              <a:sym typeface="Arial"/>
            </a:endParaRPr>
          </a:p>
        </p:txBody>
      </p:sp>
      <p:grpSp>
        <p:nvGrpSpPr>
          <p:cNvPr id="2209" name="Google Shape;2209;p97"/>
          <p:cNvGrpSpPr/>
          <p:nvPr/>
        </p:nvGrpSpPr>
        <p:grpSpPr>
          <a:xfrm>
            <a:off x="567460" y="2241527"/>
            <a:ext cx="5040000" cy="2804294"/>
            <a:chOff x="4146550" y="2423495"/>
            <a:chExt cx="5192660" cy="2889235"/>
          </a:xfrm>
        </p:grpSpPr>
        <p:pic>
          <p:nvPicPr>
            <p:cNvPr descr="텍스트, 스크린샷, 모니터, 디스플레이이(가) 표시된 사진&#10;&#10;자동 생성된 설명" id="2210" name="Google Shape;2210;p97"/>
            <p:cNvPicPr preferRelativeResize="0"/>
            <p:nvPr/>
          </p:nvPicPr>
          <p:blipFill rotWithShape="1">
            <a:blip r:embed="rId3">
              <a:alphaModFix/>
            </a:blip>
            <a:srcRect b="0" l="0" r="0" t="0"/>
            <a:stretch/>
          </p:blipFill>
          <p:spPr>
            <a:xfrm>
              <a:off x="4146550" y="2423495"/>
              <a:ext cx="5192660" cy="2889235"/>
            </a:xfrm>
            <a:prstGeom prst="rect">
              <a:avLst/>
            </a:prstGeom>
            <a:noFill/>
            <a:ln>
              <a:noFill/>
            </a:ln>
          </p:spPr>
        </p:pic>
        <p:sp>
          <p:nvSpPr>
            <p:cNvPr id="2211" name="Google Shape;2211;p97"/>
            <p:cNvSpPr/>
            <p:nvPr/>
          </p:nvSpPr>
          <p:spPr>
            <a:xfrm>
              <a:off x="5793865" y="3234343"/>
              <a:ext cx="812865" cy="9305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2212" name="Google Shape;2212;p97"/>
          <p:cNvGrpSpPr/>
          <p:nvPr/>
        </p:nvGrpSpPr>
        <p:grpSpPr>
          <a:xfrm>
            <a:off x="5853460" y="2848836"/>
            <a:ext cx="2006144" cy="646331"/>
            <a:chOff x="3716526" y="2460828"/>
            <a:chExt cx="2006144" cy="646331"/>
          </a:xfrm>
        </p:grpSpPr>
        <p:sp>
          <p:nvSpPr>
            <p:cNvPr id="2213" name="Google Shape;2213;p97"/>
            <p:cNvSpPr txBox="1"/>
            <p:nvPr/>
          </p:nvSpPr>
          <p:spPr>
            <a:xfrm>
              <a:off x="3800650" y="2460828"/>
              <a:ext cx="1922020" cy="646331"/>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cp a.txt b.txt</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p:txBody>
        </p:sp>
        <p:sp>
          <p:nvSpPr>
            <p:cNvPr id="2214" name="Google Shape;2214;p97"/>
            <p:cNvSpPr/>
            <p:nvPr/>
          </p:nvSpPr>
          <p:spPr>
            <a:xfrm>
              <a:off x="3716526" y="2460830"/>
              <a:ext cx="84124" cy="646329"/>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9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221" name="Google Shape;2221;p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222" name="Google Shape;2222;p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liên kết tập tin</a:t>
            </a:r>
            <a:endParaRPr/>
          </a:p>
        </p:txBody>
      </p:sp>
      <p:grpSp>
        <p:nvGrpSpPr>
          <p:cNvPr id="2223" name="Google Shape;2223;p98"/>
          <p:cNvGrpSpPr/>
          <p:nvPr/>
        </p:nvGrpSpPr>
        <p:grpSpPr>
          <a:xfrm>
            <a:off x="559817" y="1878019"/>
            <a:ext cx="8784270" cy="852286"/>
            <a:chOff x="559817" y="1931359"/>
            <a:chExt cx="8784270" cy="852286"/>
          </a:xfrm>
        </p:grpSpPr>
        <p:grpSp>
          <p:nvGrpSpPr>
            <p:cNvPr id="2224" name="Google Shape;2224;p98"/>
            <p:cNvGrpSpPr/>
            <p:nvPr/>
          </p:nvGrpSpPr>
          <p:grpSpPr>
            <a:xfrm>
              <a:off x="559817" y="2268067"/>
              <a:ext cx="8783192" cy="200055"/>
              <a:chOff x="1027113" y="2045625"/>
              <a:chExt cx="8785225" cy="200101"/>
            </a:xfrm>
          </p:grpSpPr>
          <p:sp>
            <p:nvSpPr>
              <p:cNvPr id="2225" name="Google Shape;2225;p9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226" name="Google Shape;2226;p98"/>
              <p:cNvSpPr/>
              <p:nvPr/>
            </p:nvSpPr>
            <p:spPr>
              <a:xfrm>
                <a:off x="1179513" y="2045625"/>
                <a:ext cx="8632825" cy="20010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Liên kết cứng: Tạo một tệp mới sử dụng cùng một dữ liệu nhưng có tên khác</a:t>
                </a:r>
                <a:endParaRPr sz="1300">
                  <a:solidFill>
                    <a:srgbClr val="262626"/>
                  </a:solidFill>
                  <a:latin typeface="Arial"/>
                  <a:ea typeface="Arial"/>
                  <a:cs typeface="Arial"/>
                  <a:sym typeface="Arial"/>
                </a:endParaRPr>
              </a:p>
            </p:txBody>
          </p:sp>
        </p:grpSp>
        <p:grpSp>
          <p:nvGrpSpPr>
            <p:cNvPr id="2227" name="Google Shape;2227;p98"/>
            <p:cNvGrpSpPr/>
            <p:nvPr/>
          </p:nvGrpSpPr>
          <p:grpSpPr>
            <a:xfrm>
              <a:off x="559817" y="1931359"/>
              <a:ext cx="8783192" cy="215444"/>
              <a:chOff x="1027113" y="2045625"/>
              <a:chExt cx="8785225" cy="215494"/>
            </a:xfrm>
          </p:grpSpPr>
          <p:sp>
            <p:nvSpPr>
              <p:cNvPr id="2228" name="Google Shape;2228;p9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229" name="Google Shape;2229;p98"/>
              <p:cNvSpPr/>
              <p:nvPr/>
            </p:nvSpPr>
            <p:spPr>
              <a:xfrm>
                <a:off x="1179513" y="2045625"/>
                <a:ext cx="8632825"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Liên kết tệp cung cấp cho tệp hiện có một tên khác (mới) trong cấu trúc thư mục</a:t>
                </a:r>
                <a:endParaRPr sz="1400">
                  <a:solidFill>
                    <a:srgbClr val="262626"/>
                  </a:solidFill>
                  <a:latin typeface="Arial"/>
                  <a:ea typeface="Arial"/>
                  <a:cs typeface="Arial"/>
                  <a:sym typeface="Arial"/>
                </a:endParaRPr>
              </a:p>
            </p:txBody>
          </p:sp>
        </p:grpSp>
        <p:grpSp>
          <p:nvGrpSpPr>
            <p:cNvPr id="2230" name="Google Shape;2230;p98"/>
            <p:cNvGrpSpPr/>
            <p:nvPr/>
          </p:nvGrpSpPr>
          <p:grpSpPr>
            <a:xfrm>
              <a:off x="560895" y="2583590"/>
              <a:ext cx="8783192" cy="200055"/>
              <a:chOff x="1027113" y="2045625"/>
              <a:chExt cx="8785225" cy="200101"/>
            </a:xfrm>
          </p:grpSpPr>
          <p:sp>
            <p:nvSpPr>
              <p:cNvPr id="2231" name="Google Shape;2231;p9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232" name="Google Shape;2232;p98"/>
              <p:cNvSpPr/>
              <p:nvPr/>
            </p:nvSpPr>
            <p:spPr>
              <a:xfrm>
                <a:off x="1179513" y="2045625"/>
                <a:ext cx="8632825" cy="20010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Liên kết tượng trưng: Tạo một tệp mới trỏ đến tệp gốc</a:t>
                </a:r>
                <a:endParaRPr sz="1300">
                  <a:solidFill>
                    <a:srgbClr val="262626"/>
                  </a:solidFill>
                  <a:latin typeface="Arial"/>
                  <a:ea typeface="Arial"/>
                  <a:cs typeface="Arial"/>
                  <a:sym typeface="Arial"/>
                </a:endParaRPr>
              </a:p>
            </p:txBody>
          </p:sp>
        </p:grpSp>
      </p:grpSp>
      <p:grpSp>
        <p:nvGrpSpPr>
          <p:cNvPr id="2233" name="Google Shape;2233;p98"/>
          <p:cNvGrpSpPr/>
          <p:nvPr/>
        </p:nvGrpSpPr>
        <p:grpSpPr>
          <a:xfrm>
            <a:off x="1488649" y="2947560"/>
            <a:ext cx="6853085" cy="3166631"/>
            <a:chOff x="1488649" y="2947560"/>
            <a:chExt cx="6853085" cy="3166631"/>
          </a:xfrm>
        </p:grpSpPr>
        <p:sp>
          <p:nvSpPr>
            <p:cNvPr id="2234" name="Google Shape;2234;p98"/>
            <p:cNvSpPr/>
            <p:nvPr/>
          </p:nvSpPr>
          <p:spPr>
            <a:xfrm>
              <a:off x="1579705" y="3288755"/>
              <a:ext cx="6749286" cy="800646"/>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35" name="Google Shape;2235;p98"/>
            <p:cNvSpPr/>
            <p:nvPr/>
          </p:nvSpPr>
          <p:spPr>
            <a:xfrm>
              <a:off x="6139083" y="3466245"/>
              <a:ext cx="1980000" cy="453270"/>
            </a:xfrm>
            <a:prstGeom prst="rect">
              <a:avLst/>
            </a:prstGeom>
            <a:solidFill>
              <a:srgbClr val="E3EBFE"/>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lang="en-US" sz="1200">
                  <a:solidFill>
                    <a:schemeClr val="dk1"/>
                  </a:solidFill>
                  <a:latin typeface="Arial"/>
                  <a:ea typeface="Arial"/>
                  <a:cs typeface="Arial"/>
                  <a:sym typeface="Arial"/>
                </a:rPr>
                <a:t>Tệp liên kết cứng</a:t>
              </a:r>
              <a:endParaRPr sz="1200">
                <a:solidFill>
                  <a:schemeClr val="dk1"/>
                </a:solidFill>
                <a:latin typeface="Arial"/>
                <a:ea typeface="Arial"/>
                <a:cs typeface="Arial"/>
                <a:sym typeface="Arial"/>
              </a:endParaRPr>
            </a:p>
          </p:txBody>
        </p:sp>
        <p:sp>
          <p:nvSpPr>
            <p:cNvPr id="2236" name="Google Shape;2236;p98"/>
            <p:cNvSpPr/>
            <p:nvPr/>
          </p:nvSpPr>
          <p:spPr>
            <a:xfrm>
              <a:off x="3978622" y="3466246"/>
              <a:ext cx="1980000" cy="453270"/>
            </a:xfrm>
            <a:prstGeom prst="rect">
              <a:avLst/>
            </a:prstGeom>
            <a:solidFill>
              <a:srgbClr val="F1F0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Tệp gốc</a:t>
              </a:r>
              <a:endParaRPr sz="1200">
                <a:solidFill>
                  <a:schemeClr val="dk1"/>
                </a:solidFill>
                <a:latin typeface="Arial"/>
                <a:ea typeface="Arial"/>
                <a:cs typeface="Arial"/>
                <a:sym typeface="Arial"/>
              </a:endParaRPr>
            </a:p>
          </p:txBody>
        </p:sp>
        <p:sp>
          <p:nvSpPr>
            <p:cNvPr id="2237" name="Google Shape;2237;p98"/>
            <p:cNvSpPr/>
            <p:nvPr/>
          </p:nvSpPr>
          <p:spPr>
            <a:xfrm>
              <a:off x="1818161" y="3466245"/>
              <a:ext cx="1980000" cy="453270"/>
            </a:xfrm>
            <a:prstGeom prst="rect">
              <a:avLst/>
            </a:prstGeom>
            <a:solidFill>
              <a:srgbClr val="7299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Tệp liên kết tượng trưng</a:t>
              </a:r>
              <a:endParaRPr sz="1200">
                <a:solidFill>
                  <a:schemeClr val="lt1"/>
                </a:solidFill>
                <a:latin typeface="Arial"/>
                <a:ea typeface="Arial"/>
                <a:cs typeface="Arial"/>
                <a:sym typeface="Arial"/>
              </a:endParaRPr>
            </a:p>
          </p:txBody>
        </p:sp>
        <p:sp>
          <p:nvSpPr>
            <p:cNvPr id="2238" name="Google Shape;2238;p98"/>
            <p:cNvSpPr/>
            <p:nvPr/>
          </p:nvSpPr>
          <p:spPr>
            <a:xfrm>
              <a:off x="1488649" y="2947560"/>
              <a:ext cx="109998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33CC"/>
                  </a:solidFill>
                  <a:latin typeface="Arial"/>
                  <a:ea typeface="Arial"/>
                  <a:cs typeface="Arial"/>
                  <a:sym typeface="Arial"/>
                </a:rPr>
                <a:t>Danh mục</a:t>
              </a:r>
              <a:endParaRPr sz="1600">
                <a:solidFill>
                  <a:srgbClr val="0033CC"/>
                </a:solidFill>
                <a:latin typeface="Arial"/>
                <a:ea typeface="Arial"/>
                <a:cs typeface="Arial"/>
                <a:sym typeface="Arial"/>
              </a:endParaRPr>
            </a:p>
          </p:txBody>
        </p:sp>
        <p:sp>
          <p:nvSpPr>
            <p:cNvPr id="2239" name="Google Shape;2239;p98"/>
            <p:cNvSpPr/>
            <p:nvPr/>
          </p:nvSpPr>
          <p:spPr>
            <a:xfrm>
              <a:off x="1592448" y="4360966"/>
              <a:ext cx="6749286" cy="1371289"/>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40" name="Google Shape;2240;p98"/>
            <p:cNvSpPr/>
            <p:nvPr/>
          </p:nvSpPr>
          <p:spPr>
            <a:xfrm>
              <a:off x="3978622" y="4547226"/>
              <a:ext cx="1980000" cy="453270"/>
            </a:xfrm>
            <a:prstGeom prst="rect">
              <a:avLst/>
            </a:prstGeom>
            <a:solidFill>
              <a:srgbClr val="F1F0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Dữ liệu gốc</a:t>
              </a:r>
              <a:endParaRPr sz="1200">
                <a:solidFill>
                  <a:schemeClr val="dk1"/>
                </a:solidFill>
                <a:latin typeface="Arial"/>
                <a:ea typeface="Arial"/>
                <a:cs typeface="Arial"/>
                <a:sym typeface="Arial"/>
              </a:endParaRPr>
            </a:p>
          </p:txBody>
        </p:sp>
        <p:sp>
          <p:nvSpPr>
            <p:cNvPr id="2241" name="Google Shape;2241;p98"/>
            <p:cNvSpPr/>
            <p:nvPr/>
          </p:nvSpPr>
          <p:spPr>
            <a:xfrm>
              <a:off x="3978622" y="5090044"/>
              <a:ext cx="1980000" cy="453270"/>
            </a:xfrm>
            <a:prstGeom prst="rect">
              <a:avLst/>
            </a:prstGeom>
            <a:solidFill>
              <a:srgbClr val="7299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Con trỏ tệp gốc</a:t>
              </a:r>
              <a:endParaRPr sz="1200">
                <a:solidFill>
                  <a:schemeClr val="lt1"/>
                </a:solidFill>
                <a:latin typeface="Arial"/>
                <a:ea typeface="Arial"/>
                <a:cs typeface="Arial"/>
                <a:sym typeface="Arial"/>
              </a:endParaRPr>
            </a:p>
          </p:txBody>
        </p:sp>
        <p:sp>
          <p:nvSpPr>
            <p:cNvPr id="2242" name="Google Shape;2242;p98"/>
            <p:cNvSpPr/>
            <p:nvPr/>
          </p:nvSpPr>
          <p:spPr>
            <a:xfrm>
              <a:off x="1818161" y="4547226"/>
              <a:ext cx="1392178" cy="453270"/>
            </a:xfrm>
            <a:prstGeom prst="rect">
              <a:avLst/>
            </a:prstGeom>
            <a:solidFill>
              <a:srgbClr val="F1F0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inode1</a:t>
              </a:r>
              <a:endParaRPr/>
            </a:p>
          </p:txBody>
        </p:sp>
        <p:sp>
          <p:nvSpPr>
            <p:cNvPr id="2243" name="Google Shape;2243;p98"/>
            <p:cNvSpPr/>
            <p:nvPr/>
          </p:nvSpPr>
          <p:spPr>
            <a:xfrm>
              <a:off x="1818161" y="5090044"/>
              <a:ext cx="1392178" cy="453270"/>
            </a:xfrm>
            <a:prstGeom prst="rect">
              <a:avLst/>
            </a:prstGeom>
            <a:solidFill>
              <a:srgbClr val="7299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Inode2</a:t>
              </a:r>
              <a:endParaRPr/>
            </a:p>
          </p:txBody>
        </p:sp>
        <p:cxnSp>
          <p:nvCxnSpPr>
            <p:cNvPr id="2244" name="Google Shape;2244;p98"/>
            <p:cNvCxnSpPr>
              <a:stCxn id="2237" idx="1"/>
              <a:endCxn id="2243" idx="1"/>
            </p:cNvCxnSpPr>
            <p:nvPr/>
          </p:nvCxnSpPr>
          <p:spPr>
            <a:xfrm>
              <a:off x="1818161" y="3692880"/>
              <a:ext cx="600" cy="1623900"/>
            </a:xfrm>
            <a:prstGeom prst="bentConnector3">
              <a:avLst>
                <a:gd fmla="val 3372417" name="adj1"/>
              </a:avLst>
            </a:prstGeom>
            <a:noFill/>
            <a:ln cap="flat" cmpd="sng" w="9525">
              <a:solidFill>
                <a:srgbClr val="FF0000"/>
              </a:solidFill>
              <a:prstDash val="solid"/>
              <a:miter lim="800000"/>
              <a:headEnd len="sm" w="sm" type="none"/>
              <a:tailEnd len="med" w="med" type="triangle"/>
            </a:ln>
          </p:spPr>
        </p:cxnSp>
        <p:cxnSp>
          <p:nvCxnSpPr>
            <p:cNvPr id="2245" name="Google Shape;2245;p98"/>
            <p:cNvCxnSpPr/>
            <p:nvPr/>
          </p:nvCxnSpPr>
          <p:spPr>
            <a:xfrm>
              <a:off x="3275736" y="5323029"/>
              <a:ext cx="650336" cy="0"/>
            </a:xfrm>
            <a:prstGeom prst="straightConnector1">
              <a:avLst/>
            </a:prstGeom>
            <a:noFill/>
            <a:ln cap="flat" cmpd="sng" w="9525">
              <a:solidFill>
                <a:srgbClr val="FF0000"/>
              </a:solidFill>
              <a:prstDash val="solid"/>
              <a:miter lim="800000"/>
              <a:headEnd len="sm" w="sm" type="none"/>
              <a:tailEnd len="med" w="med" type="triangle"/>
            </a:ln>
          </p:spPr>
        </p:cxnSp>
        <p:cxnSp>
          <p:nvCxnSpPr>
            <p:cNvPr id="2246" name="Google Shape;2246;p98"/>
            <p:cNvCxnSpPr/>
            <p:nvPr/>
          </p:nvCxnSpPr>
          <p:spPr>
            <a:xfrm>
              <a:off x="3275736" y="4792246"/>
              <a:ext cx="650336" cy="0"/>
            </a:xfrm>
            <a:prstGeom prst="straightConnector1">
              <a:avLst/>
            </a:prstGeom>
            <a:noFill/>
            <a:ln cap="flat" cmpd="sng" w="9525">
              <a:solidFill>
                <a:srgbClr val="FF0000"/>
              </a:solidFill>
              <a:prstDash val="solid"/>
              <a:miter lim="800000"/>
              <a:headEnd len="sm" w="sm" type="none"/>
              <a:tailEnd len="med" w="med" type="triangle"/>
            </a:ln>
          </p:spPr>
        </p:cxnSp>
        <p:cxnSp>
          <p:nvCxnSpPr>
            <p:cNvPr id="2247" name="Google Shape;2247;p98"/>
            <p:cNvCxnSpPr>
              <a:stCxn id="2236" idx="2"/>
              <a:endCxn id="2242" idx="0"/>
            </p:cNvCxnSpPr>
            <p:nvPr/>
          </p:nvCxnSpPr>
          <p:spPr>
            <a:xfrm flipH="1">
              <a:off x="2514322" y="3919516"/>
              <a:ext cx="2454300" cy="627600"/>
            </a:xfrm>
            <a:prstGeom prst="straightConnector1">
              <a:avLst/>
            </a:prstGeom>
            <a:noFill/>
            <a:ln cap="flat" cmpd="sng" w="9525">
              <a:solidFill>
                <a:srgbClr val="FF0000"/>
              </a:solidFill>
              <a:prstDash val="solid"/>
              <a:miter lim="800000"/>
              <a:headEnd len="sm" w="sm" type="none"/>
              <a:tailEnd len="med" w="med" type="triangle"/>
            </a:ln>
          </p:spPr>
        </p:cxnSp>
        <p:cxnSp>
          <p:nvCxnSpPr>
            <p:cNvPr id="2248" name="Google Shape;2248;p98"/>
            <p:cNvCxnSpPr>
              <a:stCxn id="2235" idx="2"/>
              <a:endCxn id="2242" idx="0"/>
            </p:cNvCxnSpPr>
            <p:nvPr/>
          </p:nvCxnSpPr>
          <p:spPr>
            <a:xfrm flipH="1">
              <a:off x="2514183" y="3919515"/>
              <a:ext cx="4614900" cy="627600"/>
            </a:xfrm>
            <a:prstGeom prst="straightConnector1">
              <a:avLst/>
            </a:prstGeom>
            <a:noFill/>
            <a:ln cap="flat" cmpd="sng" w="9525">
              <a:solidFill>
                <a:srgbClr val="FF0000"/>
              </a:solidFill>
              <a:prstDash val="solid"/>
              <a:miter lim="800000"/>
              <a:headEnd len="sm" w="sm" type="none"/>
              <a:tailEnd len="med" w="med" type="triangle"/>
            </a:ln>
          </p:spPr>
        </p:cxnSp>
        <p:cxnSp>
          <p:nvCxnSpPr>
            <p:cNvPr id="2249" name="Google Shape;2249;p98"/>
            <p:cNvCxnSpPr>
              <a:endCxn id="2236" idx="0"/>
            </p:cNvCxnSpPr>
            <p:nvPr/>
          </p:nvCxnSpPr>
          <p:spPr>
            <a:xfrm flipH="1" rot="5400000">
              <a:off x="4538422" y="3896446"/>
              <a:ext cx="1850400" cy="990000"/>
            </a:xfrm>
            <a:prstGeom prst="bentConnector5">
              <a:avLst>
                <a:gd fmla="val 153" name="adj1"/>
                <a:gd fmla="val -258806" name="adj2"/>
                <a:gd fmla="val 119337" name="adj3"/>
              </a:avLst>
            </a:prstGeom>
            <a:noFill/>
            <a:ln cap="flat" cmpd="sng" w="9525">
              <a:solidFill>
                <a:srgbClr val="FF0000"/>
              </a:solidFill>
              <a:prstDash val="dash"/>
              <a:miter lim="800000"/>
              <a:headEnd len="sm" w="sm" type="none"/>
              <a:tailEnd len="med" w="med" type="triangle"/>
            </a:ln>
          </p:spPr>
        </p:cxnSp>
        <p:sp>
          <p:nvSpPr>
            <p:cNvPr id="2250" name="Google Shape;2250;p98"/>
            <p:cNvSpPr/>
            <p:nvPr/>
          </p:nvSpPr>
          <p:spPr>
            <a:xfrm>
              <a:off x="2011388" y="5821803"/>
              <a:ext cx="958917"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Khối inode</a:t>
              </a:r>
              <a:endParaRPr sz="1300">
                <a:solidFill>
                  <a:srgbClr val="262626"/>
                </a:solidFill>
                <a:latin typeface="Arial"/>
                <a:ea typeface="Arial"/>
                <a:cs typeface="Arial"/>
                <a:sym typeface="Arial"/>
              </a:endParaRPr>
            </a:p>
          </p:txBody>
        </p:sp>
        <p:sp>
          <p:nvSpPr>
            <p:cNvPr id="2251" name="Google Shape;2251;p98"/>
            <p:cNvSpPr/>
            <p:nvPr/>
          </p:nvSpPr>
          <p:spPr>
            <a:xfrm>
              <a:off x="4485469" y="5821803"/>
              <a:ext cx="89800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Khối Data</a:t>
              </a:r>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9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thành phần của tệp Linux</a:t>
            </a:r>
            <a:endParaRPr/>
          </a:p>
        </p:txBody>
      </p:sp>
      <p:sp>
        <p:nvSpPr>
          <p:cNvPr id="2258" name="Google Shape;2258;p9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Các lệnh về Hệ thống tệp</a:t>
            </a:r>
            <a:endParaRPr sz="1800">
              <a:solidFill>
                <a:schemeClr val="lt1"/>
              </a:solidFill>
              <a:latin typeface="Arial"/>
              <a:ea typeface="Arial"/>
              <a:cs typeface="Arial"/>
              <a:sym typeface="Arial"/>
            </a:endParaRPr>
          </a:p>
        </p:txBody>
      </p:sp>
      <p:sp>
        <p:nvSpPr>
          <p:cNvPr id="2259" name="Google Shape;2259;p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2260" name="Google Shape;2260;p99"/>
          <p:cNvGrpSpPr/>
          <p:nvPr/>
        </p:nvGrpSpPr>
        <p:grpSpPr>
          <a:xfrm>
            <a:off x="5755799" y="2005158"/>
            <a:ext cx="3712200" cy="1683852"/>
            <a:chOff x="5760000" y="2005158"/>
            <a:chExt cx="3712200" cy="1683852"/>
          </a:xfrm>
        </p:grpSpPr>
        <p:grpSp>
          <p:nvGrpSpPr>
            <p:cNvPr id="2261" name="Google Shape;2261;p99"/>
            <p:cNvGrpSpPr/>
            <p:nvPr/>
          </p:nvGrpSpPr>
          <p:grpSpPr>
            <a:xfrm>
              <a:off x="5760000" y="2005158"/>
              <a:ext cx="3572365" cy="215444"/>
              <a:chOff x="1027113" y="2045622"/>
              <a:chExt cx="3573192" cy="215494"/>
            </a:xfrm>
          </p:grpSpPr>
          <p:sp>
            <p:nvSpPr>
              <p:cNvPr id="2262" name="Google Shape;2262;p9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263" name="Google Shape;2263;p99"/>
              <p:cNvSpPr/>
              <p:nvPr/>
            </p:nvSpPr>
            <p:spPr>
              <a:xfrm>
                <a:off x="1179512" y="2045622"/>
                <a:ext cx="3420793"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tệp = tên tệp + inode + khối data</a:t>
                </a:r>
                <a:endParaRPr/>
              </a:p>
            </p:txBody>
          </p:sp>
        </p:grpSp>
        <p:sp>
          <p:nvSpPr>
            <p:cNvPr id="2264" name="Google Shape;2264;p99"/>
            <p:cNvSpPr/>
            <p:nvPr/>
          </p:nvSpPr>
          <p:spPr>
            <a:xfrm>
              <a:off x="5912365" y="2240717"/>
              <a:ext cx="3559835" cy="144829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tệp: Tên tệp mà người dùng sử dụng để truy cập tệp.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inode: Cấu trúc dữ liệu chứa thông tin về tệp. Hiển thị bên ngoài dưới dạng số, lưu trữ nội bộ loại tệp, quyền, chủ sở hữu, kích thước, địa chỉ khối dữ liệu, v.v.</a:t>
              </a:r>
              <a:endParaRPr sz="1300">
                <a:solidFill>
                  <a:srgbClr val="262626"/>
                </a:solidFill>
                <a:latin typeface="Arial"/>
                <a:ea typeface="Arial"/>
                <a:cs typeface="Arial"/>
                <a:sym typeface="Arial"/>
              </a:endParaRPr>
            </a:p>
          </p:txBody>
        </p:sp>
      </p:grpSp>
      <p:grpSp>
        <p:nvGrpSpPr>
          <p:cNvPr id="2265" name="Google Shape;2265;p99"/>
          <p:cNvGrpSpPr/>
          <p:nvPr/>
        </p:nvGrpSpPr>
        <p:grpSpPr>
          <a:xfrm>
            <a:off x="5755799" y="3974348"/>
            <a:ext cx="3712200" cy="1574567"/>
            <a:chOff x="5760000" y="3743368"/>
            <a:chExt cx="3712200" cy="1574567"/>
          </a:xfrm>
        </p:grpSpPr>
        <p:grpSp>
          <p:nvGrpSpPr>
            <p:cNvPr id="2266" name="Google Shape;2266;p99"/>
            <p:cNvGrpSpPr/>
            <p:nvPr/>
          </p:nvGrpSpPr>
          <p:grpSpPr>
            <a:xfrm>
              <a:off x="5760000" y="3743368"/>
              <a:ext cx="3473925" cy="215444"/>
              <a:chOff x="1027113" y="1850248"/>
              <a:chExt cx="3474729" cy="215494"/>
            </a:xfrm>
          </p:grpSpPr>
          <p:sp>
            <p:nvSpPr>
              <p:cNvPr id="2267" name="Google Shape;2267;p99"/>
              <p:cNvSpPr/>
              <p:nvPr/>
            </p:nvSpPr>
            <p:spPr>
              <a:xfrm>
                <a:off x="1027113" y="186162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268" name="Google Shape;2268;p99"/>
              <p:cNvSpPr/>
              <p:nvPr/>
            </p:nvSpPr>
            <p:spPr>
              <a:xfrm>
                <a:off x="1179512" y="1850248"/>
                <a:ext cx="3322330" cy="2154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ls –i hiển thị số inode</a:t>
                </a:r>
                <a:endParaRPr sz="1400">
                  <a:solidFill>
                    <a:srgbClr val="262626"/>
                  </a:solidFill>
                  <a:latin typeface="Arial"/>
                  <a:ea typeface="Arial"/>
                  <a:cs typeface="Arial"/>
                  <a:sym typeface="Arial"/>
                </a:endParaRPr>
              </a:p>
            </p:txBody>
          </p:sp>
        </p:grpSp>
        <p:sp>
          <p:nvSpPr>
            <p:cNvPr id="2269" name="Google Shape;2269;p99"/>
            <p:cNvSpPr/>
            <p:nvPr/>
          </p:nvSpPr>
          <p:spPr>
            <a:xfrm>
              <a:off x="5912366" y="3967105"/>
              <a:ext cx="3559834" cy="135083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trước tên tệp là số inode.</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tệp khác nhau nhưng cùng số inode có nghĩa là cùng một tệp.</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sử dụng lệnh lis –i để kiểm tra số inode. Ví dụ) Số inode của a.txt → 3320</a:t>
              </a:r>
              <a:endParaRPr sz="1300">
                <a:solidFill>
                  <a:srgbClr val="262626"/>
                </a:solidFill>
                <a:latin typeface="Arial"/>
                <a:ea typeface="Arial"/>
                <a:cs typeface="Arial"/>
                <a:sym typeface="Arial"/>
              </a:endParaRPr>
            </a:p>
          </p:txBody>
        </p:sp>
      </p:grpSp>
      <p:grpSp>
        <p:nvGrpSpPr>
          <p:cNvPr id="2270" name="Google Shape;2270;p99"/>
          <p:cNvGrpSpPr/>
          <p:nvPr/>
        </p:nvGrpSpPr>
        <p:grpSpPr>
          <a:xfrm>
            <a:off x="557935" y="1946919"/>
            <a:ext cx="5040000" cy="2804294"/>
            <a:chOff x="557935" y="1946919"/>
            <a:chExt cx="5040000" cy="2804294"/>
          </a:xfrm>
        </p:grpSpPr>
        <p:grpSp>
          <p:nvGrpSpPr>
            <p:cNvPr id="2271" name="Google Shape;2271;p99"/>
            <p:cNvGrpSpPr/>
            <p:nvPr/>
          </p:nvGrpSpPr>
          <p:grpSpPr>
            <a:xfrm>
              <a:off x="557935" y="1946919"/>
              <a:ext cx="5040000" cy="2804294"/>
              <a:chOff x="4848795" y="3683388"/>
              <a:chExt cx="4495800" cy="2501497"/>
            </a:xfrm>
          </p:grpSpPr>
          <p:pic>
            <p:nvPicPr>
              <p:cNvPr descr="텍스트, 스크린샷, 모니터, 화면이(가) 표시된 사진&#10;&#10;자동 생성된 설명" id="2272" name="Google Shape;2272;p99"/>
              <p:cNvPicPr preferRelativeResize="0"/>
              <p:nvPr/>
            </p:nvPicPr>
            <p:blipFill rotWithShape="1">
              <a:blip r:embed="rId3">
                <a:alphaModFix/>
              </a:blip>
              <a:srcRect b="0" l="0" r="0" t="0"/>
              <a:stretch/>
            </p:blipFill>
            <p:spPr>
              <a:xfrm>
                <a:off x="4848795" y="3683388"/>
                <a:ext cx="4495800" cy="2501497"/>
              </a:xfrm>
              <a:prstGeom prst="rect">
                <a:avLst/>
              </a:prstGeom>
              <a:noFill/>
              <a:ln>
                <a:noFill/>
              </a:ln>
            </p:spPr>
          </p:pic>
          <p:sp>
            <p:nvSpPr>
              <p:cNvPr id="2273" name="Google Shape;2273;p99"/>
              <p:cNvSpPr/>
              <p:nvPr/>
            </p:nvSpPr>
            <p:spPr>
              <a:xfrm>
                <a:off x="6287617" y="4133830"/>
                <a:ext cx="233401" cy="9971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274" name="Google Shape;2274;p99"/>
            <p:cNvSpPr/>
            <p:nvPr/>
          </p:nvSpPr>
          <p:spPr>
            <a:xfrm>
              <a:off x="1996440" y="2164391"/>
              <a:ext cx="617398"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 ls -i</a:t>
              </a:r>
              <a:endParaRPr b="1" sz="1300">
                <a:solidFill>
                  <a:schemeClr val="lt1"/>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디자인 사용자 지정">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C07E113D9934F95F8C2B48C009624" ma:contentTypeVersion="8" ma:contentTypeDescription="Create a new document." ma:contentTypeScope="" ma:versionID="d29c4d067f239474da30312099351da8">
  <xsd:schema xmlns:xsd="http://www.w3.org/2001/XMLSchema" xmlns:xs="http://www.w3.org/2001/XMLSchema" xmlns:p="http://schemas.microsoft.com/office/2006/metadata/properties" xmlns:ns2="574d386b-42e0-4cbd-9c3e-28f5e5230934" targetNamespace="http://schemas.microsoft.com/office/2006/metadata/properties" ma:root="true" ma:fieldsID="b8621af266874f22270da5e37fa3d60f" ns2:_="">
    <xsd:import namespace="574d386b-42e0-4cbd-9c3e-28f5e52309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386b-42e0-4cbd-9c3e-28f5e52309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355DDA-600C-481F-BC75-1590286868F6}"/>
</file>

<file path=customXml/itemProps2.xml><?xml version="1.0" encoding="utf-8"?>
<ds:datastoreItem xmlns:ds="http://schemas.openxmlformats.org/officeDocument/2006/customXml" ds:itemID="{C3CF7093-2CCA-42E4-83CD-0C2116A1F2AF}"/>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2018-03-02T14:47:58Z</dcterms:created>
  <dc:creator>Asus 2021</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0x01010068ED2E6D4E77E244B9E3F70AF9B53527</vt:lpwstr>
  </property>
</Properties>
</file>